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02" y="108"/>
      </p:cViewPr>
      <p:guideLst>
        <p:guide orient="horz" pos="2125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image" Target="../media/image2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1.png"/><Relationship Id="rId2" Type="http://schemas.openxmlformats.org/officeDocument/2006/relationships/tags" Target="../tags/tag66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image" Target="../media/image3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7.png"/><Relationship Id="rId5" Type="http://schemas.openxmlformats.org/officeDocument/2006/relationships/tags" Target="../tags/tag84.xml"/><Relationship Id="rId10" Type="http://schemas.openxmlformats.org/officeDocument/2006/relationships/image" Target="../media/image6.png"/><Relationship Id="rId4" Type="http://schemas.openxmlformats.org/officeDocument/2006/relationships/tags" Target="../tags/tag83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3500" y="1602105"/>
            <a:ext cx="9525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/>
              <a:t>Predicting T-Cell Receptor</a:t>
            </a:r>
            <a:r>
              <a:rPr lang="en-US" altLang="zh-CN" sz="4000" b="1"/>
              <a:t> </a:t>
            </a:r>
            <a:r>
              <a:rPr lang="zh-CN" altLang="en-US" sz="4000" b="1"/>
              <a:t>Specificity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40825" y="2632710"/>
            <a:ext cx="1877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-Group 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96490" y="4147820"/>
            <a:ext cx="914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KELVIN ZHAO,</a:t>
            </a:r>
            <a:r>
              <a:rPr lang="en-US" altLang="zh-CN" sz="2000"/>
              <a:t>  </a:t>
            </a:r>
            <a:r>
              <a:rPr lang="zh-CN" altLang="en-US" sz="2000"/>
              <a:t>TENGYAO</a:t>
            </a:r>
            <a:r>
              <a:rPr lang="en-US" altLang="zh-CN" sz="2000"/>
              <a:t> </a:t>
            </a:r>
            <a:r>
              <a:rPr lang="zh-CN" altLang="en-US" sz="2000"/>
              <a:t>TU,</a:t>
            </a:r>
            <a:r>
              <a:rPr lang="en-US" altLang="zh-CN" sz="2000"/>
              <a:t> </a:t>
            </a:r>
            <a:r>
              <a:rPr lang="zh-CN" altLang="en-US" sz="2000"/>
              <a:t> ZHENYU ZHANG</a:t>
            </a:r>
            <a:r>
              <a:rPr lang="en-US" altLang="zh-CN" sz="2000"/>
              <a:t>,  </a:t>
            </a:r>
            <a:r>
              <a:rPr lang="zh-CN" altLang="en-US" sz="2000">
                <a:sym typeface="+mn-ea"/>
              </a:rPr>
              <a:t>WEI ZENG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735445" y="1378585"/>
            <a:ext cx="4846320" cy="1257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5145" y="300355"/>
            <a:ext cx="298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Data Source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24330" y="3599815"/>
            <a:ext cx="2863850" cy="260921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2199640" y="6209030"/>
            <a:ext cx="2009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One-Hot Encoding</a:t>
            </a: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5603875" y="3894455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/>
              <a:t>TRA+TRB : 'C': { [0, 1, 0, 0, 0, 0, 0, 0, 0, 0, 0, 0, 0, 0, 0, 0, 0, 0, 0, 0],</a:t>
            </a:r>
          </a:p>
          <a:p>
            <a:r>
              <a:rPr lang="en-US" sz="1000"/>
              <a:t>                                              </a:t>
            </a:r>
            <a:r>
              <a:rPr lang="en-US" sz="1400"/>
              <a:t>                    </a:t>
            </a:r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5749925" y="5314950"/>
            <a:ext cx="398399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/>
              <a:t>Antigen : 'F': { [0, 0, 0, 0, 1, 0, 0, 0, 0, 0, 0, 0, 0, 0, 0, 0, 0, 0, 0, 0],</a:t>
            </a:r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r>
              <a:rPr lang="en-US" sz="1400"/>
              <a:t>                </a:t>
            </a:r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7145655" y="4585335"/>
            <a:ext cx="1378585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matrix: 39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7174865" y="6101715"/>
            <a:ext cx="1459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matrix: 24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rcRect l="11121" t="-1007"/>
          <a:stretch>
            <a:fillRect/>
          </a:stretch>
        </p:blipFill>
        <p:spPr>
          <a:xfrm>
            <a:off x="5379720" y="3303270"/>
            <a:ext cx="5049520" cy="38227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648970" y="1016000"/>
            <a:ext cx="9890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complex.id</a:t>
            </a:r>
            <a:r>
              <a:rPr lang="en-US" altLang="zh-CN" sz="1200"/>
              <a:t>: The same id indicates that the TRA and TRB chains are from the same TCR;</a:t>
            </a:r>
          </a:p>
          <a:p>
            <a:r>
              <a:rPr lang="en-US" altLang="zh-CN" sz="1200"/>
              <a:t>                     0 indicates that the TRA or TRB chain data is missing</a:t>
            </a:r>
            <a:r>
              <a:rPr lang="en-US" altLang="zh-CN" sz="1000"/>
              <a:t> </a:t>
            </a: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648970" y="205549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200" b="1"/>
              <a:t>antigen.epitope:</a:t>
            </a:r>
            <a:r>
              <a:rPr lang="en-US" altLang="zh-CN" sz="1200"/>
              <a:t> The sequence of antigenic epitope </a:t>
            </a: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48970" y="1541145"/>
            <a:ext cx="592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cdr3:</a:t>
            </a:r>
            <a:r>
              <a:rPr lang="en-US" altLang="zh-CN" sz="1200"/>
              <a:t> Each TCR is made up of a pair of proteins, they are TRA and TRB in this table. </a:t>
            </a:r>
          </a:p>
          <a:p>
            <a:r>
              <a:rPr lang="en-US" altLang="zh-CN" sz="1200"/>
              <a:t>          so cdr3 is a sequence of TRA or TRB</a:t>
            </a: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648970" y="2424430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200" b="1">
                <a:sym typeface="+mn-ea"/>
              </a:rPr>
              <a:t>vdjdb.score: </a:t>
            </a:r>
            <a:r>
              <a:rPr lang="en-US" altLang="zh-CN" sz="1200">
                <a:sym typeface="+mn-ea"/>
              </a:rPr>
              <a:t>Effectiveness of the TCR against antigen</a:t>
            </a:r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648970" y="2792730"/>
            <a:ext cx="2670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species*</a:t>
            </a:r>
            <a:r>
              <a:rPr lang="en-US" altLang="zh-CN" sz="1200"/>
              <a:t>: TCR parent species</a:t>
            </a:r>
          </a:p>
        </p:txBody>
      </p:sp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648970" y="3131820"/>
            <a:ext cx="2631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mhc. class*</a:t>
            </a:r>
            <a:r>
              <a:rPr lang="en-US" altLang="zh-CN" sz="1200"/>
              <a:t>: The classes of MHC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25145" y="300355"/>
            <a:ext cx="298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Progress so far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8195" y="1198880"/>
            <a:ext cx="244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Clustering model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44850" y="379095"/>
            <a:ext cx="8221980" cy="1945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27800" y="1762125"/>
            <a:ext cx="2710180" cy="2800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34515" y="4708525"/>
            <a:ext cx="7814945" cy="1699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17420" y="1762125"/>
            <a:ext cx="2712720" cy="2745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25145" y="300355"/>
            <a:ext cx="298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Progress so far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8665" y="1397635"/>
            <a:ext cx="256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Classification mode</a:t>
            </a:r>
            <a:r>
              <a:rPr lang="en-US" altLang="zh-CN"/>
              <a:t>l</a:t>
            </a: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91815" y="822325"/>
            <a:ext cx="8621395" cy="1570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19300" y="2521585"/>
            <a:ext cx="8153400" cy="18148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25145" y="300355"/>
            <a:ext cx="6654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Next planned steps and Challenges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65225" y="1500505"/>
            <a:ext cx="9686925" cy="3051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152D-2506-3A90-F694-007DAFA1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9F93A9-F08B-DFE2-2E32-893EA6182B5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5145" y="300355"/>
            <a:ext cx="665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Further Challenges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7FEB93-2A25-2EEC-4859-8AA1B78ABBB6}"/>
              </a:ext>
            </a:extLst>
          </p:cNvPr>
          <p:cNvSpPr txBox="1"/>
          <p:nvPr/>
        </p:nvSpPr>
        <p:spPr>
          <a:xfrm>
            <a:off x="1114696" y="1689462"/>
            <a:ext cx="8551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Data reliability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- Candidate antigen choices</a:t>
            </a:r>
          </a:p>
          <a:p>
            <a:endParaRPr lang="en-US" altLang="zh-CN" sz="3200" dirty="0"/>
          </a:p>
          <a:p>
            <a:r>
              <a:rPr lang="en-US" altLang="zh-CN" sz="3200" dirty="0"/>
              <a:t>- Improving deep learning efficiency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48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JiNGNjZTI1MjY3Mjg4NTUwM2QzZjRiZWZjNzFkN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347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Kun Zhao</cp:lastModifiedBy>
  <cp:revision>171</cp:revision>
  <dcterms:created xsi:type="dcterms:W3CDTF">2019-06-19T02:08:00Z</dcterms:created>
  <dcterms:modified xsi:type="dcterms:W3CDTF">2024-03-11T19:16:46Z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A08EE091E7C54CFBB40BC0554AE443B2_13</vt:lpwstr>
  </property>
</Properties>
</file>