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8" userDrawn="1">
          <p15:clr>
            <a:srgbClr val="A4A3A4"/>
          </p15:clr>
        </p15:guide>
        <p15:guide id="2" pos="38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08"/>
        <p:guide pos="384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8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67.xml"/><Relationship Id="rId7" Type="http://schemas.openxmlformats.org/officeDocument/2006/relationships/image" Target="../media/image3.png"/><Relationship Id="rId6" Type="http://schemas.openxmlformats.org/officeDocument/2006/relationships/image" Target="../media/image2.png"/><Relationship Id="rId5" Type="http://schemas.openxmlformats.org/officeDocument/2006/relationships/tags" Target="../tags/tag66.xml"/><Relationship Id="rId4" Type="http://schemas.openxmlformats.org/officeDocument/2006/relationships/image" Target="../media/image1.png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648970" y="1712595"/>
            <a:ext cx="108940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highlight>
                  <a:srgbClr val="FFFF00"/>
                </a:highlight>
              </a:rPr>
              <a:t>complex.id</a:t>
            </a:r>
            <a:r>
              <a:rPr lang="en-US" altLang="zh-CN" sz="1200"/>
              <a:t>: The same id indicates that the TRA and TRB chains are from the same TCR; 0 indicates that the TRA or TRB chain data is missing</a:t>
            </a:r>
            <a:r>
              <a:rPr lang="en-US" altLang="zh-CN" sz="1000"/>
              <a:t> </a:t>
            </a:r>
            <a:endParaRPr lang="en-US" altLang="zh-CN" sz="1000"/>
          </a:p>
        </p:txBody>
      </p:sp>
      <p:sp>
        <p:nvSpPr>
          <p:cNvPr id="17" name="文本框 16"/>
          <p:cNvSpPr txBox="1"/>
          <p:nvPr/>
        </p:nvSpPr>
        <p:spPr>
          <a:xfrm>
            <a:off x="648970" y="2388235"/>
            <a:ext cx="108940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200">
                <a:highlight>
                  <a:srgbClr val="FFFF00"/>
                </a:highlight>
              </a:rPr>
              <a:t>antigen.epitope: The sequence of antigenic epitope </a:t>
            </a:r>
            <a:endParaRPr lang="en-US" altLang="zh-CN" sz="1200">
              <a:highlight>
                <a:srgbClr val="FFFF00"/>
              </a:highlight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648970" y="1374775"/>
            <a:ext cx="108940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highlight>
                  <a:srgbClr val="FFFF00"/>
                </a:highlight>
              </a:rPr>
              <a:t>cdr3</a:t>
            </a:r>
            <a:r>
              <a:rPr lang="en-US" altLang="zh-CN" sz="1200"/>
              <a:t>: Each TCR is made up of a pair of proteins, they are TRA and TRB in this table. so cdr3 is a sequence of TRA or TRB</a:t>
            </a:r>
            <a:endParaRPr lang="en-US" altLang="zh-CN" sz="1200"/>
          </a:p>
        </p:txBody>
      </p:sp>
      <p:sp>
        <p:nvSpPr>
          <p:cNvPr id="19" name="文本框 18"/>
          <p:cNvSpPr txBox="1"/>
          <p:nvPr/>
        </p:nvSpPr>
        <p:spPr>
          <a:xfrm>
            <a:off x="648970" y="2744470"/>
            <a:ext cx="1089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sz="1200">
                <a:highlight>
                  <a:srgbClr val="FFFF00"/>
                </a:highlight>
                <a:sym typeface="+mn-ea"/>
              </a:rPr>
              <a:t>vdjdb.score</a:t>
            </a:r>
            <a:r>
              <a:rPr lang="en-US" altLang="zh-CN" sz="1200">
                <a:highlight>
                  <a:srgbClr val="FFFF00"/>
                </a:highlight>
                <a:sym typeface="+mn-ea"/>
              </a:rPr>
              <a:t>: Effectiveness of the TCR against antigen</a:t>
            </a:r>
            <a:endParaRPr lang="en-US" altLang="zh-CN" sz="1200">
              <a:highlight>
                <a:srgbClr val="FFFF00"/>
              </a:highlight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557905" y="114300"/>
            <a:ext cx="4133850" cy="107315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648970" y="2050415"/>
            <a:ext cx="108940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highlight>
                  <a:srgbClr val="FFFF00"/>
                </a:highlight>
              </a:rPr>
              <a:t>species: TCR parent species</a:t>
            </a:r>
            <a:endParaRPr lang="en-US" altLang="zh-CN" sz="1200">
              <a:highlight>
                <a:srgbClr val="FFFF00"/>
              </a:highligh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970" y="3869055"/>
            <a:ext cx="3104515" cy="28282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97280" y="3387090"/>
            <a:ext cx="2207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One-Hot Encoding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7795" y="3429000"/>
            <a:ext cx="5335270" cy="5086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16045" y="4410075"/>
            <a:ext cx="4003040" cy="920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/>
              <a:t>TRA+TRB : 'C': { [0, 1, 0, 0, 0, 0, 0, 0, 0, 0, 0, 0, 0, 0, 0, 0, 0, 0, 0, 0],</a:t>
            </a:r>
            <a:endParaRPr lang="en-US" sz="1000"/>
          </a:p>
          <a:p>
            <a:r>
              <a:rPr lang="en-US" sz="1000"/>
              <a:t>                                              </a:t>
            </a:r>
            <a:r>
              <a:rPr lang="en-US" sz="1400"/>
              <a:t>                    </a:t>
            </a:r>
            <a:endParaRPr lang="en-US" sz="1400"/>
          </a:p>
          <a:p>
            <a:r>
              <a:rPr lang="en-US" sz="1400"/>
              <a:t>                     </a:t>
            </a:r>
            <a:endParaRPr lang="en-US" sz="1400"/>
          </a:p>
          <a:p>
            <a:r>
              <a:rPr lang="en-US" sz="1000">
                <a:sym typeface="+mn-ea"/>
              </a:rPr>
              <a:t>                   ‘ ’ :   [0, 0, 0, 0, 0, 0, 0, 0, 0, 0, 0, 0, 0, 0, 0, 0, 0, 0, 0, 0] }</a:t>
            </a:r>
            <a:endParaRPr lang="en-US" sz="1000"/>
          </a:p>
        </p:txBody>
      </p:sp>
      <p:sp>
        <p:nvSpPr>
          <p:cNvPr id="10" name="文本框 9"/>
          <p:cNvSpPr txBox="1"/>
          <p:nvPr/>
        </p:nvSpPr>
        <p:spPr>
          <a:xfrm>
            <a:off x="4104005" y="5716270"/>
            <a:ext cx="3983990" cy="871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/>
              <a:t>Antigen : 'F': { [0, 0, 0, 0, 1, 0, 0, 0, 0, 0, 0, 0, 0, 0, 0, 0, 0, 0, 0, 0],</a:t>
            </a:r>
            <a:endParaRPr lang="en-US" sz="1000"/>
          </a:p>
          <a:p>
            <a:r>
              <a:rPr lang="en-US" sz="1000"/>
              <a:t>                                                 </a:t>
            </a:r>
            <a:r>
              <a:rPr lang="en-US" sz="1200"/>
              <a:t>        </a:t>
            </a:r>
            <a:endParaRPr lang="en-US" sz="1400"/>
          </a:p>
          <a:p>
            <a:r>
              <a:rPr lang="en-US" sz="1400"/>
              <a:t>                                          </a:t>
            </a:r>
            <a:endParaRPr lang="en-US" sz="1400"/>
          </a:p>
          <a:p>
            <a:r>
              <a:rPr lang="en-US" sz="1000">
                <a:sym typeface="+mn-ea"/>
              </a:rPr>
              <a:t>               ‘ ’ :   [0, 0, 0, 0, 0, 0, 0, 0, 0, 0, 0, 0, 0, 0, 0, 0, 0, 0, 0, 0] }</a:t>
            </a:r>
            <a:endParaRPr lang="en-US" sz="1000"/>
          </a:p>
        </p:txBody>
      </p:sp>
      <p:sp>
        <p:nvSpPr>
          <p:cNvPr id="11" name="文本框 10"/>
          <p:cNvSpPr txBox="1"/>
          <p:nvPr/>
        </p:nvSpPr>
        <p:spPr>
          <a:xfrm>
            <a:off x="5741035" y="4041775"/>
            <a:ext cx="7105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Input</a:t>
            </a:r>
            <a:endParaRPr lang="en-US" altLang="zh-CN" sz="1600"/>
          </a:p>
        </p:txBody>
      </p:sp>
      <p:sp>
        <p:nvSpPr>
          <p:cNvPr id="15" name="文本框 14"/>
          <p:cNvSpPr txBox="1"/>
          <p:nvPr/>
        </p:nvSpPr>
        <p:spPr>
          <a:xfrm>
            <a:off x="5567045" y="5307965"/>
            <a:ext cx="1378585" cy="304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matrix: 39</a:t>
            </a:r>
            <a:r>
              <a:rPr lang="zh-CN" altLang="en-US" sz="1400"/>
              <a:t>×</a:t>
            </a:r>
            <a:r>
              <a:rPr lang="en-US" altLang="zh-CN" sz="1400"/>
              <a:t>20</a:t>
            </a:r>
            <a:endParaRPr lang="en-US" altLang="zh-CN" sz="1400"/>
          </a:p>
        </p:txBody>
      </p:sp>
      <p:sp>
        <p:nvSpPr>
          <p:cNvPr id="28" name="文本框 27"/>
          <p:cNvSpPr txBox="1"/>
          <p:nvPr/>
        </p:nvSpPr>
        <p:spPr>
          <a:xfrm>
            <a:off x="5567045" y="6541135"/>
            <a:ext cx="14592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matrix</a:t>
            </a:r>
            <a:r>
              <a:rPr lang="en-US" altLang="zh-CN" sz="1600"/>
              <a:t>: 24</a:t>
            </a:r>
            <a:r>
              <a:rPr lang="zh-CN" altLang="en-US" sz="1600"/>
              <a:t>×</a:t>
            </a:r>
            <a:r>
              <a:rPr lang="en-US" altLang="zh-CN" sz="1600"/>
              <a:t>20</a:t>
            </a:r>
            <a:endParaRPr lang="en-US" altLang="zh-CN" sz="1600"/>
          </a:p>
        </p:txBody>
      </p:sp>
      <p:sp>
        <p:nvSpPr>
          <p:cNvPr id="25" name="右箭头 24"/>
          <p:cNvSpPr/>
          <p:nvPr/>
        </p:nvSpPr>
        <p:spPr>
          <a:xfrm>
            <a:off x="8453755" y="5303520"/>
            <a:ext cx="979170" cy="48577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568055" y="4986020"/>
            <a:ext cx="492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f(x)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0250170" y="4072890"/>
            <a:ext cx="12515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Output</a:t>
            </a:r>
            <a:endParaRPr lang="en-US" altLang="zh-CN" sz="1600"/>
          </a:p>
        </p:txBody>
      </p:sp>
      <p:sp>
        <p:nvSpPr>
          <p:cNvPr id="22" name="文本框 21"/>
          <p:cNvSpPr txBox="1"/>
          <p:nvPr/>
        </p:nvSpPr>
        <p:spPr>
          <a:xfrm>
            <a:off x="9814560" y="5145405"/>
            <a:ext cx="1906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score (0) → 0 (negative)</a:t>
            </a:r>
            <a:endParaRPr lang="en-US" altLang="zh-CN" sz="1200"/>
          </a:p>
        </p:txBody>
      </p:sp>
      <p:sp>
        <p:nvSpPr>
          <p:cNvPr id="27" name="文本框 26"/>
          <p:cNvSpPr txBox="1"/>
          <p:nvPr/>
        </p:nvSpPr>
        <p:spPr>
          <a:xfrm>
            <a:off x="9811385" y="5789295"/>
            <a:ext cx="21297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score (1, 2, 3) → 1 (positive)</a:t>
            </a:r>
            <a:endParaRPr lang="en-US" altLang="zh-CN" sz="1200"/>
          </a:p>
        </p:txBody>
      </p:sp>
    </p:spTree>
    <p:custDataLst>
      <p:tags r:id="rId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DIAGRAM_VIRTUALLY_FRAME" val="{&quot;height&quot;:402.2,&quot;left&quot;:51.1,&quot;top&quot;:9,&quot;width&quot;:870.9}"/>
</p:tagLst>
</file>

<file path=ppt/tags/tag64.xml><?xml version="1.0" encoding="utf-8"?>
<p:tagLst xmlns:p="http://schemas.openxmlformats.org/presentationml/2006/main">
  <p:tag name="KSO_WM_DIAGRAM_VIRTUALLY_FRAME" val="{&quot;height&quot;:402.2,&quot;left&quot;:51.1,&quot;top&quot;:9,&quot;width&quot;:870.9}"/>
</p:tagLst>
</file>

<file path=ppt/tags/tag65.xml><?xml version="1.0" encoding="utf-8"?>
<p:tagLst xmlns:p="http://schemas.openxmlformats.org/presentationml/2006/main">
  <p:tag name="KSO_WM_DIAGRAM_VIRTUALLY_FRAME" val="{&quot;height&quot;:402.2,&quot;left&quot;:51.1,&quot;top&quot;:9,&quot;width&quot;:870.9}"/>
</p:tagLst>
</file>

<file path=ppt/tags/tag66.xml><?xml version="1.0" encoding="utf-8"?>
<p:tagLst xmlns:p="http://schemas.openxmlformats.org/presentationml/2006/main">
  <p:tag name="KSO_WM_DIAGRAM_VIRTUALLY_FRAME" val="{&quot;height&quot;:402.2,&quot;left&quot;:51.1,&quot;top&quot;:9,&quot;width&quot;:870.9}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commondata" val="eyJoZGlkIjoiZGZhNWM2MTQyNzM5NDc1OTVkMmIzZDc4YjQ2OTEzNz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1017</Words>
  <Application>WPS 演示</Application>
  <PresentationFormat>宽屏</PresentationFormat>
  <Paragraphs>36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ZhenyuZhang</cp:lastModifiedBy>
  <cp:revision>158</cp:revision>
  <dcterms:created xsi:type="dcterms:W3CDTF">2019-06-19T02:08:00Z</dcterms:created>
  <dcterms:modified xsi:type="dcterms:W3CDTF">2024-03-10T15:56:17Z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2052-12.1.0.16399</vt:lpwstr>
  </property>
  <property fmtid="{D5CDD505-2E9C-101B-9397-08002B2CF9AE}" pid="3" name="ICV">
    <vt:lpwstr>024E9B22A74B4C1FBDFCCCFE9E19F27D_13</vt:lpwstr>
  </property>
</Properties>
</file>