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3570" y="0"/>
            <a:ext cx="3440430" cy="6856095"/>
          </a:xfrm>
          <a:prstGeom prst="rect">
            <a:avLst/>
          </a:prstGeom>
        </p:spPr>
      </p:pic>
      <p:sp>
        <p:nvSpPr>
          <p:cNvPr id="30722" name="Rectangle 6"/>
          <p:cNvSpPr>
            <a:spLocks noGrp="1" noChangeArrowheads="1"/>
          </p:cNvSpPr>
          <p:nvPr/>
        </p:nvSpPr>
        <p:spPr>
          <a:xfrm>
            <a:off x="370800" y="2131200"/>
            <a:ext cx="5259600" cy="146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Bahnschrift SemiBold" panose="020B0502040204020203" charset="0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Times New Roman" panose="02020603050405020304" charset="0"/>
                <a:cs typeface="Times New Roman" panose="02020603050405020304" charset="0"/>
              </a:rPr>
              <a:t>Predicting T-Cell Receptor Specificity</a:t>
            </a:r>
            <a:endParaRPr lang="en-US" altLang="en-US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/>
        </p:nvSpPr>
        <p:spPr>
          <a:xfrm>
            <a:off x="3884295" y="3717290"/>
            <a:ext cx="1520190" cy="544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5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85000"/>
              <a:buFont typeface="Wingdings" panose="05000000000000000000" pitchFamily="2" charset="2"/>
              <a:buNone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fontAlgn="auto">
              <a:spcAft>
                <a:spcPts val="0"/>
              </a:spcAft>
              <a:defRPr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--Group 3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207010"/>
            <a:ext cx="2389505" cy="8267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6093460"/>
            <a:ext cx="1986280" cy="5645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991235"/>
            <a:ext cx="8688705" cy="2698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6044565"/>
            <a:ext cx="8689340" cy="269875"/>
          </a:xfrm>
          <a:prstGeom prst="rect">
            <a:avLst/>
          </a:prstGeom>
        </p:spPr>
      </p:pic>
      <p:sp>
        <p:nvSpPr>
          <p:cNvPr id="5" name="页脚占位符 1"/>
          <p:cNvSpPr>
            <a:spLocks noGrp="1"/>
          </p:cNvSpPr>
          <p:nvPr/>
        </p:nvSpPr>
        <p:spPr>
          <a:xfrm>
            <a:off x="128905" y="6247130"/>
            <a:ext cx="435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en-GB" i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76415" y="765175"/>
            <a:ext cx="1915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600" i="0" dirty="0">
                <a:latin typeface="Times New Roman" panose="02020603050405020304" charset="0"/>
                <a:cs typeface="Times New Roman" panose="02020603050405020304" charset="0"/>
              </a:rPr>
              <a:t>Presenter:</a:t>
            </a:r>
            <a:endParaRPr lang="en-US" altLang="zh-CN" sz="16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A8D85F92-AE9D-466D-9E61-2B986232D598}" type="slidenum">
              <a:rPr lang="en-GB" altLang="en-US"/>
            </a:fld>
            <a:endParaRPr lang="en-GB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85" y="6235065"/>
            <a:ext cx="1600200" cy="4864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" y="207010"/>
            <a:ext cx="2389505" cy="8267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991235"/>
            <a:ext cx="8688705" cy="2698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6044565"/>
            <a:ext cx="8689340" cy="269875"/>
          </a:xfrm>
          <a:prstGeom prst="rect">
            <a:avLst/>
          </a:prstGeom>
        </p:spPr>
      </p:pic>
      <p:sp>
        <p:nvSpPr>
          <p:cNvPr id="5" name="页脚占位符 1"/>
          <p:cNvSpPr>
            <a:spLocks noGrp="1"/>
          </p:cNvSpPr>
          <p:nvPr/>
        </p:nvSpPr>
        <p:spPr>
          <a:xfrm>
            <a:off x="128905" y="6247130"/>
            <a:ext cx="435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en-GB" i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76415" y="765175"/>
            <a:ext cx="1915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600" i="0" dirty="0">
                <a:latin typeface="Times New Roman" panose="02020603050405020304" charset="0"/>
                <a:cs typeface="Times New Roman" panose="02020603050405020304" charset="0"/>
              </a:rPr>
              <a:t>Presenter:</a:t>
            </a:r>
            <a:endParaRPr lang="en-US" altLang="zh-CN" sz="16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A8D85F92-AE9D-466D-9E61-2B986232D598}" type="slidenum">
              <a:rPr lang="en-GB" altLang="en-US"/>
            </a:fld>
            <a:endParaRPr lang="en-GB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85" y="6235065"/>
            <a:ext cx="1600200" cy="4864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" y="207010"/>
            <a:ext cx="2389505" cy="8267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207010"/>
            <a:ext cx="2389505" cy="8267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" y="991235"/>
            <a:ext cx="8688705" cy="2698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" y="6044565"/>
            <a:ext cx="8689340" cy="269875"/>
          </a:xfrm>
          <a:prstGeom prst="rect">
            <a:avLst/>
          </a:prstGeom>
        </p:spPr>
      </p:pic>
      <p:sp>
        <p:nvSpPr>
          <p:cNvPr id="5" name="页脚占位符 1"/>
          <p:cNvSpPr>
            <a:spLocks noGrp="1"/>
          </p:cNvSpPr>
          <p:nvPr/>
        </p:nvSpPr>
        <p:spPr>
          <a:xfrm>
            <a:off x="128905" y="6247130"/>
            <a:ext cx="435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en-GB" i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76415" y="765175"/>
            <a:ext cx="1915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600" i="0" dirty="0">
                <a:latin typeface="Times New Roman" panose="02020603050405020304" charset="0"/>
                <a:cs typeface="Times New Roman" panose="02020603050405020304" charset="0"/>
              </a:rPr>
              <a:t>Presenter:Wei Zeng</a:t>
            </a:r>
            <a:endParaRPr lang="en-US" altLang="zh-CN" sz="16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A8D85F92-AE9D-466D-9E61-2B986232D598}" type="slidenum">
              <a:rPr lang="en-GB" altLang="en-US"/>
            </a:fld>
            <a:endParaRPr lang="en-GB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885" y="6235065"/>
            <a:ext cx="1600200" cy="4864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67360" y="1628775"/>
            <a:ext cx="2522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 i="0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altLang="zh-CN" sz="2000" i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 i="0" dirty="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zh-CN" sz="2000" i="0" dirty="0">
                <a:latin typeface="Times New Roman" panose="02020603050405020304" charset="0"/>
                <a:cs typeface="Times New Roman" panose="02020603050405020304" charset="0"/>
              </a:rPr>
              <a:t>ackground</a:t>
            </a:r>
            <a:endParaRPr lang="en-US" altLang="zh-CN" sz="2000" i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 i="0" dirty="0">
                <a:latin typeface="Times New Roman" panose="02020603050405020304" charset="0"/>
                <a:cs typeface="Times New Roman" panose="02020603050405020304" charset="0"/>
              </a:rPr>
              <a:t>Framework</a:t>
            </a:r>
            <a:endParaRPr lang="en-US" altLang="zh-CN" sz="20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991235"/>
            <a:ext cx="8688705" cy="269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3220" y="1223645"/>
            <a:ext cx="2264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2000" i="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000" i="0" dirty="0">
                <a:latin typeface="Times New Roman" panose="02020603050405020304" charset="0"/>
                <a:cs typeface="Times New Roman" panose="02020603050405020304" charset="0"/>
              </a:rPr>
              <a:t>ntroduction</a:t>
            </a:r>
            <a:endParaRPr lang="en-US" altLang="zh-CN" sz="20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2526665"/>
            <a:ext cx="7047230" cy="11036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3220" y="2132965"/>
            <a:ext cx="46374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latin typeface="Times New Roman" panose="02020603050405020304" charset="0"/>
                <a:cs typeface="Times New Roman" panose="02020603050405020304" charset="0"/>
              </a:rPr>
              <a:t>Cancer is the leading cause of death worldwide</a:t>
            </a:r>
            <a:endParaRPr lang="zh-CN" altLang="en-US" sz="1400" b="1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3220" y="3717290"/>
            <a:ext cx="79254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latin typeface="Times New Roman" panose="02020603050405020304" charset="0"/>
                <a:cs typeface="Times New Roman" panose="02020603050405020304" charset="0"/>
              </a:rPr>
              <a:t>immunotherapy that can harness the immune system to fight</a:t>
            </a:r>
            <a:r>
              <a:rPr lang="en-US" altLang="zh-CN" sz="1400" b="1" i="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400" b="1" i="0" dirty="0">
                <a:latin typeface="Times New Roman" panose="02020603050405020304" charset="0"/>
                <a:cs typeface="Times New Roman" panose="02020603050405020304" charset="0"/>
              </a:rPr>
              <a:t>cancer has firmly established itself as a novel pillar of cancer</a:t>
            </a:r>
            <a:r>
              <a:rPr lang="en-US" altLang="zh-CN" sz="1400" b="1" i="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400" b="1" i="0" dirty="0">
                <a:latin typeface="Times New Roman" panose="02020603050405020304" charset="0"/>
                <a:cs typeface="Times New Roman" panose="02020603050405020304" charset="0"/>
              </a:rPr>
              <a:t>care</a:t>
            </a:r>
            <a:endParaRPr lang="zh-CN" altLang="en-US" sz="1400" b="1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3220" y="4581525"/>
            <a:ext cx="7712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latin typeface="Times New Roman" panose="02020603050405020304" charset="0"/>
                <a:cs typeface="Times New Roman" panose="02020603050405020304" charset="0"/>
              </a:rPr>
              <a:t>The specificity of T cell receptor (TCR) plays a</a:t>
            </a:r>
            <a:r>
              <a:rPr lang="en-US" altLang="zh-CN" sz="1400" b="1" i="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400" b="1" i="0" dirty="0">
                <a:latin typeface="Times New Roman" panose="02020603050405020304" charset="0"/>
                <a:cs typeface="Times New Roman" panose="02020603050405020304" charset="0"/>
              </a:rPr>
              <a:t>crucial</a:t>
            </a:r>
            <a:r>
              <a:rPr lang="en-US" altLang="zh-CN" sz="1400" b="1" i="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400" b="1" i="0" dirty="0">
                <a:latin typeface="Times New Roman" panose="02020603050405020304" charset="0"/>
                <a:cs typeface="Times New Roman" panose="02020603050405020304" charset="0"/>
              </a:rPr>
              <a:t>role in immunotherapy.</a:t>
            </a:r>
            <a:endParaRPr lang="zh-CN" altLang="en-US" sz="1400" b="1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6044565"/>
            <a:ext cx="8689340" cy="2698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876415" y="765175"/>
            <a:ext cx="1915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600" i="0" dirty="0">
                <a:latin typeface="Times New Roman" panose="02020603050405020304" charset="0"/>
                <a:cs typeface="Times New Roman" panose="02020603050405020304" charset="0"/>
              </a:rPr>
              <a:t>Presenter:Wei Zeng</a:t>
            </a:r>
            <a:endParaRPr lang="en-US" altLang="zh-CN" sz="16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A8D85F92-AE9D-466D-9E61-2B986232D598}" type="slidenum">
              <a:rPr lang="en-GB" altLang="en-US"/>
            </a:fld>
            <a:endParaRPr lang="en-GB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885" y="6235065"/>
            <a:ext cx="1600200" cy="4864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80" y="207010"/>
            <a:ext cx="2389505" cy="8267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09470" y="5762625"/>
            <a:ext cx="535813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GB" sz="9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[1]Global cancer burden growing, amidst mounting need for services (World Health Organization: WHO, 2024b)</a:t>
            </a:r>
            <a:endParaRPr lang="en-US" altLang="en-GB" sz="900"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GB" sz="9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[2]A review of cancer immunotherapy: From the past, to the present, to the future (Esfahani et al., 2020b)</a:t>
            </a:r>
            <a:endParaRPr lang="en-US" altLang="en-GB" sz="900"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991235"/>
            <a:ext cx="8688705" cy="2698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6044565"/>
            <a:ext cx="8689340" cy="2698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876415" y="765175"/>
            <a:ext cx="1915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600" i="0" dirty="0">
                <a:latin typeface="Times New Roman" panose="02020603050405020304" charset="0"/>
                <a:cs typeface="Times New Roman" panose="02020603050405020304" charset="0"/>
              </a:rPr>
              <a:t>Presenter:Wei Zeng</a:t>
            </a:r>
            <a:endParaRPr lang="en-US" altLang="zh-CN" sz="16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A8D85F92-AE9D-466D-9E61-2B986232D598}" type="slidenum">
              <a:rPr lang="en-GB" altLang="en-US"/>
            </a:fld>
            <a:endParaRPr lang="en-GB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85" y="6235065"/>
            <a:ext cx="1600200" cy="4864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3220" y="1223645"/>
            <a:ext cx="2264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2000" i="0" dirty="0">
                <a:latin typeface="Times New Roman" panose="02020603050405020304" charset="0"/>
                <a:cs typeface="Times New Roman" panose="02020603050405020304" charset="0"/>
              </a:rPr>
              <a:t>Background</a:t>
            </a:r>
            <a:endParaRPr lang="en-US" altLang="zh-CN" sz="20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 descr="nihms-1809282-f0001"/>
          <p:cNvPicPr>
            <a:picLocks noChangeAspect="1"/>
          </p:cNvPicPr>
          <p:nvPr/>
        </p:nvPicPr>
        <p:blipFill>
          <a:blip r:embed="rId3"/>
          <a:srcRect l="50905" t="1859" b="66414"/>
          <a:stretch>
            <a:fillRect/>
          </a:stretch>
        </p:blipFill>
        <p:spPr>
          <a:xfrm>
            <a:off x="251460" y="1844040"/>
            <a:ext cx="2291715" cy="1224280"/>
          </a:xfrm>
          <a:prstGeom prst="rect">
            <a:avLst/>
          </a:prstGeom>
        </p:spPr>
      </p:pic>
      <p:pic>
        <p:nvPicPr>
          <p:cNvPr id="10" name="图片 9" descr="nihms-1809282-f0001"/>
          <p:cNvPicPr>
            <a:picLocks noChangeAspect="1"/>
          </p:cNvPicPr>
          <p:nvPr/>
        </p:nvPicPr>
        <p:blipFill>
          <a:blip r:embed="rId3"/>
          <a:srcRect l="1537" t="1859" r="47558" b="60819"/>
          <a:stretch>
            <a:fillRect/>
          </a:stretch>
        </p:blipFill>
        <p:spPr>
          <a:xfrm>
            <a:off x="3203575" y="1765935"/>
            <a:ext cx="2376170" cy="1440180"/>
          </a:xfrm>
          <a:prstGeom prst="rect">
            <a:avLst/>
          </a:prstGeom>
        </p:spPr>
      </p:pic>
      <p:pic>
        <p:nvPicPr>
          <p:cNvPr id="12" name="图片 11" descr="nihms-1809282-f000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443980" y="1765935"/>
            <a:ext cx="2590800" cy="133826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202940" y="3206115"/>
            <a:ext cx="2376805" cy="358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1000" i="0" dirty="0">
                <a:latin typeface="Times New Roman" panose="02020603050405020304" charset="0"/>
                <a:cs typeface="Times New Roman" panose="02020603050405020304" charset="0"/>
              </a:rPr>
              <a:t>The structure of the stacked auto-encoder for learning TCR embeddings</a:t>
            </a:r>
            <a:endParaRPr lang="zh-CN" altLang="en-US" sz="10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5605" y="3206115"/>
            <a:ext cx="23761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1000" i="0" dirty="0">
                <a:latin typeface="Times New Roman" panose="02020603050405020304" charset="0"/>
                <a:cs typeface="Times New Roman" panose="02020603050405020304" charset="0"/>
              </a:rPr>
              <a:t>The structure of the re-implemented netMHCpan model</a:t>
            </a:r>
            <a:endParaRPr lang="zh-CN" altLang="en-US" sz="10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88125" y="3206115"/>
            <a:ext cx="209423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1000" i="0" dirty="0">
                <a:latin typeface="Times New Roman" panose="02020603050405020304" charset="0"/>
                <a:cs typeface="Times New Roman" panose="02020603050405020304" charset="0"/>
              </a:rPr>
              <a:t>Structure of the final pMTnet model</a:t>
            </a:r>
            <a:endParaRPr lang="zh-CN" altLang="en-US" sz="10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加号 15"/>
          <p:cNvSpPr/>
          <p:nvPr/>
        </p:nvSpPr>
        <p:spPr>
          <a:xfrm>
            <a:off x="2693035" y="2348230"/>
            <a:ext cx="360045" cy="360045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452495" y="4364990"/>
            <a:ext cx="2147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200" b="1" i="0" dirty="0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r>
              <a:rPr lang="en-US" altLang="zh-CN" sz="1200" i="0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1200" i="0" dirty="0">
                <a:latin typeface="Times New Roman" panose="02020603050405020304" charset="0"/>
                <a:cs typeface="Times New Roman" panose="02020603050405020304" charset="0"/>
              </a:rPr>
              <a:t>TCR sequence</a:t>
            </a:r>
            <a:endParaRPr lang="zh-CN" altLang="en-US" sz="12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1460" y="4364990"/>
            <a:ext cx="2642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200" b="1" i="0" dirty="0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r>
              <a:rPr lang="en-US" altLang="zh-CN" sz="1200" i="0" dirty="0">
                <a:latin typeface="Times New Roman" panose="02020603050405020304" charset="0"/>
                <a:cs typeface="Times New Roman" panose="02020603050405020304" charset="0"/>
              </a:rPr>
              <a:t>: MHC sequence (class I only) and the antigen protein sequence</a:t>
            </a:r>
            <a:endParaRPr lang="en-US" altLang="zh-CN" sz="12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5592445" y="3500755"/>
            <a:ext cx="1499870" cy="1236345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523480" y="3548380"/>
            <a:ext cx="1270" cy="81661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 rot="19320000">
            <a:off x="5949315" y="3716020"/>
            <a:ext cx="803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400" i="0" dirty="0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14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76625" y="4839335"/>
            <a:ext cx="1592580" cy="3987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endParaRPr lang="zh-CN" altLang="en-US" sz="2000" i="0" dirty="0"/>
          </a:p>
        </p:txBody>
      </p:sp>
      <p:sp>
        <p:nvSpPr>
          <p:cNvPr id="33" name="文本框 32"/>
          <p:cNvSpPr txBox="1"/>
          <p:nvPr/>
        </p:nvSpPr>
        <p:spPr>
          <a:xfrm>
            <a:off x="290195" y="4865370"/>
            <a:ext cx="2194560" cy="3987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2000" i="0" dirty="0"/>
          </a:p>
        </p:txBody>
      </p:sp>
      <p:sp>
        <p:nvSpPr>
          <p:cNvPr id="34" name="文本框 33"/>
          <p:cNvSpPr txBox="1"/>
          <p:nvPr/>
        </p:nvSpPr>
        <p:spPr>
          <a:xfrm>
            <a:off x="6195060" y="4436745"/>
            <a:ext cx="26587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1200" i="0" dirty="0">
                <a:latin typeface="Times New Roman" panose="02020603050405020304" charset="0"/>
                <a:cs typeface="Times New Roman" panose="02020603050405020304" charset="0"/>
              </a:rPr>
              <a:t>a continuous variable that reflects the percentile ranking of predicted binding strength between TCR and pMHC, relative to a pool of 10,000 randomly sampled TCRs of the same pMHC.</a:t>
            </a:r>
            <a:endParaRPr lang="zh-CN" altLang="en-US" sz="12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523480" y="3789045"/>
            <a:ext cx="803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400" i="0" dirty="0">
                <a:latin typeface="Times New Roman" panose="02020603050405020304" charset="0"/>
                <a:cs typeface="Times New Roman" panose="02020603050405020304" charset="0"/>
              </a:rPr>
              <a:t>output</a:t>
            </a:r>
            <a:endParaRPr lang="en-US" altLang="zh-CN" sz="14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47415" y="4796790"/>
            <a:ext cx="23304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200" b="1" i="0" dirty="0">
                <a:latin typeface="Times New Roman" panose="02020603050405020304" charset="0"/>
                <a:cs typeface="Times New Roman" panose="02020603050405020304" charset="0"/>
              </a:rPr>
              <a:t>output</a:t>
            </a:r>
            <a:r>
              <a:rPr lang="en-US" altLang="zh-CN" sz="1200" i="0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1200" i="0" dirty="0">
                <a:latin typeface="Times New Roman" panose="02020603050405020304" charset="0"/>
                <a:cs typeface="Times New Roman" panose="02020603050405020304" charset="0"/>
              </a:rPr>
              <a:t>numerical TCR embedding vector</a:t>
            </a:r>
            <a:endParaRPr lang="zh-CN" altLang="en-US" sz="12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51460" y="4796790"/>
            <a:ext cx="22917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200" b="1" i="0" dirty="0">
                <a:latin typeface="Times New Roman" panose="02020603050405020304" charset="0"/>
                <a:cs typeface="Times New Roman" panose="02020603050405020304" charset="0"/>
              </a:rPr>
              <a:t>output</a:t>
            </a:r>
            <a:r>
              <a:rPr lang="en-US" altLang="zh-CN" sz="1200" i="0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1200" i="0" dirty="0">
                <a:latin typeface="Times New Roman" panose="02020603050405020304" charset="0"/>
                <a:cs typeface="Times New Roman" panose="02020603050405020304" charset="0"/>
              </a:rPr>
              <a:t>whether the antigens bind to the MHC molecule or not</a:t>
            </a:r>
            <a:endParaRPr lang="zh-CN" altLang="en-US" sz="12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5868035" y="2456180"/>
            <a:ext cx="503555" cy="1441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80" y="207010"/>
            <a:ext cx="2389505" cy="8267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09470" y="5772785"/>
            <a:ext cx="4833620" cy="2298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GB" sz="9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Deep learning-based prediction of the T cell receptor-antigen binding specificity (Lu et al., 2021b)</a:t>
            </a:r>
            <a:endParaRPr lang="en-US" altLang="en-GB" sz="900"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991235"/>
            <a:ext cx="8688705" cy="2698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6044565"/>
            <a:ext cx="8689340" cy="2698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876415" y="765175"/>
            <a:ext cx="1915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600" i="0" dirty="0">
                <a:latin typeface="Times New Roman" panose="02020603050405020304" charset="0"/>
                <a:cs typeface="Times New Roman" panose="02020603050405020304" charset="0"/>
              </a:rPr>
              <a:t>Presenter:Wei Zeng</a:t>
            </a:r>
            <a:endParaRPr lang="en-US" altLang="zh-CN" sz="16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A8D85F92-AE9D-466D-9E61-2B986232D598}" type="slidenum">
              <a:rPr lang="en-GB" altLang="en-US"/>
            </a:fld>
            <a:endParaRPr lang="en-GB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85" y="6235065"/>
            <a:ext cx="1600200" cy="486410"/>
          </a:xfrm>
          <a:prstGeom prst="rect">
            <a:avLst/>
          </a:prstGeom>
        </p:spPr>
      </p:pic>
      <p:pic>
        <p:nvPicPr>
          <p:cNvPr id="6" name="图片 5" descr="gr3_lr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917065"/>
            <a:ext cx="4659630" cy="30143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260" y="1614805"/>
            <a:ext cx="3942080" cy="12871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3220" y="1223645"/>
            <a:ext cx="2264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2000" i="0" dirty="0">
                <a:latin typeface="Times New Roman" panose="02020603050405020304" charset="0"/>
                <a:cs typeface="Times New Roman" panose="02020603050405020304" charset="0"/>
              </a:rPr>
              <a:t>Background</a:t>
            </a:r>
            <a:endParaRPr lang="en-US" altLang="zh-CN" sz="20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80" y="207010"/>
            <a:ext cx="2389505" cy="8267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09470" y="5772785"/>
            <a:ext cx="4833620" cy="2298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GB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 cell receptor sequence clustering and antigen specificity (Vujović et al., 2020b)</a:t>
            </a:r>
            <a:endParaRPr lang="en-US" altLang="en-GB" sz="9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00" y="3262630"/>
            <a:ext cx="3867150" cy="19157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991235"/>
            <a:ext cx="8688705" cy="2698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6044565"/>
            <a:ext cx="8689340" cy="269875"/>
          </a:xfrm>
          <a:prstGeom prst="rect">
            <a:avLst/>
          </a:prstGeom>
        </p:spPr>
      </p:pic>
      <p:sp>
        <p:nvSpPr>
          <p:cNvPr id="5" name="页脚占位符 1"/>
          <p:cNvSpPr>
            <a:spLocks noGrp="1"/>
          </p:cNvSpPr>
          <p:nvPr/>
        </p:nvSpPr>
        <p:spPr>
          <a:xfrm>
            <a:off x="128905" y="6247130"/>
            <a:ext cx="435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en-GB" i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76415" y="765175"/>
            <a:ext cx="1915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600" i="0" dirty="0">
                <a:latin typeface="Times New Roman" panose="02020603050405020304" charset="0"/>
                <a:cs typeface="Times New Roman" panose="02020603050405020304" charset="0"/>
              </a:rPr>
              <a:t>Presenter:Wei Zeng</a:t>
            </a:r>
            <a:endParaRPr lang="en-US" altLang="zh-CN" sz="16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A8D85F92-AE9D-466D-9E61-2B986232D598}" type="slidenum">
              <a:rPr lang="en-GB" altLang="en-US"/>
            </a:fld>
            <a:endParaRPr lang="en-GB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85" y="6235065"/>
            <a:ext cx="1600200" cy="4864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3220" y="1223645"/>
            <a:ext cx="2264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2000" i="0" dirty="0">
                <a:latin typeface="Times New Roman" panose="02020603050405020304" charset="0"/>
                <a:cs typeface="Times New Roman" panose="02020603050405020304" charset="0"/>
              </a:rPr>
              <a:t>Framework</a:t>
            </a:r>
            <a:endParaRPr lang="en-US" altLang="zh-CN" sz="20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 descr="-9nS9bAYdVzixHZuz-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701165"/>
            <a:ext cx="5734685" cy="41605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84925" y="1917065"/>
            <a:ext cx="2407285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i="0" dirty="0">
                <a:latin typeface="Times New Roman" panose="02020603050405020304" charset="0"/>
                <a:cs typeface="Times New Roman" panose="02020603050405020304" charset="0"/>
              </a:rPr>
              <a:t>Antigen selector</a:t>
            </a:r>
            <a:endParaRPr lang="en-US" altLang="zh-CN" sz="1600" i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 algn="l">
              <a:buFont typeface="Arial" panose="020B0604020202020204" pitchFamily="34" charset="0"/>
              <a:buNone/>
            </a:pPr>
            <a:r>
              <a:rPr lang="en-US" altLang="zh-CN" sz="1400" i="0" dirty="0">
                <a:latin typeface="Times New Roman" panose="02020603050405020304" charset="0"/>
                <a:cs typeface="Times New Roman" panose="02020603050405020304" charset="0"/>
              </a:rPr>
              <a:t>Edit distance</a:t>
            </a:r>
            <a:endParaRPr lang="en-US" altLang="zh-CN" sz="1400" i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 algn="l">
              <a:buFont typeface="Arial" panose="020B0604020202020204" pitchFamily="34" charset="0"/>
              <a:buNone/>
            </a:pPr>
            <a:endParaRPr lang="en-US" altLang="zh-CN" sz="1400" i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i="0" dirty="0">
                <a:latin typeface="Times New Roman" panose="02020603050405020304" charset="0"/>
                <a:cs typeface="Times New Roman" panose="02020603050405020304" charset="0"/>
              </a:rPr>
              <a:t>TCR classifier</a:t>
            </a:r>
            <a:endParaRPr lang="en-US" altLang="zh-CN" sz="1600" i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 algn="l">
              <a:buFont typeface="Arial" panose="020B0604020202020204" pitchFamily="34" charset="0"/>
              <a:buNone/>
            </a:pPr>
            <a:r>
              <a:rPr lang="en-US" altLang="zh-CN" sz="1400" i="0" dirty="0">
                <a:latin typeface="Times New Roman" panose="02020603050405020304" charset="0"/>
                <a:cs typeface="Times New Roman" panose="02020603050405020304" charset="0"/>
              </a:rPr>
              <a:t>N-gram</a:t>
            </a:r>
            <a:endParaRPr lang="en-US" altLang="zh-CN" sz="1400" i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 algn="l">
              <a:buFont typeface="Arial" panose="020B0604020202020204" pitchFamily="34" charset="0"/>
              <a:buNone/>
            </a:pPr>
            <a:r>
              <a:rPr lang="en-US" altLang="zh-CN" sz="1400" i="0" dirty="0">
                <a:latin typeface="Times New Roman" panose="02020603050405020304" charset="0"/>
                <a:cs typeface="Times New Roman" panose="02020603050405020304" charset="0"/>
              </a:rPr>
              <a:t>Random Forest</a:t>
            </a:r>
            <a:endParaRPr lang="en-US" altLang="zh-CN" sz="1400" i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 algn="l">
              <a:buFont typeface="Arial" panose="020B0604020202020204" pitchFamily="34" charset="0"/>
              <a:buNone/>
            </a:pPr>
            <a:endParaRPr lang="en-US" altLang="zh-CN" sz="1400" i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i="0" dirty="0">
                <a:latin typeface="Times New Roman" panose="02020603050405020304" charset="0"/>
                <a:cs typeface="Times New Roman" panose="02020603050405020304" charset="0"/>
              </a:rPr>
              <a:t>K-fold validation</a:t>
            </a:r>
            <a:endParaRPr lang="en-US" altLang="zh-CN" sz="16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80" y="207010"/>
            <a:ext cx="2389505" cy="8267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991235"/>
            <a:ext cx="8688705" cy="2698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6044565"/>
            <a:ext cx="8689340" cy="269875"/>
          </a:xfrm>
          <a:prstGeom prst="rect">
            <a:avLst/>
          </a:prstGeom>
        </p:spPr>
      </p:pic>
      <p:sp>
        <p:nvSpPr>
          <p:cNvPr id="5" name="页脚占位符 1"/>
          <p:cNvSpPr>
            <a:spLocks noGrp="1"/>
          </p:cNvSpPr>
          <p:nvPr/>
        </p:nvSpPr>
        <p:spPr>
          <a:xfrm>
            <a:off x="128905" y="6247130"/>
            <a:ext cx="435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en-GB" i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76415" y="765175"/>
            <a:ext cx="1915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600" i="0" dirty="0">
                <a:latin typeface="Times New Roman" panose="02020603050405020304" charset="0"/>
                <a:cs typeface="Times New Roman" panose="02020603050405020304" charset="0"/>
              </a:rPr>
              <a:t>Presenter:</a:t>
            </a:r>
            <a:endParaRPr lang="en-US" altLang="zh-CN" sz="16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A8D85F92-AE9D-466D-9E61-2B986232D598}" type="slidenum">
              <a:rPr lang="en-GB" altLang="en-US"/>
            </a:fld>
            <a:endParaRPr lang="en-GB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85" y="6235065"/>
            <a:ext cx="1600200" cy="4864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" y="207010"/>
            <a:ext cx="2389505" cy="826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991235"/>
            <a:ext cx="8688705" cy="2698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6044565"/>
            <a:ext cx="8689340" cy="269875"/>
          </a:xfrm>
          <a:prstGeom prst="rect">
            <a:avLst/>
          </a:prstGeom>
        </p:spPr>
      </p:pic>
      <p:sp>
        <p:nvSpPr>
          <p:cNvPr id="5" name="页脚占位符 1"/>
          <p:cNvSpPr>
            <a:spLocks noGrp="1"/>
          </p:cNvSpPr>
          <p:nvPr/>
        </p:nvSpPr>
        <p:spPr>
          <a:xfrm>
            <a:off x="128905" y="6247130"/>
            <a:ext cx="435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en-GB" i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76415" y="765175"/>
            <a:ext cx="1915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600" i="0" dirty="0">
                <a:latin typeface="Times New Roman" panose="02020603050405020304" charset="0"/>
                <a:cs typeface="Times New Roman" panose="02020603050405020304" charset="0"/>
              </a:rPr>
              <a:t>Presenter:</a:t>
            </a:r>
            <a:endParaRPr lang="en-US" altLang="zh-CN" sz="16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A8D85F92-AE9D-466D-9E61-2B986232D598}" type="slidenum">
              <a:rPr lang="en-GB" altLang="en-US"/>
            </a:fld>
            <a:endParaRPr lang="en-GB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85" y="6235065"/>
            <a:ext cx="1600200" cy="4864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" y="207010"/>
            <a:ext cx="2389505" cy="8267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991235"/>
            <a:ext cx="8688705" cy="2698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6044565"/>
            <a:ext cx="8689340" cy="269875"/>
          </a:xfrm>
          <a:prstGeom prst="rect">
            <a:avLst/>
          </a:prstGeom>
        </p:spPr>
      </p:pic>
      <p:sp>
        <p:nvSpPr>
          <p:cNvPr id="5" name="页脚占位符 1"/>
          <p:cNvSpPr>
            <a:spLocks noGrp="1"/>
          </p:cNvSpPr>
          <p:nvPr/>
        </p:nvSpPr>
        <p:spPr>
          <a:xfrm>
            <a:off x="128905" y="6247130"/>
            <a:ext cx="435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en-GB" i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76415" y="765175"/>
            <a:ext cx="1915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600" i="0" dirty="0">
                <a:latin typeface="Times New Roman" panose="02020603050405020304" charset="0"/>
                <a:cs typeface="Times New Roman" panose="02020603050405020304" charset="0"/>
              </a:rPr>
              <a:t>Presenter:</a:t>
            </a:r>
            <a:endParaRPr lang="en-US" altLang="zh-CN" sz="16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A8D85F92-AE9D-466D-9E61-2B986232D598}" type="slidenum">
              <a:rPr lang="en-GB" altLang="en-US"/>
            </a:fld>
            <a:endParaRPr lang="en-GB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85" y="6235065"/>
            <a:ext cx="1600200" cy="4864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" y="207010"/>
            <a:ext cx="2389505" cy="8267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WJiNGNjZTI1MjY3Mjg4NTUwM2QzZjRiZWZjNzFkND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1525</Words>
  <Application>WPS 演示</Application>
  <PresentationFormat>宽屏</PresentationFormat>
  <Paragraphs>98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Bahnschrift SemiBold</vt:lpstr>
      <vt:lpstr>Times New Roman</vt:lpstr>
      <vt:lpstr>Courier New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zwbetter</dc:creator>
  <cp:lastModifiedBy></cp:lastModifiedBy>
  <cp:revision>8</cp:revision>
  <dcterms:created xsi:type="dcterms:W3CDTF">2023-08-09T12:44:00Z</dcterms:created>
  <dcterms:modified xsi:type="dcterms:W3CDTF">2024-05-09T00:00:37Z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