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1" r:id="rId4"/>
    <p:sldId id="262" r:id="rId5"/>
    <p:sldId id="263" r:id="rId6"/>
    <p:sldId id="260" r:id="rId7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>
        <p:scale>
          <a:sx n="75" d="100"/>
          <a:sy n="75" d="100"/>
        </p:scale>
        <p:origin x="324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E2D2EC-A0CC-4162-ADB7-889BF634EA89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2024/3/8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BFF3C72-DB5A-4AA9-96E0-40D7A7C88DA5}" type="datetime1">
              <a:rPr lang="zh-CN" altLang="en-US" noProof="0" smtClean="0"/>
              <a:t>2024/3/8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6B3AB32-59DF-41F1-9618-EDFBF504962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73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221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723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5055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40F3E85-5501-4432-AF99-54E0CA5A4C80}" type="datetime1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33DC6BC-F496-4526-8902-CE401331162A}" type="datetime1">
              <a:rPr lang="zh-CN" altLang="en-US" noProof="0" smtClean="0"/>
              <a:t>2024/3/8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184BDE-112C-4E3C-BDD8-A46EC2EAB444}" type="datetime1">
              <a:rPr lang="zh-CN" altLang="en-US" noProof="0" smtClean="0"/>
              <a:t>2024/3/8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9A7691A-8DBD-4066-BF47-535BB956A25F}" type="datetime1">
              <a:rPr lang="zh-CN" altLang="en-US" noProof="0" smtClean="0"/>
              <a:t>2024/3/8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69BE3FC-432A-4F95-82F8-E3071544B4B5}" type="datetime1">
              <a:rPr lang="zh-CN" altLang="en-US" noProof="0" smtClean="0"/>
              <a:t>2024/3/8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1EFBB1-FBE4-477F-81AB-871C3BD12407}" type="datetime1">
              <a:rPr lang="zh-CN" altLang="en-US" noProof="0" smtClean="0"/>
              <a:t>2024/3/8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5AEE56D-F728-41E1-AB72-185C4152BF39}" type="datetime1">
              <a:rPr lang="zh-CN" altLang="en-US" noProof="0" smtClean="0"/>
              <a:t>2024/3/8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884CE3-810C-4A99-B743-7969872A8037}" type="datetime1">
              <a:rPr lang="zh-CN" altLang="en-US" noProof="0" smtClean="0"/>
              <a:t>2024/3/8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7" name="长方形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827FEE-18ED-4739-A9FF-14C2F6D4C66F}" type="datetime1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8FD737-AF5D-42F6-9593-A791E4A2E40B}" type="datetime1">
              <a:rPr lang="zh-CN" altLang="en-US" noProof="0" smtClean="0"/>
              <a:t>2024/3/8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F3E445-1550-4268-8B79-D5D9D4C9958A}" type="datetime1">
              <a:rPr lang="zh-CN" altLang="en-US" noProof="0" smtClean="0"/>
              <a:t>2024/3/8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E03A009-E72B-4350-9C8A-8E7EF73D113B}" type="datetime1">
              <a:rPr lang="zh-CN" altLang="en-US" noProof="0" smtClean="0"/>
              <a:t>2024/3/8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长方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长方形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图片 6" descr="数字连接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组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长方形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长方形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长方形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长方形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3815435"/>
            <a:ext cx="10993549" cy="2180580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4000" dirty="0">
                <a:solidFill>
                  <a:schemeClr val="bg1"/>
                </a:solidFill>
              </a:rPr>
              <a:t>Mini-project</a:t>
            </a:r>
            <a:r>
              <a:rPr lang="zh-CN" altLang="en-US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>
                <a:solidFill>
                  <a:schemeClr val="bg1"/>
                </a:solidFill>
              </a:rPr>
              <a:t>midterm report-</a:t>
            </a:r>
            <a:br>
              <a:rPr lang="en-US" altLang="zh-CN" sz="4000" dirty="0">
                <a:solidFill>
                  <a:schemeClr val="bg1"/>
                </a:solidFill>
              </a:rPr>
            </a:br>
            <a:r>
              <a:rPr lang="en-US" altLang="zh-CN" sz="4000" dirty="0">
                <a:solidFill>
                  <a:schemeClr val="bg1"/>
                </a:solidFill>
              </a:rPr>
              <a:t>Problem A: </a:t>
            </a:r>
            <a:r>
              <a:rPr lang="en-US" altLang="zh-CN" sz="4000" dirty="0" err="1">
                <a:solidFill>
                  <a:schemeClr val="bg1"/>
                </a:solidFill>
              </a:rPr>
              <a:t>Etcembly</a:t>
            </a:r>
            <a:r>
              <a:rPr lang="en-US" altLang="zh-CN" sz="4000" dirty="0">
                <a:solidFill>
                  <a:schemeClr val="bg1"/>
                </a:solidFill>
              </a:rPr>
              <a:t> Ltd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1" y="5984831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2000" dirty="0">
                <a:solidFill>
                  <a:srgbClr val="7CEBFF"/>
                </a:solidFill>
              </a:rPr>
              <a:t>Group 4 :</a:t>
            </a:r>
            <a:r>
              <a:rPr lang="zh-CN" altLang="en-US" sz="2000" dirty="0">
                <a:solidFill>
                  <a:srgbClr val="7CEBFF"/>
                </a:solidFill>
              </a:rPr>
              <a:t> </a:t>
            </a:r>
            <a:r>
              <a:rPr lang="en-US" altLang="zh-CN" sz="2000" dirty="0" err="1">
                <a:solidFill>
                  <a:srgbClr val="7CEBFF"/>
                </a:solidFill>
              </a:rPr>
              <a:t>shalomi</a:t>
            </a:r>
            <a:r>
              <a:rPr lang="zh-CN" altLang="en-US" sz="2000" dirty="0">
                <a:solidFill>
                  <a:srgbClr val="7CEBFF"/>
                </a:solidFill>
              </a:rPr>
              <a:t> </a:t>
            </a:r>
            <a:r>
              <a:rPr lang="en-US" altLang="zh-CN" sz="2000" dirty="0">
                <a:solidFill>
                  <a:srgbClr val="7CEBFF"/>
                </a:solidFill>
              </a:rPr>
              <a:t>FERNANDES;</a:t>
            </a:r>
            <a:r>
              <a:rPr lang="zh-CN" altLang="en-US" sz="2000" dirty="0">
                <a:solidFill>
                  <a:srgbClr val="7CEBFF"/>
                </a:solidFill>
              </a:rPr>
              <a:t> </a:t>
            </a:r>
            <a:r>
              <a:rPr lang="en-US" altLang="zh-CN" sz="2000" dirty="0" err="1">
                <a:solidFill>
                  <a:srgbClr val="7CEBFF"/>
                </a:solidFill>
              </a:rPr>
              <a:t>Fangnan</a:t>
            </a:r>
            <a:r>
              <a:rPr lang="zh-CN" altLang="en-US" sz="2000" dirty="0">
                <a:solidFill>
                  <a:srgbClr val="7CEBFF"/>
                </a:solidFill>
              </a:rPr>
              <a:t> </a:t>
            </a:r>
            <a:r>
              <a:rPr lang="en-US" altLang="zh-CN" sz="2000" dirty="0">
                <a:solidFill>
                  <a:srgbClr val="7CEBFF"/>
                </a:solidFill>
              </a:rPr>
              <a:t>Wei;</a:t>
            </a:r>
            <a:r>
              <a:rPr lang="zh-CN" altLang="en-US" sz="2000" dirty="0">
                <a:solidFill>
                  <a:srgbClr val="7CEBFF"/>
                </a:solidFill>
              </a:rPr>
              <a:t> </a:t>
            </a:r>
            <a:r>
              <a:rPr lang="en-US" altLang="zh-CN" sz="2000" dirty="0" err="1">
                <a:solidFill>
                  <a:srgbClr val="7CEBFF"/>
                </a:solidFill>
              </a:rPr>
              <a:t>Jiadong</a:t>
            </a:r>
            <a:r>
              <a:rPr lang="en-US" altLang="zh-CN" sz="2000" dirty="0">
                <a:solidFill>
                  <a:srgbClr val="7CEBFF"/>
                </a:solidFill>
              </a:rPr>
              <a:t> xu; Jiahui </a:t>
            </a:r>
            <a:r>
              <a:rPr lang="en-US" altLang="zh-CN" sz="2000" dirty="0" err="1">
                <a:solidFill>
                  <a:srgbClr val="7CEBFF"/>
                </a:solidFill>
              </a:rPr>
              <a:t>liu</a:t>
            </a:r>
            <a:endParaRPr lang="zh-CN" altLang="en-US" sz="2000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7295"/>
            <a:ext cx="11029616" cy="988332"/>
          </a:xfrm>
        </p:spPr>
        <p:txBody>
          <a:bodyPr rtlCol="0">
            <a:normAutofit fontScale="90000"/>
          </a:bodyPr>
          <a:lstStyle/>
          <a:p>
            <a:pPr marL="342900" indent="-342900" rtl="0">
              <a:buFont typeface="Wingdings" panose="05000000000000000000" pitchFamily="2" charset="2"/>
              <a:buChar char="l"/>
            </a:pPr>
            <a:r>
              <a:rPr lang="en-US" altLang="zh-CN" sz="2000" dirty="0"/>
              <a:t>Understanding of the problem:</a:t>
            </a:r>
            <a:br>
              <a:rPr lang="en-US" altLang="zh-CN" sz="2000" dirty="0"/>
            </a:br>
            <a:r>
              <a:rPr lang="en-US" altLang="zh-CN" sz="2000" dirty="0"/>
              <a:t>what is INPUT and OUTPUT </a:t>
            </a:r>
            <a:r>
              <a:rPr lang="zh-CN" altLang="en-US" sz="2000" dirty="0"/>
              <a:t>：</a:t>
            </a:r>
            <a:r>
              <a:rPr lang="en-US" altLang="zh-CN" sz="2000" dirty="0"/>
              <a:t>input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cdr3</a:t>
            </a:r>
            <a:r>
              <a:rPr lang="zh-CN" altLang="en-US" sz="2000" dirty="0"/>
              <a:t>、</a:t>
            </a:r>
            <a:r>
              <a:rPr lang="en-US" altLang="zh-CN" sz="2000" dirty="0"/>
              <a:t>v</a:t>
            </a:r>
            <a:r>
              <a:rPr lang="zh-CN" altLang="en-US" sz="2000" dirty="0"/>
              <a:t>、</a:t>
            </a:r>
            <a:r>
              <a:rPr lang="en-US" altLang="zh-CN" sz="2000" dirty="0"/>
              <a:t>j</a:t>
            </a:r>
            <a:r>
              <a:rPr lang="zh-CN" altLang="en-US" sz="2000" dirty="0"/>
              <a:t>；</a:t>
            </a:r>
            <a:r>
              <a:rPr lang="en-US" altLang="zh-CN" sz="2000" dirty="0"/>
              <a:t>output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epitope</a:t>
            </a:r>
            <a:br>
              <a:rPr lang="en-US" altLang="zh-CN" sz="2000" dirty="0"/>
            </a:br>
            <a:r>
              <a:rPr lang="en-US" altLang="zh-CN" sz="2000" dirty="0"/>
              <a:t>what</a:t>
            </a:r>
            <a:r>
              <a:rPr lang="zh-CN" altLang="en-US" sz="2000" dirty="0"/>
              <a:t> </a:t>
            </a:r>
            <a:r>
              <a:rPr lang="en-US" altLang="zh-CN" sz="2000" dirty="0"/>
              <a:t>columns we need: cdr3</a:t>
            </a:r>
            <a:r>
              <a:rPr lang="zh-CN" altLang="en-US" sz="2000" dirty="0"/>
              <a:t>、</a:t>
            </a:r>
            <a:r>
              <a:rPr lang="en-US" altLang="zh-CN" sz="2000" dirty="0"/>
              <a:t>v</a:t>
            </a:r>
            <a:r>
              <a:rPr lang="zh-CN" altLang="en-US" sz="2000" dirty="0"/>
              <a:t>、</a:t>
            </a:r>
            <a:r>
              <a:rPr lang="en-US" altLang="zh-CN" sz="2000" dirty="0"/>
              <a:t>j</a:t>
            </a:r>
            <a:r>
              <a:rPr lang="zh-CN" altLang="en-US" sz="2000" dirty="0"/>
              <a:t>、</a:t>
            </a:r>
            <a:r>
              <a:rPr lang="en-US" altLang="zh-CN" sz="2000" dirty="0"/>
              <a:t> epitope;</a:t>
            </a:r>
            <a:r>
              <a:rPr lang="zh-CN" altLang="en-US" sz="2000" dirty="0"/>
              <a:t> </a:t>
            </a:r>
            <a:r>
              <a:rPr lang="en-US" altLang="zh-CN" sz="2000" dirty="0"/>
              <a:t>We are struggling with whether we need species and </a:t>
            </a:r>
            <a:r>
              <a:rPr lang="en-US" altLang="zh-CN" sz="2000" dirty="0" err="1"/>
              <a:t>mhc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CC50FE-A278-F721-CA0A-2839F977E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9432" y="2063916"/>
            <a:ext cx="2160000" cy="216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D05368-5838-7E54-5239-FB6E4F458D5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9432" y="4426116"/>
            <a:ext cx="2160000" cy="21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6B1FC85-0F0E-BBF6-70D3-CDAFD50F76B3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612488" y="2063916"/>
            <a:ext cx="3600000" cy="360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8EC5072-14D1-3334-B60B-1F86B13815BD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7629533" y="2058565"/>
            <a:ext cx="3600000" cy="3600000"/>
          </a:xfrm>
          <a:prstGeom prst="rect">
            <a:avLst/>
          </a:prstGeom>
        </p:spPr>
      </p:pic>
      <p:sp>
        <p:nvSpPr>
          <p:cNvPr id="16" name="内容占位符 5">
            <a:extLst>
              <a:ext uri="{FF2B5EF4-FFF2-40B4-BE49-F238E27FC236}">
                <a16:creationId xmlns:a16="http://schemas.microsoft.com/office/drawing/2014/main" id="{807BB710-8AFB-7FA9-55E4-418771A98E91}"/>
              </a:ext>
            </a:extLst>
          </p:cNvPr>
          <p:cNvSpPr txBox="1">
            <a:spLocks/>
          </p:cNvSpPr>
          <p:nvPr/>
        </p:nvSpPr>
        <p:spPr>
          <a:xfrm>
            <a:off x="3660509" y="5533451"/>
            <a:ext cx="5655696" cy="2105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1700" b="1" dirty="0">
                <a:solidFill>
                  <a:srgbClr val="C00000"/>
                </a:solidFill>
              </a:rPr>
              <a:t>Something to explain graphs</a:t>
            </a:r>
            <a:endParaRPr lang="zh-CN" altLang="en-US" sz="1700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1700" dirty="0"/>
          </a:p>
          <a:p>
            <a:pPr marL="0" indent="0">
              <a:buFont typeface="Wingdings 2" panose="05020102010507070707" pitchFamily="18" charset="2"/>
              <a:buNone/>
            </a:pP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A17408-8958-6AED-1A22-7F7F837BA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062" y="3295292"/>
            <a:ext cx="4683646" cy="33225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2500" dirty="0"/>
              <a:t>We Try to use K nearest neighbor(</a:t>
            </a:r>
            <a:r>
              <a:rPr lang="en-US" altLang="zh-CN" sz="2500" dirty="0" err="1"/>
              <a:t>knn</a:t>
            </a:r>
            <a:r>
              <a:rPr lang="en-US" altLang="zh-CN" sz="2500" dirty="0"/>
              <a:t>) for classification. </a:t>
            </a:r>
            <a:br>
              <a:rPr lang="en-US" altLang="zh-CN" sz="2500" dirty="0"/>
            </a:br>
            <a:endParaRPr lang="zh-CN" altLang="en-US" sz="25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9ECE4-BF59-F35D-F7BE-11E9A2493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670" y="2081985"/>
            <a:ext cx="11343388" cy="109316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/>
              <a:t>What</a:t>
            </a:r>
            <a:r>
              <a:rPr lang="zh-CN" altLang="en-US" b="1" dirty="0"/>
              <a:t> </a:t>
            </a:r>
            <a:r>
              <a:rPr lang="en-US" altLang="zh-CN" b="1" dirty="0"/>
              <a:t>is</a:t>
            </a:r>
            <a:r>
              <a:rPr lang="zh-CN" altLang="en-US" b="1" dirty="0"/>
              <a:t> </a:t>
            </a:r>
            <a:r>
              <a:rPr lang="en-US" altLang="zh-CN" b="1" dirty="0"/>
              <a:t>KNN?</a:t>
            </a:r>
            <a:r>
              <a:rPr lang="zh-CN" altLang="en-US" b="1" dirty="0"/>
              <a:t> </a:t>
            </a:r>
            <a:r>
              <a:rPr lang="en-US" altLang="zh-CN" b="1" dirty="0"/>
              <a:t>Why</a:t>
            </a:r>
            <a:r>
              <a:rPr lang="zh-CN" altLang="en-US" b="1" dirty="0"/>
              <a:t> </a:t>
            </a:r>
            <a:r>
              <a:rPr lang="en-US" altLang="zh-CN" b="1" dirty="0"/>
              <a:t>should we use KNN?</a:t>
            </a:r>
          </a:p>
          <a:p>
            <a:pPr marL="0" indent="0">
              <a:buNone/>
            </a:pPr>
            <a:r>
              <a:rPr lang="en-US" altLang="zh-CN" dirty="0"/>
              <a:t>KNN relies on the distance measure in the feature space. If KNN can achieve good performance,</a:t>
            </a:r>
          </a:p>
          <a:p>
            <a:pPr marL="0" indent="0">
              <a:buNone/>
            </a:pPr>
            <a:r>
              <a:rPr lang="en-US" altLang="zh-CN" dirty="0"/>
              <a:t>it means that the feature can represent the data point well.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32D769B3-97E1-9A18-C8A8-B2285960A794}"/>
              </a:ext>
            </a:extLst>
          </p:cNvPr>
          <p:cNvSpPr txBox="1">
            <a:spLocks/>
          </p:cNvSpPr>
          <p:nvPr/>
        </p:nvSpPr>
        <p:spPr>
          <a:xfrm>
            <a:off x="431670" y="4023013"/>
            <a:ext cx="5655696" cy="2105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1700" b="1" dirty="0"/>
              <a:t>What results we get by using KNN: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700" dirty="0">
                <a:solidFill>
                  <a:schemeClr val="tx1"/>
                </a:solidFill>
              </a:rPr>
              <a:t>For KNN, n-neighbors=15 is the best result, accuracy = 0.4406; we use accuracy as a baseline and as a reference for subsequent methods.</a:t>
            </a:r>
            <a:endParaRPr lang="zh-CN" altLang="en-US" sz="17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1700" dirty="0"/>
          </a:p>
          <a:p>
            <a:pPr marL="0" indent="0">
              <a:buFont typeface="Wingdings 2" panose="05020102010507070707" pitchFamily="18" charset="2"/>
              <a:buNone/>
            </a:pP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07196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38284"/>
            <a:ext cx="11029616" cy="988332"/>
          </a:xfrm>
        </p:spPr>
        <p:txBody>
          <a:bodyPr rtlCol="0">
            <a:noAutofit/>
          </a:bodyPr>
          <a:lstStyle/>
          <a:p>
            <a:pPr marL="342900" indent="-342900" rtl="0">
              <a:buFont typeface="Wingdings" panose="05000000000000000000" pitchFamily="2" charset="2"/>
              <a:buChar char="l"/>
            </a:pPr>
            <a:r>
              <a:rPr lang="en-US" altLang="zh-CN" sz="2000" dirty="0"/>
              <a:t>We Base on biological matrices and one-hot for encoding and comparison of </a:t>
            </a:r>
            <a:r>
              <a:rPr lang="en-US" altLang="zh-CN" sz="2000" dirty="0" err="1"/>
              <a:t>knn</a:t>
            </a:r>
            <a:r>
              <a:rPr lang="en-US" altLang="zh-CN" sz="2000" dirty="0"/>
              <a:t> accuracy, and we found that one-hot has the best effect. </a:t>
            </a:r>
            <a:endParaRPr lang="zh-CN" altLang="en-US" sz="20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0826FC-A9E0-707C-9AB3-AFF346882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1072065"/>
            <a:ext cx="5422392" cy="3633047"/>
          </a:xfrm>
        </p:spPr>
        <p:txBody>
          <a:bodyPr/>
          <a:lstStyle/>
          <a:p>
            <a:r>
              <a:rPr lang="en-US" altLang="zh-CN" dirty="0"/>
              <a:t>We hope to compare the performance of different encoding methods in </a:t>
            </a:r>
            <a:r>
              <a:rPr lang="en-US" altLang="zh-CN" dirty="0" err="1"/>
              <a:t>knn</a:t>
            </a:r>
            <a:r>
              <a:rPr lang="en-US" altLang="zh-CN" dirty="0"/>
              <a:t> and compare which method has higher accuracy.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67CEEB-9D52-13CE-C6BF-C3787B418D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62509" y="2227263"/>
            <a:ext cx="4259932" cy="3633787"/>
          </a:xfrm>
        </p:spPr>
      </p:pic>
    </p:spTree>
    <p:extLst>
      <p:ext uri="{BB962C8B-B14F-4D97-AF65-F5344CB8AC3E}">
        <p14:creationId xmlns:p14="http://schemas.microsoft.com/office/powerpoint/2010/main" val="414038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marL="342900" indent="-342900" rtl="0">
              <a:buFont typeface="Wingdings" panose="05000000000000000000" pitchFamily="2" charset="2"/>
              <a:buChar char="l"/>
            </a:pPr>
            <a:r>
              <a:rPr lang="en-US" altLang="zh-CN" sz="2000" dirty="0"/>
              <a:t>Things to focus on next and difficulties:</a:t>
            </a:r>
            <a:br>
              <a:rPr lang="en-US" altLang="zh-CN" sz="2000" dirty="0"/>
            </a:br>
            <a:endParaRPr lang="zh-CN" altLang="en-US" sz="20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0826FC-A9E0-707C-9AB3-AFF3468823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1800" b="1"/>
              <a:t>Difficulties:</a:t>
            </a:r>
          </a:p>
          <a:p>
            <a:endParaRPr lang="en-US" altLang="zh-CN" sz="1800" b="1" dirty="0"/>
          </a:p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9ECE4-BF59-F35D-F7BE-11E9A24938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1800" b="1" dirty="0"/>
              <a:t>Things to focus on next:</a:t>
            </a:r>
            <a:endParaRPr lang="en-US" altLang="zh-CN" b="1" dirty="0"/>
          </a:p>
          <a:p>
            <a:r>
              <a:rPr lang="en-US" altLang="zh-CN" dirty="0"/>
              <a:t>We are exploring more e</a:t>
            </a:r>
            <a:r>
              <a:rPr lang="en-US" altLang="zh-CN" sz="1800" dirty="0"/>
              <a:t>ncoding</a:t>
            </a:r>
            <a:r>
              <a:rPr lang="zh-CN" altLang="en-US" sz="1800" dirty="0"/>
              <a:t> </a:t>
            </a:r>
            <a:r>
              <a:rPr lang="en-US" altLang="zh-CN" sz="1800" dirty="0"/>
              <a:t>methods for V and J.</a:t>
            </a:r>
          </a:p>
          <a:p>
            <a:r>
              <a:rPr lang="en-US" altLang="zh-CN" sz="1800" dirty="0"/>
              <a:t>We may need a better way to calculate distance combining V, </a:t>
            </a:r>
            <a:r>
              <a:rPr lang="en-US" altLang="zh-CN" dirty="0"/>
              <a:t>J</a:t>
            </a:r>
            <a:r>
              <a:rPr lang="en-US" altLang="zh-CN" sz="1800" dirty="0"/>
              <a:t> and CDR3.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48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长方形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14" name="组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长方形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长方形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长方形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Thanks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5" name="图片 4" descr="数字编号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副标题 5">
            <a:extLst>
              <a:ext uri="{FF2B5EF4-FFF2-40B4-BE49-F238E27FC236}">
                <a16:creationId xmlns:a16="http://schemas.microsoft.com/office/drawing/2014/main" id="{74BF574B-2101-578E-3DDF-E9C8710E3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                                                                                              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584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{18CD8EFB-0CAA-42E7-BF5A-804B64DC6A3B}tf56390039_win32</Template>
  <TotalTime>106</TotalTime>
  <Words>263</Words>
  <Application>Microsoft Office PowerPoint</Application>
  <PresentationFormat>宽屏</PresentationFormat>
  <Paragraphs>25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Microsoft YaHei UI</vt:lpstr>
      <vt:lpstr>Wingdings</vt:lpstr>
      <vt:lpstr>Wingdings 2</vt:lpstr>
      <vt:lpstr>自定义</vt:lpstr>
      <vt:lpstr>Mini-project midterm report- Problem A: Etcembly Ltd</vt:lpstr>
      <vt:lpstr>Understanding of the problem: what is INPUT and OUTPUT ：input is cdr3、v、j；output is epitope what columns we need: cdr3、v、j、 epitope; We are struggling with whether we need species and mhc.</vt:lpstr>
      <vt:lpstr>We Try to use K nearest neighbor(knn) for classification.  </vt:lpstr>
      <vt:lpstr>We Base on biological matrices and one-hot for encoding and comparison of knn accuracy, and we found that one-hot has the best effect. </vt:lpstr>
      <vt:lpstr>Things to focus on next and difficulties: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midterm report- Problem A: Etcembly Ltd</dc:title>
  <dc:creator>Jiahui Liu</dc:creator>
  <cp:lastModifiedBy>Jiahui Liu</cp:lastModifiedBy>
  <cp:revision>3</cp:revision>
  <dcterms:created xsi:type="dcterms:W3CDTF">2024-03-08T11:46:31Z</dcterms:created>
  <dcterms:modified xsi:type="dcterms:W3CDTF">2024-03-08T13:32:37Z</dcterms:modified>
</cp:coreProperties>
</file>