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8" r:id="rId1"/>
  </p:sldMasterIdLst>
  <p:notesMasterIdLst>
    <p:notesMasterId r:id="rId23"/>
  </p:notesMasterIdLst>
  <p:sldIdLst>
    <p:sldId id="256" r:id="rId2"/>
    <p:sldId id="283" r:id="rId3"/>
    <p:sldId id="270" r:id="rId4"/>
    <p:sldId id="265" r:id="rId5"/>
    <p:sldId id="271" r:id="rId6"/>
    <p:sldId id="266" r:id="rId7"/>
    <p:sldId id="267" r:id="rId8"/>
    <p:sldId id="260" r:id="rId9"/>
    <p:sldId id="277" r:id="rId10"/>
    <p:sldId id="278" r:id="rId11"/>
    <p:sldId id="279" r:id="rId12"/>
    <p:sldId id="280" r:id="rId13"/>
    <p:sldId id="284" r:id="rId14"/>
    <p:sldId id="281" r:id="rId15"/>
    <p:sldId id="268" r:id="rId16"/>
    <p:sldId id="264" r:id="rId17"/>
    <p:sldId id="273" r:id="rId18"/>
    <p:sldId id="275" r:id="rId19"/>
    <p:sldId id="276" r:id="rId20"/>
    <p:sldId id="272" r:id="rId21"/>
    <p:sldId id="274"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49"/>
    <p:restoredTop sz="94666"/>
  </p:normalViewPr>
  <p:slideViewPr>
    <p:cSldViewPr snapToGrid="0">
      <p:cViewPr varScale="1">
        <p:scale>
          <a:sx n="95" d="100"/>
          <a:sy n="95" d="100"/>
        </p:scale>
        <p:origin x="184" y="4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_rels/data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7.svg"/></Relationships>
</file>

<file path=ppt/diagrams/_rels/drawing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DC1AFF3-EABB-4C33-9AA6-B5FDB8399E7E}" type="doc">
      <dgm:prSet loTypeId="urn:microsoft.com/office/officeart/2008/layout/LinedList" loCatId="list" qsTypeId="urn:microsoft.com/office/officeart/2005/8/quickstyle/simple1" qsCatId="simple" csTypeId="urn:microsoft.com/office/officeart/2005/8/colors/colorful5" csCatId="colorful"/>
      <dgm:spPr/>
      <dgm:t>
        <a:bodyPr/>
        <a:lstStyle/>
        <a:p>
          <a:endParaRPr lang="en-US"/>
        </a:p>
      </dgm:t>
    </dgm:pt>
    <dgm:pt modelId="{E562E9CD-C739-413C-9726-B2BAB6FCCF2B}">
      <dgm:prSet custT="1"/>
      <dgm:spPr/>
      <dgm:t>
        <a:bodyPr/>
        <a:lstStyle/>
        <a:p>
          <a:r>
            <a:rPr lang="en-US" sz="2000" dirty="0">
              <a:latin typeface="+mn-lt"/>
              <a:cs typeface="Times New Roman" panose="02020603050405020304" pitchFamily="18" charset="0"/>
            </a:rPr>
            <a:t>Data preprocessing includes four steps: retaining relevant columns of data, deleting rows with missing values, deleting duplicate rows, and deleting rows with </a:t>
          </a:r>
          <a:r>
            <a:rPr lang="zh-CN" sz="2000" dirty="0">
              <a:latin typeface="+mn-lt"/>
              <a:cs typeface="Times New Roman" panose="02020603050405020304" pitchFamily="18" charset="0"/>
            </a:rPr>
            <a:t>‘</a:t>
          </a:r>
          <a:r>
            <a:rPr lang="en-US" sz="2000" dirty="0">
              <a:latin typeface="+mn-lt"/>
              <a:cs typeface="Times New Roman" panose="02020603050405020304" pitchFamily="18" charset="0"/>
            </a:rPr>
            <a:t>vdjdb.score</a:t>
          </a:r>
          <a:r>
            <a:rPr lang="zh-CN" sz="2000" dirty="0">
              <a:latin typeface="+mn-lt"/>
              <a:cs typeface="Times New Roman" panose="02020603050405020304" pitchFamily="18" charset="0"/>
            </a:rPr>
            <a:t>’ </a:t>
          </a:r>
          <a:r>
            <a:rPr lang="en-US" sz="2000" dirty="0">
              <a:latin typeface="+mn-lt"/>
              <a:cs typeface="Times New Roman" panose="02020603050405020304" pitchFamily="18" charset="0"/>
            </a:rPr>
            <a:t>= 0.</a:t>
          </a:r>
        </a:p>
      </dgm:t>
    </dgm:pt>
    <dgm:pt modelId="{8ED28EF6-A3EE-417E-A847-95151020884A}" type="parTrans" cxnId="{172AD638-6330-4DDA-8B52-9DEFC7EA280B}">
      <dgm:prSet/>
      <dgm:spPr/>
      <dgm:t>
        <a:bodyPr/>
        <a:lstStyle/>
        <a:p>
          <a:endParaRPr lang="en-US"/>
        </a:p>
      </dgm:t>
    </dgm:pt>
    <dgm:pt modelId="{EE735D0C-6166-4252-8488-A7D3186AF963}" type="sibTrans" cxnId="{172AD638-6330-4DDA-8B52-9DEFC7EA280B}">
      <dgm:prSet/>
      <dgm:spPr/>
      <dgm:t>
        <a:bodyPr/>
        <a:lstStyle/>
        <a:p>
          <a:endParaRPr lang="en-US"/>
        </a:p>
      </dgm:t>
    </dgm:pt>
    <dgm:pt modelId="{6D6FAC78-1194-4FC4-B325-4E8F08FD6B66}">
      <dgm:prSet/>
      <dgm:spPr/>
      <dgm:t>
        <a:bodyPr/>
        <a:lstStyle/>
        <a:p>
          <a:r>
            <a:rPr lang="en-US" dirty="0">
              <a:latin typeface="+mn-lt"/>
              <a:cs typeface="Times New Roman" panose="02020603050405020304" pitchFamily="18" charset="0"/>
            </a:rPr>
            <a:t>Extract relevant columns: '</a:t>
          </a:r>
          <a:r>
            <a:rPr lang="en-US" dirty="0" err="1">
              <a:latin typeface="+mn-lt"/>
              <a:cs typeface="Times New Roman" panose="02020603050405020304" pitchFamily="18" charset="0"/>
            </a:rPr>
            <a:t>complex.id</a:t>
          </a:r>
          <a:r>
            <a:rPr lang="en-US" dirty="0">
              <a:latin typeface="+mn-lt"/>
              <a:cs typeface="Times New Roman" panose="02020603050405020304" pitchFamily="18" charset="0"/>
            </a:rPr>
            <a:t>', 'gene', 'cdr3', '</a:t>
          </a:r>
          <a:r>
            <a:rPr lang="en-US" dirty="0" err="1">
              <a:latin typeface="+mn-lt"/>
              <a:cs typeface="Times New Roman" panose="02020603050405020304" pitchFamily="18" charset="0"/>
            </a:rPr>
            <a:t>v.segm</a:t>
          </a:r>
          <a:r>
            <a:rPr lang="en-US" dirty="0">
              <a:latin typeface="+mn-lt"/>
              <a:cs typeface="Times New Roman" panose="02020603050405020304" pitchFamily="18" charset="0"/>
            </a:rPr>
            <a:t>', '</a:t>
          </a:r>
          <a:r>
            <a:rPr lang="en-US" dirty="0" err="1">
              <a:latin typeface="+mn-lt"/>
              <a:cs typeface="Times New Roman" panose="02020603050405020304" pitchFamily="18" charset="0"/>
            </a:rPr>
            <a:t>j.segm</a:t>
          </a:r>
          <a:r>
            <a:rPr lang="en-US" dirty="0">
              <a:latin typeface="+mn-lt"/>
              <a:cs typeface="Times New Roman" panose="02020603050405020304" pitchFamily="18" charset="0"/>
            </a:rPr>
            <a:t>', 'species', '</a:t>
          </a:r>
          <a:r>
            <a:rPr lang="en-US" dirty="0" err="1">
              <a:latin typeface="+mn-lt"/>
              <a:cs typeface="Times New Roman" panose="02020603050405020304" pitchFamily="18" charset="0"/>
            </a:rPr>
            <a:t>mhc.a</a:t>
          </a:r>
          <a:r>
            <a:rPr lang="en-US" dirty="0">
              <a:latin typeface="+mn-lt"/>
              <a:cs typeface="Times New Roman" panose="02020603050405020304" pitchFamily="18" charset="0"/>
            </a:rPr>
            <a:t>', '</a:t>
          </a:r>
          <a:r>
            <a:rPr lang="en-US" dirty="0" err="1">
              <a:latin typeface="+mn-lt"/>
              <a:cs typeface="Times New Roman" panose="02020603050405020304" pitchFamily="18" charset="0"/>
            </a:rPr>
            <a:t>mhc.b</a:t>
          </a:r>
          <a:r>
            <a:rPr lang="en-US" dirty="0">
              <a:latin typeface="+mn-lt"/>
              <a:cs typeface="Times New Roman" panose="02020603050405020304" pitchFamily="18" charset="0"/>
            </a:rPr>
            <a:t>', ' from the original data set mhc.class', '</a:t>
          </a:r>
          <a:r>
            <a:rPr lang="en-US" dirty="0" err="1">
              <a:latin typeface="+mn-lt"/>
              <a:cs typeface="Times New Roman" panose="02020603050405020304" pitchFamily="18" charset="0"/>
            </a:rPr>
            <a:t>antigen.epitope</a:t>
          </a:r>
          <a:r>
            <a:rPr lang="en-US" dirty="0">
              <a:latin typeface="+mn-lt"/>
              <a:cs typeface="Times New Roman" panose="02020603050405020304" pitchFamily="18" charset="0"/>
            </a:rPr>
            <a:t>', 'vdjdb.score’.</a:t>
          </a:r>
        </a:p>
      </dgm:t>
    </dgm:pt>
    <dgm:pt modelId="{FEB6E0ED-2BC7-4056-8234-B384A5C5A254}" type="parTrans" cxnId="{5ABA461C-8BA0-4077-9683-1CD079B1D21A}">
      <dgm:prSet/>
      <dgm:spPr/>
      <dgm:t>
        <a:bodyPr/>
        <a:lstStyle/>
        <a:p>
          <a:endParaRPr lang="en-US"/>
        </a:p>
      </dgm:t>
    </dgm:pt>
    <dgm:pt modelId="{82746E02-C53C-4A83-8FA5-1F85AB8B45CA}" type="sibTrans" cxnId="{5ABA461C-8BA0-4077-9683-1CD079B1D21A}">
      <dgm:prSet/>
      <dgm:spPr/>
      <dgm:t>
        <a:bodyPr/>
        <a:lstStyle/>
        <a:p>
          <a:endParaRPr lang="en-US"/>
        </a:p>
      </dgm:t>
    </dgm:pt>
    <dgm:pt modelId="{F7F5B078-54BC-4C3F-B19C-7748ADD7C075}">
      <dgm:prSet/>
      <dgm:spPr/>
      <dgm:t>
        <a:bodyPr/>
        <a:lstStyle/>
        <a:p>
          <a:r>
            <a:rPr lang="en-US" dirty="0">
              <a:latin typeface="+mn-lt"/>
              <a:cs typeface="Times New Roman" panose="02020603050405020304" pitchFamily="18" charset="0"/>
            </a:rPr>
            <a:t>Find the missing values and find that there are missing values in the ‘</a:t>
          </a:r>
          <a:r>
            <a:rPr lang="en-US" dirty="0" err="1">
              <a:latin typeface="+mn-lt"/>
              <a:cs typeface="Times New Roman" panose="02020603050405020304" pitchFamily="18" charset="0"/>
            </a:rPr>
            <a:t>v.segm</a:t>
          </a:r>
          <a:r>
            <a:rPr lang="en-US" dirty="0">
              <a:latin typeface="+mn-lt"/>
              <a:cs typeface="Times New Roman" panose="02020603050405020304" pitchFamily="18" charset="0"/>
            </a:rPr>
            <a:t>’ and ‘</a:t>
          </a:r>
          <a:r>
            <a:rPr lang="en-US" dirty="0" err="1">
              <a:latin typeface="+mn-lt"/>
              <a:cs typeface="Times New Roman" panose="02020603050405020304" pitchFamily="18" charset="0"/>
            </a:rPr>
            <a:t>j.segm</a:t>
          </a:r>
          <a:r>
            <a:rPr lang="en-US" dirty="0">
              <a:latin typeface="+mn-lt"/>
              <a:cs typeface="Times New Roman" panose="02020603050405020304" pitchFamily="18" charset="0"/>
            </a:rPr>
            <a:t>’ columns. Delete the rows where these missing values are located.</a:t>
          </a:r>
        </a:p>
      </dgm:t>
    </dgm:pt>
    <dgm:pt modelId="{93254A20-0DD7-425D-9040-A1109064E216}" type="parTrans" cxnId="{4704CA4C-A289-49D7-9E15-DE5C13F54A2E}">
      <dgm:prSet/>
      <dgm:spPr/>
      <dgm:t>
        <a:bodyPr/>
        <a:lstStyle/>
        <a:p>
          <a:endParaRPr lang="en-US"/>
        </a:p>
      </dgm:t>
    </dgm:pt>
    <dgm:pt modelId="{3EF8A341-168B-4C88-A89C-21601F44922C}" type="sibTrans" cxnId="{4704CA4C-A289-49D7-9E15-DE5C13F54A2E}">
      <dgm:prSet/>
      <dgm:spPr/>
      <dgm:t>
        <a:bodyPr/>
        <a:lstStyle/>
        <a:p>
          <a:endParaRPr lang="en-US"/>
        </a:p>
      </dgm:t>
    </dgm:pt>
    <dgm:pt modelId="{C149766D-641D-49EB-B7D8-0B81FEDC87F8}">
      <dgm:prSet/>
      <dgm:spPr/>
      <dgm:t>
        <a:bodyPr/>
        <a:lstStyle/>
        <a:p>
          <a:r>
            <a:rPr lang="en-US" dirty="0">
              <a:latin typeface="+mn-lt"/>
              <a:cs typeface="Times New Roman" panose="02020603050405020304" pitchFamily="18" charset="0"/>
            </a:rPr>
            <a:t>Remove duplicate rows</a:t>
          </a:r>
        </a:p>
      </dgm:t>
    </dgm:pt>
    <dgm:pt modelId="{3C5E3422-EA15-4C66-A7B2-4A5DFCD5C544}" type="parTrans" cxnId="{34A37FA1-F12C-4FE4-A482-420FCE1453AA}">
      <dgm:prSet/>
      <dgm:spPr/>
      <dgm:t>
        <a:bodyPr/>
        <a:lstStyle/>
        <a:p>
          <a:endParaRPr lang="en-US"/>
        </a:p>
      </dgm:t>
    </dgm:pt>
    <dgm:pt modelId="{F05A5B25-B85F-48CB-ADCB-718C5D24C91F}" type="sibTrans" cxnId="{34A37FA1-F12C-4FE4-A482-420FCE1453AA}">
      <dgm:prSet/>
      <dgm:spPr/>
      <dgm:t>
        <a:bodyPr/>
        <a:lstStyle/>
        <a:p>
          <a:endParaRPr lang="en-US"/>
        </a:p>
      </dgm:t>
    </dgm:pt>
    <dgm:pt modelId="{6500988F-E2EB-4041-B56B-A330334E507E}">
      <dgm:prSet/>
      <dgm:spPr/>
      <dgm:t>
        <a:bodyPr/>
        <a:lstStyle/>
        <a:p>
          <a:r>
            <a:rPr lang="en-US" dirty="0">
              <a:latin typeface="+mn-ea"/>
              <a:ea typeface="+mn-ea"/>
              <a:cs typeface="Times New Roman" panose="02020603050405020304" pitchFamily="18" charset="0"/>
            </a:rPr>
            <a:t>Because the data entry of </a:t>
          </a:r>
          <a:r>
            <a:rPr lang="zh-CN" dirty="0">
              <a:latin typeface="+mn-ea"/>
              <a:ea typeface="+mn-ea"/>
              <a:cs typeface="Times New Roman" panose="02020603050405020304" pitchFamily="18" charset="0"/>
            </a:rPr>
            <a:t>‘</a:t>
          </a:r>
          <a:r>
            <a:rPr lang="en-US" dirty="0">
              <a:latin typeface="+mn-ea"/>
              <a:ea typeface="+mn-ea"/>
              <a:cs typeface="Times New Roman" panose="02020603050405020304" pitchFamily="18" charset="0"/>
            </a:rPr>
            <a:t>vdjdb.score</a:t>
          </a:r>
          <a:r>
            <a:rPr lang="zh-CN" dirty="0">
              <a:latin typeface="+mn-ea"/>
              <a:ea typeface="+mn-ea"/>
              <a:cs typeface="Times New Roman" panose="02020603050405020304" pitchFamily="18" charset="0"/>
            </a:rPr>
            <a:t>’ </a:t>
          </a:r>
          <a:r>
            <a:rPr lang="en-US" dirty="0">
              <a:latin typeface="+mn-ea"/>
              <a:ea typeface="+mn-ea"/>
              <a:cs typeface="Times New Roman" panose="02020603050405020304" pitchFamily="18" charset="0"/>
            </a:rPr>
            <a:t>= 0 has no reference significance, delete the row where </a:t>
          </a:r>
          <a:r>
            <a:rPr lang="zh-CN" dirty="0">
              <a:latin typeface="+mn-ea"/>
              <a:ea typeface="+mn-ea"/>
              <a:cs typeface="Times New Roman" panose="02020603050405020304" pitchFamily="18" charset="0"/>
            </a:rPr>
            <a:t>‘</a:t>
          </a:r>
          <a:r>
            <a:rPr lang="en-US" dirty="0">
              <a:latin typeface="+mn-ea"/>
              <a:ea typeface="+mn-ea"/>
              <a:cs typeface="Times New Roman" panose="02020603050405020304" pitchFamily="18" charset="0"/>
            </a:rPr>
            <a:t>vdjdb.score</a:t>
          </a:r>
          <a:r>
            <a:rPr lang="zh-CN" dirty="0">
              <a:latin typeface="+mn-ea"/>
              <a:ea typeface="+mn-ea"/>
              <a:cs typeface="Times New Roman" panose="02020603050405020304" pitchFamily="18" charset="0"/>
            </a:rPr>
            <a:t>’ </a:t>
          </a:r>
          <a:r>
            <a:rPr lang="en-US" dirty="0">
              <a:latin typeface="+mn-ea"/>
              <a:ea typeface="+mn-ea"/>
              <a:cs typeface="Times New Roman" panose="02020603050405020304" pitchFamily="18" charset="0"/>
            </a:rPr>
            <a:t>= 0 is located.</a:t>
          </a:r>
        </a:p>
      </dgm:t>
    </dgm:pt>
    <dgm:pt modelId="{7657CFD7-8F41-4888-9076-995C3B61D3D7}" type="parTrans" cxnId="{10762DEB-3DF8-4CD1-89A9-DDB5136749F6}">
      <dgm:prSet/>
      <dgm:spPr/>
      <dgm:t>
        <a:bodyPr/>
        <a:lstStyle/>
        <a:p>
          <a:endParaRPr lang="en-US"/>
        </a:p>
      </dgm:t>
    </dgm:pt>
    <dgm:pt modelId="{831877F3-FADE-45B5-8D16-4E0F6EE0ABDB}" type="sibTrans" cxnId="{10762DEB-3DF8-4CD1-89A9-DDB5136749F6}">
      <dgm:prSet/>
      <dgm:spPr/>
      <dgm:t>
        <a:bodyPr/>
        <a:lstStyle/>
        <a:p>
          <a:endParaRPr lang="en-US"/>
        </a:p>
      </dgm:t>
    </dgm:pt>
    <dgm:pt modelId="{65B64FA3-F313-664F-A886-A125B7A11E04}" type="pres">
      <dgm:prSet presAssocID="{9DC1AFF3-EABB-4C33-9AA6-B5FDB8399E7E}" presName="vert0" presStyleCnt="0">
        <dgm:presLayoutVars>
          <dgm:dir/>
          <dgm:animOne val="branch"/>
          <dgm:animLvl val="lvl"/>
        </dgm:presLayoutVars>
      </dgm:prSet>
      <dgm:spPr/>
    </dgm:pt>
    <dgm:pt modelId="{25C14B5E-B411-634D-B8F5-C480FA5924B1}" type="pres">
      <dgm:prSet presAssocID="{E562E9CD-C739-413C-9726-B2BAB6FCCF2B}" presName="thickLine" presStyleLbl="alignNode1" presStyleIdx="0" presStyleCnt="1"/>
      <dgm:spPr/>
    </dgm:pt>
    <dgm:pt modelId="{D572BE1E-BF65-7E4C-9883-4F677A8CDFBF}" type="pres">
      <dgm:prSet presAssocID="{E562E9CD-C739-413C-9726-B2BAB6FCCF2B}" presName="horz1" presStyleCnt="0"/>
      <dgm:spPr/>
    </dgm:pt>
    <dgm:pt modelId="{1B1143E1-9298-B845-B193-CDEF4C5F225D}" type="pres">
      <dgm:prSet presAssocID="{E562E9CD-C739-413C-9726-B2BAB6FCCF2B}" presName="tx1" presStyleLbl="revTx" presStyleIdx="0" presStyleCnt="5"/>
      <dgm:spPr/>
    </dgm:pt>
    <dgm:pt modelId="{03E97715-39AA-E147-A092-431F1F079C94}" type="pres">
      <dgm:prSet presAssocID="{E562E9CD-C739-413C-9726-B2BAB6FCCF2B}" presName="vert1" presStyleCnt="0"/>
      <dgm:spPr/>
    </dgm:pt>
    <dgm:pt modelId="{796A3C8D-4D5D-BC45-BD06-06FA619F1308}" type="pres">
      <dgm:prSet presAssocID="{6D6FAC78-1194-4FC4-B325-4E8F08FD6B66}" presName="vertSpace2a" presStyleCnt="0"/>
      <dgm:spPr/>
    </dgm:pt>
    <dgm:pt modelId="{5BB035B9-916C-D947-8202-87E338020F31}" type="pres">
      <dgm:prSet presAssocID="{6D6FAC78-1194-4FC4-B325-4E8F08FD6B66}" presName="horz2" presStyleCnt="0"/>
      <dgm:spPr/>
    </dgm:pt>
    <dgm:pt modelId="{9AF647B6-BC3C-F74A-BD21-0D1ACB5579BF}" type="pres">
      <dgm:prSet presAssocID="{6D6FAC78-1194-4FC4-B325-4E8F08FD6B66}" presName="horzSpace2" presStyleCnt="0"/>
      <dgm:spPr/>
    </dgm:pt>
    <dgm:pt modelId="{79BED50A-7C5E-E34F-9337-82A02DCEF166}" type="pres">
      <dgm:prSet presAssocID="{6D6FAC78-1194-4FC4-B325-4E8F08FD6B66}" presName="tx2" presStyleLbl="revTx" presStyleIdx="1" presStyleCnt="5"/>
      <dgm:spPr/>
    </dgm:pt>
    <dgm:pt modelId="{E02A19E0-E9BF-3C48-989F-570B7A03B80F}" type="pres">
      <dgm:prSet presAssocID="{6D6FAC78-1194-4FC4-B325-4E8F08FD6B66}" presName="vert2" presStyleCnt="0"/>
      <dgm:spPr/>
    </dgm:pt>
    <dgm:pt modelId="{2FE042E3-5384-E144-A2AE-6F68CD3FFCC8}" type="pres">
      <dgm:prSet presAssocID="{6D6FAC78-1194-4FC4-B325-4E8F08FD6B66}" presName="thinLine2b" presStyleLbl="callout" presStyleIdx="0" presStyleCnt="4"/>
      <dgm:spPr/>
    </dgm:pt>
    <dgm:pt modelId="{8CDB8416-227A-0444-B01A-50D3AC93473A}" type="pres">
      <dgm:prSet presAssocID="{6D6FAC78-1194-4FC4-B325-4E8F08FD6B66}" presName="vertSpace2b" presStyleCnt="0"/>
      <dgm:spPr/>
    </dgm:pt>
    <dgm:pt modelId="{2FC5B769-D198-4D4B-915E-9A3D9DBFD644}" type="pres">
      <dgm:prSet presAssocID="{F7F5B078-54BC-4C3F-B19C-7748ADD7C075}" presName="horz2" presStyleCnt="0"/>
      <dgm:spPr/>
    </dgm:pt>
    <dgm:pt modelId="{3E8CA20D-0DC0-2A48-BE6B-F4C16791EB66}" type="pres">
      <dgm:prSet presAssocID="{F7F5B078-54BC-4C3F-B19C-7748ADD7C075}" presName="horzSpace2" presStyleCnt="0"/>
      <dgm:spPr/>
    </dgm:pt>
    <dgm:pt modelId="{9C0A2076-D458-8147-9A0B-697348DBFF96}" type="pres">
      <dgm:prSet presAssocID="{F7F5B078-54BC-4C3F-B19C-7748ADD7C075}" presName="tx2" presStyleLbl="revTx" presStyleIdx="2" presStyleCnt="5"/>
      <dgm:spPr/>
    </dgm:pt>
    <dgm:pt modelId="{DF6BCF4E-2E86-BC45-B34A-7D17CBFB8661}" type="pres">
      <dgm:prSet presAssocID="{F7F5B078-54BC-4C3F-B19C-7748ADD7C075}" presName="vert2" presStyleCnt="0"/>
      <dgm:spPr/>
    </dgm:pt>
    <dgm:pt modelId="{D4665987-0C4B-9A45-BA6F-15AA34CEF683}" type="pres">
      <dgm:prSet presAssocID="{F7F5B078-54BC-4C3F-B19C-7748ADD7C075}" presName="thinLine2b" presStyleLbl="callout" presStyleIdx="1" presStyleCnt="4"/>
      <dgm:spPr/>
    </dgm:pt>
    <dgm:pt modelId="{B7837BC1-E231-5545-A0DD-0BC8E3BC02FF}" type="pres">
      <dgm:prSet presAssocID="{F7F5B078-54BC-4C3F-B19C-7748ADD7C075}" presName="vertSpace2b" presStyleCnt="0"/>
      <dgm:spPr/>
    </dgm:pt>
    <dgm:pt modelId="{EFF6BC22-4D78-EE4B-B060-22E2B1645FB9}" type="pres">
      <dgm:prSet presAssocID="{C149766D-641D-49EB-B7D8-0B81FEDC87F8}" presName="horz2" presStyleCnt="0"/>
      <dgm:spPr/>
    </dgm:pt>
    <dgm:pt modelId="{88E496FB-A065-B04E-8AA1-E9995A251356}" type="pres">
      <dgm:prSet presAssocID="{C149766D-641D-49EB-B7D8-0B81FEDC87F8}" presName="horzSpace2" presStyleCnt="0"/>
      <dgm:spPr/>
    </dgm:pt>
    <dgm:pt modelId="{4E220489-6973-C44E-814F-77BB018D0253}" type="pres">
      <dgm:prSet presAssocID="{C149766D-641D-49EB-B7D8-0B81FEDC87F8}" presName="tx2" presStyleLbl="revTx" presStyleIdx="3" presStyleCnt="5"/>
      <dgm:spPr/>
    </dgm:pt>
    <dgm:pt modelId="{634830DE-5F96-004B-B41D-5F2E5154447A}" type="pres">
      <dgm:prSet presAssocID="{C149766D-641D-49EB-B7D8-0B81FEDC87F8}" presName="vert2" presStyleCnt="0"/>
      <dgm:spPr/>
    </dgm:pt>
    <dgm:pt modelId="{0304F57F-C7EB-284B-9AB7-519146A948DF}" type="pres">
      <dgm:prSet presAssocID="{C149766D-641D-49EB-B7D8-0B81FEDC87F8}" presName="thinLine2b" presStyleLbl="callout" presStyleIdx="2" presStyleCnt="4"/>
      <dgm:spPr/>
    </dgm:pt>
    <dgm:pt modelId="{5777B2C1-C57C-E34C-8CFC-A8EA92C03698}" type="pres">
      <dgm:prSet presAssocID="{C149766D-641D-49EB-B7D8-0B81FEDC87F8}" presName="vertSpace2b" presStyleCnt="0"/>
      <dgm:spPr/>
    </dgm:pt>
    <dgm:pt modelId="{0602BCBE-CE1F-F242-8B6D-6430AD86BAC5}" type="pres">
      <dgm:prSet presAssocID="{6500988F-E2EB-4041-B56B-A330334E507E}" presName="horz2" presStyleCnt="0"/>
      <dgm:spPr/>
    </dgm:pt>
    <dgm:pt modelId="{372CF48F-F85A-5A43-A616-DD2D104FF17F}" type="pres">
      <dgm:prSet presAssocID="{6500988F-E2EB-4041-B56B-A330334E507E}" presName="horzSpace2" presStyleCnt="0"/>
      <dgm:spPr/>
    </dgm:pt>
    <dgm:pt modelId="{C7E0501B-441A-E44C-9E10-675C01D97328}" type="pres">
      <dgm:prSet presAssocID="{6500988F-E2EB-4041-B56B-A330334E507E}" presName="tx2" presStyleLbl="revTx" presStyleIdx="4" presStyleCnt="5"/>
      <dgm:spPr/>
    </dgm:pt>
    <dgm:pt modelId="{D477C200-C2BA-8044-841A-62E7336190CE}" type="pres">
      <dgm:prSet presAssocID="{6500988F-E2EB-4041-B56B-A330334E507E}" presName="vert2" presStyleCnt="0"/>
      <dgm:spPr/>
    </dgm:pt>
    <dgm:pt modelId="{C84D1C55-1FE0-E14A-8B10-F8F40EB2F378}" type="pres">
      <dgm:prSet presAssocID="{6500988F-E2EB-4041-B56B-A330334E507E}" presName="thinLine2b" presStyleLbl="callout" presStyleIdx="3" presStyleCnt="4"/>
      <dgm:spPr/>
    </dgm:pt>
    <dgm:pt modelId="{EF56DCE9-2442-5746-A5F3-ACE2CA10415D}" type="pres">
      <dgm:prSet presAssocID="{6500988F-E2EB-4041-B56B-A330334E507E}" presName="vertSpace2b" presStyleCnt="0"/>
      <dgm:spPr/>
    </dgm:pt>
  </dgm:ptLst>
  <dgm:cxnLst>
    <dgm:cxn modelId="{24E1D917-7960-4544-AC5C-470EC4425533}" type="presOf" srcId="{C149766D-641D-49EB-B7D8-0B81FEDC87F8}" destId="{4E220489-6973-C44E-814F-77BB018D0253}" srcOrd="0" destOrd="0" presId="urn:microsoft.com/office/officeart/2008/layout/LinedList"/>
    <dgm:cxn modelId="{5ABA461C-8BA0-4077-9683-1CD079B1D21A}" srcId="{E562E9CD-C739-413C-9726-B2BAB6FCCF2B}" destId="{6D6FAC78-1194-4FC4-B325-4E8F08FD6B66}" srcOrd="0" destOrd="0" parTransId="{FEB6E0ED-2BC7-4056-8234-B384A5C5A254}" sibTransId="{82746E02-C53C-4A83-8FA5-1F85AB8B45CA}"/>
    <dgm:cxn modelId="{4BDB0636-7B73-D747-BD42-4E817B694459}" type="presOf" srcId="{E562E9CD-C739-413C-9726-B2BAB6FCCF2B}" destId="{1B1143E1-9298-B845-B193-CDEF4C5F225D}" srcOrd="0" destOrd="0" presId="urn:microsoft.com/office/officeart/2008/layout/LinedList"/>
    <dgm:cxn modelId="{172AD638-6330-4DDA-8B52-9DEFC7EA280B}" srcId="{9DC1AFF3-EABB-4C33-9AA6-B5FDB8399E7E}" destId="{E562E9CD-C739-413C-9726-B2BAB6FCCF2B}" srcOrd="0" destOrd="0" parTransId="{8ED28EF6-A3EE-417E-A847-95151020884A}" sibTransId="{EE735D0C-6166-4252-8488-A7D3186AF963}"/>
    <dgm:cxn modelId="{4704CA4C-A289-49D7-9E15-DE5C13F54A2E}" srcId="{E562E9CD-C739-413C-9726-B2BAB6FCCF2B}" destId="{F7F5B078-54BC-4C3F-B19C-7748ADD7C075}" srcOrd="1" destOrd="0" parTransId="{93254A20-0DD7-425D-9040-A1109064E216}" sibTransId="{3EF8A341-168B-4C88-A89C-21601F44922C}"/>
    <dgm:cxn modelId="{EF5CF95E-EC34-C84E-96B9-05B2F39A0F51}" type="presOf" srcId="{9DC1AFF3-EABB-4C33-9AA6-B5FDB8399E7E}" destId="{65B64FA3-F313-664F-A886-A125B7A11E04}" srcOrd="0" destOrd="0" presId="urn:microsoft.com/office/officeart/2008/layout/LinedList"/>
    <dgm:cxn modelId="{FF299990-B65D-E543-9435-81BBD19339F7}" type="presOf" srcId="{F7F5B078-54BC-4C3F-B19C-7748ADD7C075}" destId="{9C0A2076-D458-8147-9A0B-697348DBFF96}" srcOrd="0" destOrd="0" presId="urn:microsoft.com/office/officeart/2008/layout/LinedList"/>
    <dgm:cxn modelId="{34A37FA1-F12C-4FE4-A482-420FCE1453AA}" srcId="{E562E9CD-C739-413C-9726-B2BAB6FCCF2B}" destId="{C149766D-641D-49EB-B7D8-0B81FEDC87F8}" srcOrd="2" destOrd="0" parTransId="{3C5E3422-EA15-4C66-A7B2-4A5DFCD5C544}" sibTransId="{F05A5B25-B85F-48CB-ADCB-718C5D24C91F}"/>
    <dgm:cxn modelId="{6D7F0BA2-9362-4C4E-8D90-CEA7743FB07E}" type="presOf" srcId="{6500988F-E2EB-4041-B56B-A330334E507E}" destId="{C7E0501B-441A-E44C-9E10-675C01D97328}" srcOrd="0" destOrd="0" presId="urn:microsoft.com/office/officeart/2008/layout/LinedList"/>
    <dgm:cxn modelId="{A7A383E9-C86A-124F-A071-D95D76AA1858}" type="presOf" srcId="{6D6FAC78-1194-4FC4-B325-4E8F08FD6B66}" destId="{79BED50A-7C5E-E34F-9337-82A02DCEF166}" srcOrd="0" destOrd="0" presId="urn:microsoft.com/office/officeart/2008/layout/LinedList"/>
    <dgm:cxn modelId="{10762DEB-3DF8-4CD1-89A9-DDB5136749F6}" srcId="{E562E9CD-C739-413C-9726-B2BAB6FCCF2B}" destId="{6500988F-E2EB-4041-B56B-A330334E507E}" srcOrd="3" destOrd="0" parTransId="{7657CFD7-8F41-4888-9076-995C3B61D3D7}" sibTransId="{831877F3-FADE-45B5-8D16-4E0F6EE0ABDB}"/>
    <dgm:cxn modelId="{D47622EB-6D56-2443-BA9A-93C92DEC4F35}" type="presParOf" srcId="{65B64FA3-F313-664F-A886-A125B7A11E04}" destId="{25C14B5E-B411-634D-B8F5-C480FA5924B1}" srcOrd="0" destOrd="0" presId="urn:microsoft.com/office/officeart/2008/layout/LinedList"/>
    <dgm:cxn modelId="{E9BD962C-E340-A741-9C83-854A9FEFA94A}" type="presParOf" srcId="{65B64FA3-F313-664F-A886-A125B7A11E04}" destId="{D572BE1E-BF65-7E4C-9883-4F677A8CDFBF}" srcOrd="1" destOrd="0" presId="urn:microsoft.com/office/officeart/2008/layout/LinedList"/>
    <dgm:cxn modelId="{E44DE1DA-123E-334A-880D-8CD17B3E0E1A}" type="presParOf" srcId="{D572BE1E-BF65-7E4C-9883-4F677A8CDFBF}" destId="{1B1143E1-9298-B845-B193-CDEF4C5F225D}" srcOrd="0" destOrd="0" presId="urn:microsoft.com/office/officeart/2008/layout/LinedList"/>
    <dgm:cxn modelId="{23749112-6824-EC43-9CAA-9336E6B65D7A}" type="presParOf" srcId="{D572BE1E-BF65-7E4C-9883-4F677A8CDFBF}" destId="{03E97715-39AA-E147-A092-431F1F079C94}" srcOrd="1" destOrd="0" presId="urn:microsoft.com/office/officeart/2008/layout/LinedList"/>
    <dgm:cxn modelId="{5CD46FD7-30EB-C44C-AEDB-A062484FCFE8}" type="presParOf" srcId="{03E97715-39AA-E147-A092-431F1F079C94}" destId="{796A3C8D-4D5D-BC45-BD06-06FA619F1308}" srcOrd="0" destOrd="0" presId="urn:microsoft.com/office/officeart/2008/layout/LinedList"/>
    <dgm:cxn modelId="{E10BABAF-351E-514E-8EEC-5FC7DD696DC2}" type="presParOf" srcId="{03E97715-39AA-E147-A092-431F1F079C94}" destId="{5BB035B9-916C-D947-8202-87E338020F31}" srcOrd="1" destOrd="0" presId="urn:microsoft.com/office/officeart/2008/layout/LinedList"/>
    <dgm:cxn modelId="{9A9D33D7-2749-F241-8260-785B9FF4DCAB}" type="presParOf" srcId="{5BB035B9-916C-D947-8202-87E338020F31}" destId="{9AF647B6-BC3C-F74A-BD21-0D1ACB5579BF}" srcOrd="0" destOrd="0" presId="urn:microsoft.com/office/officeart/2008/layout/LinedList"/>
    <dgm:cxn modelId="{414960F0-2C7B-C34E-83CD-94B5795761B6}" type="presParOf" srcId="{5BB035B9-916C-D947-8202-87E338020F31}" destId="{79BED50A-7C5E-E34F-9337-82A02DCEF166}" srcOrd="1" destOrd="0" presId="urn:microsoft.com/office/officeart/2008/layout/LinedList"/>
    <dgm:cxn modelId="{06E5A14D-EFC8-1945-B0E3-D900261C729B}" type="presParOf" srcId="{5BB035B9-916C-D947-8202-87E338020F31}" destId="{E02A19E0-E9BF-3C48-989F-570B7A03B80F}" srcOrd="2" destOrd="0" presId="urn:microsoft.com/office/officeart/2008/layout/LinedList"/>
    <dgm:cxn modelId="{2844BEDB-83D1-4F41-B7AF-E241EDBCE338}" type="presParOf" srcId="{03E97715-39AA-E147-A092-431F1F079C94}" destId="{2FE042E3-5384-E144-A2AE-6F68CD3FFCC8}" srcOrd="2" destOrd="0" presId="urn:microsoft.com/office/officeart/2008/layout/LinedList"/>
    <dgm:cxn modelId="{BEAD66F4-28E2-3147-8D60-700CDE4CA299}" type="presParOf" srcId="{03E97715-39AA-E147-A092-431F1F079C94}" destId="{8CDB8416-227A-0444-B01A-50D3AC93473A}" srcOrd="3" destOrd="0" presId="urn:microsoft.com/office/officeart/2008/layout/LinedList"/>
    <dgm:cxn modelId="{96F44BEF-E349-6E43-AB9F-20A402017B35}" type="presParOf" srcId="{03E97715-39AA-E147-A092-431F1F079C94}" destId="{2FC5B769-D198-4D4B-915E-9A3D9DBFD644}" srcOrd="4" destOrd="0" presId="urn:microsoft.com/office/officeart/2008/layout/LinedList"/>
    <dgm:cxn modelId="{908588E9-A0E3-B241-B128-71C9AF967534}" type="presParOf" srcId="{2FC5B769-D198-4D4B-915E-9A3D9DBFD644}" destId="{3E8CA20D-0DC0-2A48-BE6B-F4C16791EB66}" srcOrd="0" destOrd="0" presId="urn:microsoft.com/office/officeart/2008/layout/LinedList"/>
    <dgm:cxn modelId="{C3C96E4F-09CD-B449-8E0E-667EC6B7C6EF}" type="presParOf" srcId="{2FC5B769-D198-4D4B-915E-9A3D9DBFD644}" destId="{9C0A2076-D458-8147-9A0B-697348DBFF96}" srcOrd="1" destOrd="0" presId="urn:microsoft.com/office/officeart/2008/layout/LinedList"/>
    <dgm:cxn modelId="{FEF343BD-ADD8-B34A-BE50-FBA5A215D1B5}" type="presParOf" srcId="{2FC5B769-D198-4D4B-915E-9A3D9DBFD644}" destId="{DF6BCF4E-2E86-BC45-B34A-7D17CBFB8661}" srcOrd="2" destOrd="0" presId="urn:microsoft.com/office/officeart/2008/layout/LinedList"/>
    <dgm:cxn modelId="{4807137F-BF77-2349-B5F9-2719C21A6859}" type="presParOf" srcId="{03E97715-39AA-E147-A092-431F1F079C94}" destId="{D4665987-0C4B-9A45-BA6F-15AA34CEF683}" srcOrd="5" destOrd="0" presId="urn:microsoft.com/office/officeart/2008/layout/LinedList"/>
    <dgm:cxn modelId="{3FA56F99-DBFA-8B40-8985-11C57EE2C76C}" type="presParOf" srcId="{03E97715-39AA-E147-A092-431F1F079C94}" destId="{B7837BC1-E231-5545-A0DD-0BC8E3BC02FF}" srcOrd="6" destOrd="0" presId="urn:microsoft.com/office/officeart/2008/layout/LinedList"/>
    <dgm:cxn modelId="{1D0EDBA7-0AF4-344D-806B-6FF5915A2B20}" type="presParOf" srcId="{03E97715-39AA-E147-A092-431F1F079C94}" destId="{EFF6BC22-4D78-EE4B-B060-22E2B1645FB9}" srcOrd="7" destOrd="0" presId="urn:microsoft.com/office/officeart/2008/layout/LinedList"/>
    <dgm:cxn modelId="{95F3B50A-37CE-5E43-A39B-E21FEBDAE35A}" type="presParOf" srcId="{EFF6BC22-4D78-EE4B-B060-22E2B1645FB9}" destId="{88E496FB-A065-B04E-8AA1-E9995A251356}" srcOrd="0" destOrd="0" presId="urn:microsoft.com/office/officeart/2008/layout/LinedList"/>
    <dgm:cxn modelId="{4A9009A9-4191-4D44-BBBE-1C4421857DD2}" type="presParOf" srcId="{EFF6BC22-4D78-EE4B-B060-22E2B1645FB9}" destId="{4E220489-6973-C44E-814F-77BB018D0253}" srcOrd="1" destOrd="0" presId="urn:microsoft.com/office/officeart/2008/layout/LinedList"/>
    <dgm:cxn modelId="{4A99A66B-05B0-9040-A207-B4A85218D4FB}" type="presParOf" srcId="{EFF6BC22-4D78-EE4B-B060-22E2B1645FB9}" destId="{634830DE-5F96-004B-B41D-5F2E5154447A}" srcOrd="2" destOrd="0" presId="urn:microsoft.com/office/officeart/2008/layout/LinedList"/>
    <dgm:cxn modelId="{CA74087D-A43B-0D4B-A327-513DFF4D0031}" type="presParOf" srcId="{03E97715-39AA-E147-A092-431F1F079C94}" destId="{0304F57F-C7EB-284B-9AB7-519146A948DF}" srcOrd="8" destOrd="0" presId="urn:microsoft.com/office/officeart/2008/layout/LinedList"/>
    <dgm:cxn modelId="{20525DC0-BBE2-9C49-8442-28245BBFB9AE}" type="presParOf" srcId="{03E97715-39AA-E147-A092-431F1F079C94}" destId="{5777B2C1-C57C-E34C-8CFC-A8EA92C03698}" srcOrd="9" destOrd="0" presId="urn:microsoft.com/office/officeart/2008/layout/LinedList"/>
    <dgm:cxn modelId="{FDD9B3D8-756E-EC46-9283-CEB6A249A17F}" type="presParOf" srcId="{03E97715-39AA-E147-A092-431F1F079C94}" destId="{0602BCBE-CE1F-F242-8B6D-6430AD86BAC5}" srcOrd="10" destOrd="0" presId="urn:microsoft.com/office/officeart/2008/layout/LinedList"/>
    <dgm:cxn modelId="{3A650044-F154-D94D-AE29-E5409D13A5D3}" type="presParOf" srcId="{0602BCBE-CE1F-F242-8B6D-6430AD86BAC5}" destId="{372CF48F-F85A-5A43-A616-DD2D104FF17F}" srcOrd="0" destOrd="0" presId="urn:microsoft.com/office/officeart/2008/layout/LinedList"/>
    <dgm:cxn modelId="{E85C43F4-CE7F-7E4F-B9BE-3C08F4C79734}" type="presParOf" srcId="{0602BCBE-CE1F-F242-8B6D-6430AD86BAC5}" destId="{C7E0501B-441A-E44C-9E10-675C01D97328}" srcOrd="1" destOrd="0" presId="urn:microsoft.com/office/officeart/2008/layout/LinedList"/>
    <dgm:cxn modelId="{5EC69314-3D7E-BA44-80D0-9BABF090E3A9}" type="presParOf" srcId="{0602BCBE-CE1F-F242-8B6D-6430AD86BAC5}" destId="{D477C200-C2BA-8044-841A-62E7336190CE}" srcOrd="2" destOrd="0" presId="urn:microsoft.com/office/officeart/2008/layout/LinedList"/>
    <dgm:cxn modelId="{B9E2ACAE-29E6-544C-8020-B7DA185BA5DA}" type="presParOf" srcId="{03E97715-39AA-E147-A092-431F1F079C94}" destId="{C84D1C55-1FE0-E14A-8B10-F8F40EB2F378}" srcOrd="11" destOrd="0" presId="urn:microsoft.com/office/officeart/2008/layout/LinedList"/>
    <dgm:cxn modelId="{31502C7D-E184-2642-8E2C-A6D2B2FF31FE}" type="presParOf" srcId="{03E97715-39AA-E147-A092-431F1F079C94}" destId="{EF56DCE9-2442-5746-A5F3-ACE2CA10415D}" srcOrd="12"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7379D8F-8EA6-4E7A-8BBB-809DA63C88CD}"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E74A1EB4-FFE1-41D8-BCB2-6525FCD43E62}">
      <dgm:prSet custT="1"/>
      <dgm:spPr/>
      <dgm:t>
        <a:bodyPr/>
        <a:lstStyle/>
        <a:p>
          <a:pPr>
            <a:lnSpc>
              <a:spcPct val="100000"/>
            </a:lnSpc>
          </a:pPr>
          <a:r>
            <a:rPr lang="en-US" sz="1200" dirty="0">
              <a:latin typeface="+mn-lt"/>
              <a:cs typeface="Times New Roman" panose="02020603050405020304" pitchFamily="18" charset="0"/>
            </a:rPr>
            <a:t>Epitopes with fewer than 10 occurrences are considered insufficient for reliable modeling and are thus filtered out. This focuses the dataset on more common epitopes, which improves the model's ability to learn relevant patterns and make accurate predictions. </a:t>
          </a:r>
        </a:p>
      </dgm:t>
    </dgm:pt>
    <dgm:pt modelId="{45FBD469-F8A9-41A7-8983-8B636F728C64}" type="parTrans" cxnId="{76E983A9-F698-43EA-B489-B2D0BDF5894D}">
      <dgm:prSet/>
      <dgm:spPr/>
      <dgm:t>
        <a:bodyPr/>
        <a:lstStyle/>
        <a:p>
          <a:endParaRPr lang="en-US"/>
        </a:p>
      </dgm:t>
    </dgm:pt>
    <dgm:pt modelId="{66EC4DA7-87C5-4FF8-8B8F-3501DC1E5363}" type="sibTrans" cxnId="{76E983A9-F698-43EA-B489-B2D0BDF5894D}">
      <dgm:prSet/>
      <dgm:spPr/>
      <dgm:t>
        <a:bodyPr/>
        <a:lstStyle/>
        <a:p>
          <a:endParaRPr lang="en-US"/>
        </a:p>
      </dgm:t>
    </dgm:pt>
    <dgm:pt modelId="{0FCE5CB8-2BD9-4D41-B7FC-51C0661D45B2}">
      <dgm:prSet custT="1"/>
      <dgm:spPr/>
      <dgm:t>
        <a:bodyPr/>
        <a:lstStyle/>
        <a:p>
          <a:pPr>
            <a:lnSpc>
              <a:spcPct val="100000"/>
            </a:lnSpc>
          </a:pPr>
          <a:r>
            <a:rPr lang="en-US" sz="1200" dirty="0">
              <a:latin typeface="+mn-lt"/>
              <a:cs typeface="Times New Roman" panose="02020603050405020304" pitchFamily="18" charset="0"/>
            </a:rPr>
            <a:t>Calculation of the length of each CDR3 sequence and retaining those within a practical range (10 to 20 amino acids) is done as depicted by the box plot shown in Fig , as very short or very long sequences might represent sequencing errors or unusual variations that could skew the model training.</a:t>
          </a:r>
        </a:p>
      </dgm:t>
    </dgm:pt>
    <dgm:pt modelId="{02B8185C-F586-419B-AA8F-A6DB1BD0FC6D}" type="parTrans" cxnId="{0164C886-190E-4EFA-9788-C41FD61DBE71}">
      <dgm:prSet/>
      <dgm:spPr/>
      <dgm:t>
        <a:bodyPr/>
        <a:lstStyle/>
        <a:p>
          <a:endParaRPr lang="en-US"/>
        </a:p>
      </dgm:t>
    </dgm:pt>
    <dgm:pt modelId="{88155E17-E314-4DE6-996B-2B7DC80BDB48}" type="sibTrans" cxnId="{0164C886-190E-4EFA-9788-C41FD61DBE71}">
      <dgm:prSet/>
      <dgm:spPr/>
      <dgm:t>
        <a:bodyPr/>
        <a:lstStyle/>
        <a:p>
          <a:endParaRPr lang="en-US"/>
        </a:p>
      </dgm:t>
    </dgm:pt>
    <dgm:pt modelId="{12752AC7-32D0-45BE-8164-48A6FBE984AD}" type="pres">
      <dgm:prSet presAssocID="{67379D8F-8EA6-4E7A-8BBB-809DA63C88CD}" presName="root" presStyleCnt="0">
        <dgm:presLayoutVars>
          <dgm:dir/>
          <dgm:resizeHandles val="exact"/>
        </dgm:presLayoutVars>
      </dgm:prSet>
      <dgm:spPr/>
    </dgm:pt>
    <dgm:pt modelId="{E753ABF2-7AD4-4A59-93C1-66C82C36A175}" type="pres">
      <dgm:prSet presAssocID="{E74A1EB4-FFE1-41D8-BCB2-6525FCD43E62}" presName="compNode" presStyleCnt="0"/>
      <dgm:spPr/>
    </dgm:pt>
    <dgm:pt modelId="{BBA60AA5-5A2F-432E-B41D-4C111992FFC1}" type="pres">
      <dgm:prSet presAssocID="{E74A1EB4-FFE1-41D8-BCB2-6525FCD43E62}"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tatistics"/>
        </a:ext>
      </dgm:extLst>
    </dgm:pt>
    <dgm:pt modelId="{79B3FD9D-BAAB-4E0D-B9D8-D66807B35C9A}" type="pres">
      <dgm:prSet presAssocID="{E74A1EB4-FFE1-41D8-BCB2-6525FCD43E62}" presName="spaceRect" presStyleCnt="0"/>
      <dgm:spPr/>
    </dgm:pt>
    <dgm:pt modelId="{7E93FD49-9964-466B-972F-268F69F10E18}" type="pres">
      <dgm:prSet presAssocID="{E74A1EB4-FFE1-41D8-BCB2-6525FCD43E62}" presName="textRect" presStyleLbl="revTx" presStyleIdx="0" presStyleCnt="2">
        <dgm:presLayoutVars>
          <dgm:chMax val="1"/>
          <dgm:chPref val="1"/>
        </dgm:presLayoutVars>
      </dgm:prSet>
      <dgm:spPr/>
    </dgm:pt>
    <dgm:pt modelId="{DDC2D343-ECB4-478A-9E80-620225C427D6}" type="pres">
      <dgm:prSet presAssocID="{66EC4DA7-87C5-4FF8-8B8F-3501DC1E5363}" presName="sibTrans" presStyleCnt="0"/>
      <dgm:spPr/>
    </dgm:pt>
    <dgm:pt modelId="{212B6304-133A-412D-8CE4-2035587E0C32}" type="pres">
      <dgm:prSet presAssocID="{0FCE5CB8-2BD9-4D41-B7FC-51C0661D45B2}" presName="compNode" presStyleCnt="0"/>
      <dgm:spPr/>
    </dgm:pt>
    <dgm:pt modelId="{B10883D1-F326-4CCD-90D4-8FD6F98D3B6E}" type="pres">
      <dgm:prSet presAssocID="{0FCE5CB8-2BD9-4D41-B7FC-51C0661D45B2}" presName="iconRect" presStyleLbl="node1" presStyleIdx="1" presStyleCnt="2"/>
      <dgm:spPr>
        <a:prstGeom prst="leftRightArrow">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Flowchart"/>
        </a:ext>
      </dgm:extLst>
    </dgm:pt>
    <dgm:pt modelId="{0693A8B7-EFC2-448C-A8CD-AA58EB73271B}" type="pres">
      <dgm:prSet presAssocID="{0FCE5CB8-2BD9-4D41-B7FC-51C0661D45B2}" presName="spaceRect" presStyleCnt="0"/>
      <dgm:spPr/>
    </dgm:pt>
    <dgm:pt modelId="{3B34A64F-055E-46CA-8EF3-5581A3418F5E}" type="pres">
      <dgm:prSet presAssocID="{0FCE5CB8-2BD9-4D41-B7FC-51C0661D45B2}" presName="textRect" presStyleLbl="revTx" presStyleIdx="1" presStyleCnt="2">
        <dgm:presLayoutVars>
          <dgm:chMax val="1"/>
          <dgm:chPref val="1"/>
        </dgm:presLayoutVars>
      </dgm:prSet>
      <dgm:spPr/>
    </dgm:pt>
  </dgm:ptLst>
  <dgm:cxnLst>
    <dgm:cxn modelId="{4E6FC480-F817-4925-B92D-459C461E0542}" type="presOf" srcId="{67379D8F-8EA6-4E7A-8BBB-809DA63C88CD}" destId="{12752AC7-32D0-45BE-8164-48A6FBE984AD}" srcOrd="0" destOrd="0" presId="urn:microsoft.com/office/officeart/2018/2/layout/IconLabelList"/>
    <dgm:cxn modelId="{0164C886-190E-4EFA-9788-C41FD61DBE71}" srcId="{67379D8F-8EA6-4E7A-8BBB-809DA63C88CD}" destId="{0FCE5CB8-2BD9-4D41-B7FC-51C0661D45B2}" srcOrd="1" destOrd="0" parTransId="{02B8185C-F586-419B-AA8F-A6DB1BD0FC6D}" sibTransId="{88155E17-E314-4DE6-996B-2B7DC80BDB48}"/>
    <dgm:cxn modelId="{76E983A9-F698-43EA-B489-B2D0BDF5894D}" srcId="{67379D8F-8EA6-4E7A-8BBB-809DA63C88CD}" destId="{E74A1EB4-FFE1-41D8-BCB2-6525FCD43E62}" srcOrd="0" destOrd="0" parTransId="{45FBD469-F8A9-41A7-8983-8B636F728C64}" sibTransId="{66EC4DA7-87C5-4FF8-8B8F-3501DC1E5363}"/>
    <dgm:cxn modelId="{E421CBDF-18A8-4DE8-A147-3E88717EA526}" type="presOf" srcId="{0FCE5CB8-2BD9-4D41-B7FC-51C0661D45B2}" destId="{3B34A64F-055E-46CA-8EF3-5581A3418F5E}" srcOrd="0" destOrd="0" presId="urn:microsoft.com/office/officeart/2018/2/layout/IconLabelList"/>
    <dgm:cxn modelId="{083699E1-84EB-47B6-833D-812C55F7B9A2}" type="presOf" srcId="{E74A1EB4-FFE1-41D8-BCB2-6525FCD43E62}" destId="{7E93FD49-9964-466B-972F-268F69F10E18}" srcOrd="0" destOrd="0" presId="urn:microsoft.com/office/officeart/2018/2/layout/IconLabelList"/>
    <dgm:cxn modelId="{1A0C78D4-3692-4DB8-97FC-219B798D185C}" type="presParOf" srcId="{12752AC7-32D0-45BE-8164-48A6FBE984AD}" destId="{E753ABF2-7AD4-4A59-93C1-66C82C36A175}" srcOrd="0" destOrd="0" presId="urn:microsoft.com/office/officeart/2018/2/layout/IconLabelList"/>
    <dgm:cxn modelId="{0C6E6A33-8EF7-4E35-A9B6-E52DC5FE05EE}" type="presParOf" srcId="{E753ABF2-7AD4-4A59-93C1-66C82C36A175}" destId="{BBA60AA5-5A2F-432E-B41D-4C111992FFC1}" srcOrd="0" destOrd="0" presId="urn:microsoft.com/office/officeart/2018/2/layout/IconLabelList"/>
    <dgm:cxn modelId="{E47099CA-C008-4E03-AD20-DFCE44AAC415}" type="presParOf" srcId="{E753ABF2-7AD4-4A59-93C1-66C82C36A175}" destId="{79B3FD9D-BAAB-4E0D-B9D8-D66807B35C9A}" srcOrd="1" destOrd="0" presId="urn:microsoft.com/office/officeart/2018/2/layout/IconLabelList"/>
    <dgm:cxn modelId="{6C7270FE-2A1A-41B6-A8BC-F09E4848D087}" type="presParOf" srcId="{E753ABF2-7AD4-4A59-93C1-66C82C36A175}" destId="{7E93FD49-9964-466B-972F-268F69F10E18}" srcOrd="2" destOrd="0" presId="urn:microsoft.com/office/officeart/2018/2/layout/IconLabelList"/>
    <dgm:cxn modelId="{E649117E-591C-4A6E-9734-6BA715B7CCE2}" type="presParOf" srcId="{12752AC7-32D0-45BE-8164-48A6FBE984AD}" destId="{DDC2D343-ECB4-478A-9E80-620225C427D6}" srcOrd="1" destOrd="0" presId="urn:microsoft.com/office/officeart/2018/2/layout/IconLabelList"/>
    <dgm:cxn modelId="{B3A732FD-7378-4B2E-B479-D9D5DAC4CB7C}" type="presParOf" srcId="{12752AC7-32D0-45BE-8164-48A6FBE984AD}" destId="{212B6304-133A-412D-8CE4-2035587E0C32}" srcOrd="2" destOrd="0" presId="urn:microsoft.com/office/officeart/2018/2/layout/IconLabelList"/>
    <dgm:cxn modelId="{07E78586-548A-4C79-B864-BE147EE330B7}" type="presParOf" srcId="{212B6304-133A-412D-8CE4-2035587E0C32}" destId="{B10883D1-F326-4CCD-90D4-8FD6F98D3B6E}" srcOrd="0" destOrd="0" presId="urn:microsoft.com/office/officeart/2018/2/layout/IconLabelList"/>
    <dgm:cxn modelId="{CF87B888-D8B5-4733-91F2-8BC0A3D3EA7E}" type="presParOf" srcId="{212B6304-133A-412D-8CE4-2035587E0C32}" destId="{0693A8B7-EFC2-448C-A8CD-AA58EB73271B}" srcOrd="1" destOrd="0" presId="urn:microsoft.com/office/officeart/2018/2/layout/IconLabelList"/>
    <dgm:cxn modelId="{554175AF-E1EF-4B83-A1D1-9AC7C3D30A66}" type="presParOf" srcId="{212B6304-133A-412D-8CE4-2035587E0C32}" destId="{3B34A64F-055E-46CA-8EF3-5581A3418F5E}"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1B81677-7871-4C55-B5D0-E62ABC61DD3F}"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CD8DA2C7-CD5B-4181-A3F9-EBC73F28660D}">
      <dgm:prSet/>
      <dgm:spPr>
        <a:solidFill>
          <a:schemeClr val="tx2">
            <a:lumMod val="75000"/>
            <a:lumOff val="25000"/>
          </a:schemeClr>
        </a:solidFill>
      </dgm:spPr>
      <dgm:t>
        <a:bodyPr/>
        <a:lstStyle/>
        <a:p>
          <a:r>
            <a:rPr lang="en-US" dirty="0"/>
            <a:t>- A decision to focus exclusively on Human Species (Homo Sapiens) was made for model building and predictions due to the significantly larger volume of data available—51,535 entries for humans compared to just 4,173 for mice (Mus Musculus). </a:t>
          </a:r>
        </a:p>
      </dgm:t>
    </dgm:pt>
    <dgm:pt modelId="{4B72EE62-B451-4B56-AE42-8723B2ADF217}" type="parTrans" cxnId="{66323189-E49A-4449-8A21-AECC2CF33832}">
      <dgm:prSet/>
      <dgm:spPr/>
      <dgm:t>
        <a:bodyPr/>
        <a:lstStyle/>
        <a:p>
          <a:endParaRPr lang="en-US"/>
        </a:p>
      </dgm:t>
    </dgm:pt>
    <dgm:pt modelId="{A924E5A1-737B-45D7-8EEE-25C39845180C}" type="sibTrans" cxnId="{66323189-E49A-4449-8A21-AECC2CF33832}">
      <dgm:prSet/>
      <dgm:spPr/>
      <dgm:t>
        <a:bodyPr/>
        <a:lstStyle/>
        <a:p>
          <a:endParaRPr lang="en-US"/>
        </a:p>
      </dgm:t>
    </dgm:pt>
    <dgm:pt modelId="{58FFEBD2-4E88-4412-BD71-15C0C9824F4D}">
      <dgm:prSet/>
      <dgm:spPr>
        <a:solidFill>
          <a:schemeClr val="tx2">
            <a:lumMod val="75000"/>
            <a:lumOff val="25000"/>
          </a:schemeClr>
        </a:solidFill>
      </dgm:spPr>
      <dgm:t>
        <a:bodyPr/>
        <a:lstStyle/>
        <a:p>
          <a:r>
            <a:rPr lang="en-US" dirty="0"/>
            <a:t>- Focusing on human data aligns with the primary goal of applying findings directly to human medicine, avoiding the risks of undertraining and overfitting associated with the limited mouse data. </a:t>
          </a:r>
        </a:p>
      </dgm:t>
    </dgm:pt>
    <dgm:pt modelId="{3017EA5B-1196-47CE-A7FD-C26883685FE4}" type="parTrans" cxnId="{3498C577-1C45-4AD3-84E5-B0479CA025A0}">
      <dgm:prSet/>
      <dgm:spPr/>
      <dgm:t>
        <a:bodyPr/>
        <a:lstStyle/>
        <a:p>
          <a:endParaRPr lang="en-US"/>
        </a:p>
      </dgm:t>
    </dgm:pt>
    <dgm:pt modelId="{BDE22243-2728-42D1-81B5-E112B507BF5B}" type="sibTrans" cxnId="{3498C577-1C45-4AD3-84E5-B0479CA025A0}">
      <dgm:prSet/>
      <dgm:spPr/>
      <dgm:t>
        <a:bodyPr/>
        <a:lstStyle/>
        <a:p>
          <a:endParaRPr lang="en-US"/>
        </a:p>
      </dgm:t>
    </dgm:pt>
    <dgm:pt modelId="{F1D6DCB3-A88F-4D50-9826-264A4709E1B1}">
      <dgm:prSet/>
      <dgm:spPr>
        <a:solidFill>
          <a:schemeClr val="tx2">
            <a:lumMod val="75000"/>
            <a:lumOff val="25000"/>
          </a:schemeClr>
        </a:solidFill>
      </dgm:spPr>
      <dgm:t>
        <a:bodyPr/>
        <a:lstStyle/>
        <a:p>
          <a:r>
            <a:rPr lang="en-US"/>
            <a:t>- Model evaluation was performed by segmenting the data set to obtain alpha and beta chains. Each chain potentially interacts differently with antigens, influencing the specificity and strength of immune responses. </a:t>
          </a:r>
        </a:p>
      </dgm:t>
    </dgm:pt>
    <dgm:pt modelId="{BC2470CB-9CD8-47CA-8697-52265474490F}" type="parTrans" cxnId="{FA9A7427-ECC1-43CA-95EB-534E99CE74AA}">
      <dgm:prSet/>
      <dgm:spPr/>
      <dgm:t>
        <a:bodyPr/>
        <a:lstStyle/>
        <a:p>
          <a:endParaRPr lang="en-US"/>
        </a:p>
      </dgm:t>
    </dgm:pt>
    <dgm:pt modelId="{B09F5BC4-6BF6-4949-A810-4107AC043279}" type="sibTrans" cxnId="{FA9A7427-ECC1-43CA-95EB-534E99CE74AA}">
      <dgm:prSet/>
      <dgm:spPr/>
      <dgm:t>
        <a:bodyPr/>
        <a:lstStyle/>
        <a:p>
          <a:endParaRPr lang="en-US"/>
        </a:p>
      </dgm:t>
    </dgm:pt>
    <dgm:pt modelId="{842775BD-7453-41D8-A4F0-582D6BDCE6CC}">
      <dgm:prSet/>
      <dgm:spPr>
        <a:solidFill>
          <a:schemeClr val="tx2">
            <a:lumMod val="75000"/>
            <a:lumOff val="25000"/>
          </a:schemeClr>
        </a:solidFill>
      </dgm:spPr>
      <dgm:t>
        <a:bodyPr/>
        <a:lstStyle/>
        <a:p>
          <a:r>
            <a:rPr lang="en-US" dirty="0"/>
            <a:t>- By analyzing them separately, it’s possible to isolate and understand the unique contributions of each chain in the antigen recognition process. This approach can help us perform a more nuanced analysis of TCR behavior, providing insights that may be obscured in combined model. </a:t>
          </a:r>
        </a:p>
      </dgm:t>
    </dgm:pt>
    <dgm:pt modelId="{2F8A7E32-4100-4D49-87EA-6D491B733F78}" type="parTrans" cxnId="{1243BE7C-9707-4505-8FA2-587C2C7F0C6D}">
      <dgm:prSet/>
      <dgm:spPr/>
      <dgm:t>
        <a:bodyPr/>
        <a:lstStyle/>
        <a:p>
          <a:endParaRPr lang="en-US"/>
        </a:p>
      </dgm:t>
    </dgm:pt>
    <dgm:pt modelId="{0C9899D6-10BD-49C3-B17B-F6735DF4D1A7}" type="sibTrans" cxnId="{1243BE7C-9707-4505-8FA2-587C2C7F0C6D}">
      <dgm:prSet/>
      <dgm:spPr/>
      <dgm:t>
        <a:bodyPr/>
        <a:lstStyle/>
        <a:p>
          <a:endParaRPr lang="en-US"/>
        </a:p>
      </dgm:t>
    </dgm:pt>
    <dgm:pt modelId="{5E044251-1732-40AE-8B60-6444F2B163A2}">
      <dgm:prSet/>
      <dgm:spPr>
        <a:solidFill>
          <a:schemeClr val="tx2">
            <a:lumMod val="75000"/>
            <a:lumOff val="25000"/>
          </a:schemeClr>
        </a:solidFill>
      </dgm:spPr>
      <dgm:t>
        <a:bodyPr/>
        <a:lstStyle/>
        <a:p>
          <a:r>
            <a:rPr lang="en-US" dirty="0"/>
            <a:t>- In this study, we used accuracy and F1 score as key evaluation metrics for our models. Accuracy measures the overall correctness of the model across all classes, while the F1 score provides a balance between precision and recall, especially important in situations with class imbalance, assessing the model’s ability to correctly classify each class.</a:t>
          </a:r>
        </a:p>
      </dgm:t>
    </dgm:pt>
    <dgm:pt modelId="{79F20040-E5E9-4E40-8E7E-90D886F7A477}" type="parTrans" cxnId="{F9F1F48D-FE44-458A-8F78-43CC96875B07}">
      <dgm:prSet/>
      <dgm:spPr/>
      <dgm:t>
        <a:bodyPr/>
        <a:lstStyle/>
        <a:p>
          <a:endParaRPr lang="en-US"/>
        </a:p>
      </dgm:t>
    </dgm:pt>
    <dgm:pt modelId="{4089E607-8B66-4148-AD65-33632003EA25}" type="sibTrans" cxnId="{F9F1F48D-FE44-458A-8F78-43CC96875B07}">
      <dgm:prSet/>
      <dgm:spPr/>
      <dgm:t>
        <a:bodyPr/>
        <a:lstStyle/>
        <a:p>
          <a:endParaRPr lang="en-US"/>
        </a:p>
      </dgm:t>
    </dgm:pt>
    <dgm:pt modelId="{7486E0AC-DB84-B348-8565-273699E7D1F1}" type="pres">
      <dgm:prSet presAssocID="{A1B81677-7871-4C55-B5D0-E62ABC61DD3F}" presName="linear" presStyleCnt="0">
        <dgm:presLayoutVars>
          <dgm:animLvl val="lvl"/>
          <dgm:resizeHandles val="exact"/>
        </dgm:presLayoutVars>
      </dgm:prSet>
      <dgm:spPr/>
    </dgm:pt>
    <dgm:pt modelId="{4437B0CE-088B-9F41-A295-7AF87605610D}" type="pres">
      <dgm:prSet presAssocID="{CD8DA2C7-CD5B-4181-A3F9-EBC73F28660D}" presName="parentText" presStyleLbl="node1" presStyleIdx="0" presStyleCnt="5">
        <dgm:presLayoutVars>
          <dgm:chMax val="0"/>
          <dgm:bulletEnabled val="1"/>
        </dgm:presLayoutVars>
      </dgm:prSet>
      <dgm:spPr/>
    </dgm:pt>
    <dgm:pt modelId="{5A47B22C-41FB-B644-973A-0B8ED5CBC654}" type="pres">
      <dgm:prSet presAssocID="{A924E5A1-737B-45D7-8EEE-25C39845180C}" presName="spacer" presStyleCnt="0"/>
      <dgm:spPr/>
    </dgm:pt>
    <dgm:pt modelId="{E5A06148-87F4-AD43-AFD2-3BFB6CEE381A}" type="pres">
      <dgm:prSet presAssocID="{58FFEBD2-4E88-4412-BD71-15C0C9824F4D}" presName="parentText" presStyleLbl="node1" presStyleIdx="1" presStyleCnt="5">
        <dgm:presLayoutVars>
          <dgm:chMax val="0"/>
          <dgm:bulletEnabled val="1"/>
        </dgm:presLayoutVars>
      </dgm:prSet>
      <dgm:spPr/>
    </dgm:pt>
    <dgm:pt modelId="{4D2B2636-7F8A-D847-8E29-8AF8456C68F5}" type="pres">
      <dgm:prSet presAssocID="{BDE22243-2728-42D1-81B5-E112B507BF5B}" presName="spacer" presStyleCnt="0"/>
      <dgm:spPr/>
    </dgm:pt>
    <dgm:pt modelId="{5A40DE06-0363-3B41-9D92-8409C40C7C9D}" type="pres">
      <dgm:prSet presAssocID="{F1D6DCB3-A88F-4D50-9826-264A4709E1B1}" presName="parentText" presStyleLbl="node1" presStyleIdx="2" presStyleCnt="5">
        <dgm:presLayoutVars>
          <dgm:chMax val="0"/>
          <dgm:bulletEnabled val="1"/>
        </dgm:presLayoutVars>
      </dgm:prSet>
      <dgm:spPr/>
    </dgm:pt>
    <dgm:pt modelId="{B2C999D4-01F9-C042-900B-B83B4D06B35D}" type="pres">
      <dgm:prSet presAssocID="{B09F5BC4-6BF6-4949-A810-4107AC043279}" presName="spacer" presStyleCnt="0"/>
      <dgm:spPr/>
    </dgm:pt>
    <dgm:pt modelId="{F083C128-4E07-0844-9FE9-1D0781059BB7}" type="pres">
      <dgm:prSet presAssocID="{842775BD-7453-41D8-A4F0-582D6BDCE6CC}" presName="parentText" presStyleLbl="node1" presStyleIdx="3" presStyleCnt="5">
        <dgm:presLayoutVars>
          <dgm:chMax val="0"/>
          <dgm:bulletEnabled val="1"/>
        </dgm:presLayoutVars>
      </dgm:prSet>
      <dgm:spPr/>
    </dgm:pt>
    <dgm:pt modelId="{F6D0A423-CFC0-844B-B662-5C92719749CA}" type="pres">
      <dgm:prSet presAssocID="{0C9899D6-10BD-49C3-B17B-F6735DF4D1A7}" presName="spacer" presStyleCnt="0"/>
      <dgm:spPr/>
    </dgm:pt>
    <dgm:pt modelId="{42A9D7C7-F096-C24F-8A27-AA7B726D4EFC}" type="pres">
      <dgm:prSet presAssocID="{5E044251-1732-40AE-8B60-6444F2B163A2}" presName="parentText" presStyleLbl="node1" presStyleIdx="4" presStyleCnt="5">
        <dgm:presLayoutVars>
          <dgm:chMax val="0"/>
          <dgm:bulletEnabled val="1"/>
        </dgm:presLayoutVars>
      </dgm:prSet>
      <dgm:spPr/>
    </dgm:pt>
  </dgm:ptLst>
  <dgm:cxnLst>
    <dgm:cxn modelId="{69BBA316-B3F8-4041-9206-9E4AAECDA385}" type="presOf" srcId="{A1B81677-7871-4C55-B5D0-E62ABC61DD3F}" destId="{7486E0AC-DB84-B348-8565-273699E7D1F1}" srcOrd="0" destOrd="0" presId="urn:microsoft.com/office/officeart/2005/8/layout/vList2"/>
    <dgm:cxn modelId="{FA9A7427-ECC1-43CA-95EB-534E99CE74AA}" srcId="{A1B81677-7871-4C55-B5D0-E62ABC61DD3F}" destId="{F1D6DCB3-A88F-4D50-9826-264A4709E1B1}" srcOrd="2" destOrd="0" parTransId="{BC2470CB-9CD8-47CA-8697-52265474490F}" sibTransId="{B09F5BC4-6BF6-4949-A810-4107AC043279}"/>
    <dgm:cxn modelId="{C283AF49-8395-5D4C-B4AF-362B1A3F865B}" type="presOf" srcId="{5E044251-1732-40AE-8B60-6444F2B163A2}" destId="{42A9D7C7-F096-C24F-8A27-AA7B726D4EFC}" srcOrd="0" destOrd="0" presId="urn:microsoft.com/office/officeart/2005/8/layout/vList2"/>
    <dgm:cxn modelId="{3498C577-1C45-4AD3-84E5-B0479CA025A0}" srcId="{A1B81677-7871-4C55-B5D0-E62ABC61DD3F}" destId="{58FFEBD2-4E88-4412-BD71-15C0C9824F4D}" srcOrd="1" destOrd="0" parTransId="{3017EA5B-1196-47CE-A7FD-C26883685FE4}" sibTransId="{BDE22243-2728-42D1-81B5-E112B507BF5B}"/>
    <dgm:cxn modelId="{42EC5979-B623-0E48-B555-2952223E9958}" type="presOf" srcId="{CD8DA2C7-CD5B-4181-A3F9-EBC73F28660D}" destId="{4437B0CE-088B-9F41-A295-7AF87605610D}" srcOrd="0" destOrd="0" presId="urn:microsoft.com/office/officeart/2005/8/layout/vList2"/>
    <dgm:cxn modelId="{1243BE7C-9707-4505-8FA2-587C2C7F0C6D}" srcId="{A1B81677-7871-4C55-B5D0-E62ABC61DD3F}" destId="{842775BD-7453-41D8-A4F0-582D6BDCE6CC}" srcOrd="3" destOrd="0" parTransId="{2F8A7E32-4100-4D49-87EA-6D491B733F78}" sibTransId="{0C9899D6-10BD-49C3-B17B-F6735DF4D1A7}"/>
    <dgm:cxn modelId="{66323189-E49A-4449-8A21-AECC2CF33832}" srcId="{A1B81677-7871-4C55-B5D0-E62ABC61DD3F}" destId="{CD8DA2C7-CD5B-4181-A3F9-EBC73F28660D}" srcOrd="0" destOrd="0" parTransId="{4B72EE62-B451-4B56-AE42-8723B2ADF217}" sibTransId="{A924E5A1-737B-45D7-8EEE-25C39845180C}"/>
    <dgm:cxn modelId="{F9F1F48D-FE44-458A-8F78-43CC96875B07}" srcId="{A1B81677-7871-4C55-B5D0-E62ABC61DD3F}" destId="{5E044251-1732-40AE-8B60-6444F2B163A2}" srcOrd="4" destOrd="0" parTransId="{79F20040-E5E9-4E40-8E7E-90D886F7A477}" sibTransId="{4089E607-8B66-4148-AD65-33632003EA25}"/>
    <dgm:cxn modelId="{C6C876A1-33B9-4541-8E59-CDD6CC4A43C0}" type="presOf" srcId="{842775BD-7453-41D8-A4F0-582D6BDCE6CC}" destId="{F083C128-4E07-0844-9FE9-1D0781059BB7}" srcOrd="0" destOrd="0" presId="urn:microsoft.com/office/officeart/2005/8/layout/vList2"/>
    <dgm:cxn modelId="{D16905AA-298B-9A49-A9B1-ECFAA399CFFC}" type="presOf" srcId="{F1D6DCB3-A88F-4D50-9826-264A4709E1B1}" destId="{5A40DE06-0363-3B41-9D92-8409C40C7C9D}" srcOrd="0" destOrd="0" presId="urn:microsoft.com/office/officeart/2005/8/layout/vList2"/>
    <dgm:cxn modelId="{0843EDE7-E1B2-DD44-983F-DD241A5A4429}" type="presOf" srcId="{58FFEBD2-4E88-4412-BD71-15C0C9824F4D}" destId="{E5A06148-87F4-AD43-AFD2-3BFB6CEE381A}" srcOrd="0" destOrd="0" presId="urn:microsoft.com/office/officeart/2005/8/layout/vList2"/>
    <dgm:cxn modelId="{964F3CEF-FB9F-AD49-9E53-7C8F3166DBBD}" type="presParOf" srcId="{7486E0AC-DB84-B348-8565-273699E7D1F1}" destId="{4437B0CE-088B-9F41-A295-7AF87605610D}" srcOrd="0" destOrd="0" presId="urn:microsoft.com/office/officeart/2005/8/layout/vList2"/>
    <dgm:cxn modelId="{547B36AB-0A45-2040-9E9E-7A73E33E61C3}" type="presParOf" srcId="{7486E0AC-DB84-B348-8565-273699E7D1F1}" destId="{5A47B22C-41FB-B644-973A-0B8ED5CBC654}" srcOrd="1" destOrd="0" presId="urn:microsoft.com/office/officeart/2005/8/layout/vList2"/>
    <dgm:cxn modelId="{E0DC7573-C6F0-1D4E-803A-17A8C5C31E95}" type="presParOf" srcId="{7486E0AC-DB84-B348-8565-273699E7D1F1}" destId="{E5A06148-87F4-AD43-AFD2-3BFB6CEE381A}" srcOrd="2" destOrd="0" presId="urn:microsoft.com/office/officeart/2005/8/layout/vList2"/>
    <dgm:cxn modelId="{8D0E03DA-DC47-CA4B-B5B9-85ACEA43806F}" type="presParOf" srcId="{7486E0AC-DB84-B348-8565-273699E7D1F1}" destId="{4D2B2636-7F8A-D847-8E29-8AF8456C68F5}" srcOrd="3" destOrd="0" presId="urn:microsoft.com/office/officeart/2005/8/layout/vList2"/>
    <dgm:cxn modelId="{18914E2D-840F-6749-9F6C-149C3CF8673B}" type="presParOf" srcId="{7486E0AC-DB84-B348-8565-273699E7D1F1}" destId="{5A40DE06-0363-3B41-9D92-8409C40C7C9D}" srcOrd="4" destOrd="0" presId="urn:microsoft.com/office/officeart/2005/8/layout/vList2"/>
    <dgm:cxn modelId="{C662A1CE-8CEB-B64F-B3F8-A55DB0EBAEED}" type="presParOf" srcId="{7486E0AC-DB84-B348-8565-273699E7D1F1}" destId="{B2C999D4-01F9-C042-900B-B83B4D06B35D}" srcOrd="5" destOrd="0" presId="urn:microsoft.com/office/officeart/2005/8/layout/vList2"/>
    <dgm:cxn modelId="{2DAF7C95-6480-6D46-93E1-D39423DA604C}" type="presParOf" srcId="{7486E0AC-DB84-B348-8565-273699E7D1F1}" destId="{F083C128-4E07-0844-9FE9-1D0781059BB7}" srcOrd="6" destOrd="0" presId="urn:microsoft.com/office/officeart/2005/8/layout/vList2"/>
    <dgm:cxn modelId="{77E120B2-B96D-0B4E-A89B-3586843B50F6}" type="presParOf" srcId="{7486E0AC-DB84-B348-8565-273699E7D1F1}" destId="{F6D0A423-CFC0-844B-B662-5C92719749CA}" srcOrd="7" destOrd="0" presId="urn:microsoft.com/office/officeart/2005/8/layout/vList2"/>
    <dgm:cxn modelId="{DAF382B8-5142-8440-A3AA-6E8119A446AA}" type="presParOf" srcId="{7486E0AC-DB84-B348-8565-273699E7D1F1}" destId="{42A9D7C7-F096-C24F-8A27-AA7B726D4EFC}"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C14B5E-B411-634D-B8F5-C480FA5924B1}">
      <dsp:nvSpPr>
        <dsp:cNvPr id="0" name=""/>
        <dsp:cNvSpPr/>
      </dsp:nvSpPr>
      <dsp:spPr>
        <a:xfrm>
          <a:off x="0" y="1993"/>
          <a:ext cx="9906000"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B1143E1-9298-B845-B193-CDEF4C5F225D}">
      <dsp:nvSpPr>
        <dsp:cNvPr id="0" name=""/>
        <dsp:cNvSpPr/>
      </dsp:nvSpPr>
      <dsp:spPr>
        <a:xfrm>
          <a:off x="0" y="1993"/>
          <a:ext cx="1981200" cy="40780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latin typeface="+mn-lt"/>
              <a:cs typeface="Times New Roman" panose="02020603050405020304" pitchFamily="18" charset="0"/>
            </a:rPr>
            <a:t>Data preprocessing includes four steps: retaining relevant columns of data, deleting rows with missing values, deleting duplicate rows, and deleting rows with </a:t>
          </a:r>
          <a:r>
            <a:rPr lang="zh-CN" sz="2000" kern="1200" dirty="0">
              <a:latin typeface="+mn-lt"/>
              <a:cs typeface="Times New Roman" panose="02020603050405020304" pitchFamily="18" charset="0"/>
            </a:rPr>
            <a:t>‘</a:t>
          </a:r>
          <a:r>
            <a:rPr lang="en-US" sz="2000" kern="1200" dirty="0">
              <a:latin typeface="+mn-lt"/>
              <a:cs typeface="Times New Roman" panose="02020603050405020304" pitchFamily="18" charset="0"/>
            </a:rPr>
            <a:t>vdjdb.score</a:t>
          </a:r>
          <a:r>
            <a:rPr lang="zh-CN" sz="2000" kern="1200" dirty="0">
              <a:latin typeface="+mn-lt"/>
              <a:cs typeface="Times New Roman" panose="02020603050405020304" pitchFamily="18" charset="0"/>
            </a:rPr>
            <a:t>’ </a:t>
          </a:r>
          <a:r>
            <a:rPr lang="en-US" sz="2000" kern="1200" dirty="0">
              <a:latin typeface="+mn-lt"/>
              <a:cs typeface="Times New Roman" panose="02020603050405020304" pitchFamily="18" charset="0"/>
            </a:rPr>
            <a:t>= 0.</a:t>
          </a:r>
        </a:p>
      </dsp:txBody>
      <dsp:txXfrm>
        <a:off x="0" y="1993"/>
        <a:ext cx="1981200" cy="4078088"/>
      </dsp:txXfrm>
    </dsp:sp>
    <dsp:sp modelId="{79BED50A-7C5E-E34F-9337-82A02DCEF166}">
      <dsp:nvSpPr>
        <dsp:cNvPr id="0" name=""/>
        <dsp:cNvSpPr/>
      </dsp:nvSpPr>
      <dsp:spPr>
        <a:xfrm>
          <a:off x="2129790" y="49932"/>
          <a:ext cx="7776210" cy="9587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dirty="0">
              <a:latin typeface="+mn-lt"/>
              <a:cs typeface="Times New Roman" panose="02020603050405020304" pitchFamily="18" charset="0"/>
            </a:rPr>
            <a:t>Extract relevant columns: '</a:t>
          </a:r>
          <a:r>
            <a:rPr lang="en-US" sz="1900" kern="1200" dirty="0" err="1">
              <a:latin typeface="+mn-lt"/>
              <a:cs typeface="Times New Roman" panose="02020603050405020304" pitchFamily="18" charset="0"/>
            </a:rPr>
            <a:t>complex.id</a:t>
          </a:r>
          <a:r>
            <a:rPr lang="en-US" sz="1900" kern="1200" dirty="0">
              <a:latin typeface="+mn-lt"/>
              <a:cs typeface="Times New Roman" panose="02020603050405020304" pitchFamily="18" charset="0"/>
            </a:rPr>
            <a:t>', 'gene', 'cdr3', '</a:t>
          </a:r>
          <a:r>
            <a:rPr lang="en-US" sz="1900" kern="1200" dirty="0" err="1">
              <a:latin typeface="+mn-lt"/>
              <a:cs typeface="Times New Roman" panose="02020603050405020304" pitchFamily="18" charset="0"/>
            </a:rPr>
            <a:t>v.segm</a:t>
          </a:r>
          <a:r>
            <a:rPr lang="en-US" sz="1900" kern="1200" dirty="0">
              <a:latin typeface="+mn-lt"/>
              <a:cs typeface="Times New Roman" panose="02020603050405020304" pitchFamily="18" charset="0"/>
            </a:rPr>
            <a:t>', '</a:t>
          </a:r>
          <a:r>
            <a:rPr lang="en-US" sz="1900" kern="1200" dirty="0" err="1">
              <a:latin typeface="+mn-lt"/>
              <a:cs typeface="Times New Roman" panose="02020603050405020304" pitchFamily="18" charset="0"/>
            </a:rPr>
            <a:t>j.segm</a:t>
          </a:r>
          <a:r>
            <a:rPr lang="en-US" sz="1900" kern="1200" dirty="0">
              <a:latin typeface="+mn-lt"/>
              <a:cs typeface="Times New Roman" panose="02020603050405020304" pitchFamily="18" charset="0"/>
            </a:rPr>
            <a:t>', 'species', '</a:t>
          </a:r>
          <a:r>
            <a:rPr lang="en-US" sz="1900" kern="1200" dirty="0" err="1">
              <a:latin typeface="+mn-lt"/>
              <a:cs typeface="Times New Roman" panose="02020603050405020304" pitchFamily="18" charset="0"/>
            </a:rPr>
            <a:t>mhc.a</a:t>
          </a:r>
          <a:r>
            <a:rPr lang="en-US" sz="1900" kern="1200" dirty="0">
              <a:latin typeface="+mn-lt"/>
              <a:cs typeface="Times New Roman" panose="02020603050405020304" pitchFamily="18" charset="0"/>
            </a:rPr>
            <a:t>', '</a:t>
          </a:r>
          <a:r>
            <a:rPr lang="en-US" sz="1900" kern="1200" dirty="0" err="1">
              <a:latin typeface="+mn-lt"/>
              <a:cs typeface="Times New Roman" panose="02020603050405020304" pitchFamily="18" charset="0"/>
            </a:rPr>
            <a:t>mhc.b</a:t>
          </a:r>
          <a:r>
            <a:rPr lang="en-US" sz="1900" kern="1200" dirty="0">
              <a:latin typeface="+mn-lt"/>
              <a:cs typeface="Times New Roman" panose="02020603050405020304" pitchFamily="18" charset="0"/>
            </a:rPr>
            <a:t>', ' from the original data set mhc.class', '</a:t>
          </a:r>
          <a:r>
            <a:rPr lang="en-US" sz="1900" kern="1200" dirty="0" err="1">
              <a:latin typeface="+mn-lt"/>
              <a:cs typeface="Times New Roman" panose="02020603050405020304" pitchFamily="18" charset="0"/>
            </a:rPr>
            <a:t>antigen.epitope</a:t>
          </a:r>
          <a:r>
            <a:rPr lang="en-US" sz="1900" kern="1200" dirty="0">
              <a:latin typeface="+mn-lt"/>
              <a:cs typeface="Times New Roman" panose="02020603050405020304" pitchFamily="18" charset="0"/>
            </a:rPr>
            <a:t>', 'vdjdb.score’.</a:t>
          </a:r>
        </a:p>
      </dsp:txBody>
      <dsp:txXfrm>
        <a:off x="2129790" y="49932"/>
        <a:ext cx="7776210" cy="958788"/>
      </dsp:txXfrm>
    </dsp:sp>
    <dsp:sp modelId="{2FE042E3-5384-E144-A2AE-6F68CD3FFCC8}">
      <dsp:nvSpPr>
        <dsp:cNvPr id="0" name=""/>
        <dsp:cNvSpPr/>
      </dsp:nvSpPr>
      <dsp:spPr>
        <a:xfrm>
          <a:off x="1981200" y="1008721"/>
          <a:ext cx="7924800" cy="0"/>
        </a:xfrm>
        <a:prstGeom prst="line">
          <a:avLst/>
        </a:prstGeom>
        <a:solidFill>
          <a:schemeClr val="accent5">
            <a:hueOff val="0"/>
            <a:satOff val="0"/>
            <a:lumOff val="0"/>
            <a:alphaOff val="0"/>
          </a:schemeClr>
        </a:solidFill>
        <a:ln w="12700" cap="flat" cmpd="sng" algn="ctr">
          <a:solidFill>
            <a:schemeClr val="accent5">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C0A2076-D458-8147-9A0B-697348DBFF96}">
      <dsp:nvSpPr>
        <dsp:cNvPr id="0" name=""/>
        <dsp:cNvSpPr/>
      </dsp:nvSpPr>
      <dsp:spPr>
        <a:xfrm>
          <a:off x="2129790" y="1056660"/>
          <a:ext cx="7776210" cy="9587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dirty="0">
              <a:latin typeface="+mn-lt"/>
              <a:cs typeface="Times New Roman" panose="02020603050405020304" pitchFamily="18" charset="0"/>
            </a:rPr>
            <a:t>Find the missing values and find that there are missing values in the ‘</a:t>
          </a:r>
          <a:r>
            <a:rPr lang="en-US" sz="1900" kern="1200" dirty="0" err="1">
              <a:latin typeface="+mn-lt"/>
              <a:cs typeface="Times New Roman" panose="02020603050405020304" pitchFamily="18" charset="0"/>
            </a:rPr>
            <a:t>v.segm</a:t>
          </a:r>
          <a:r>
            <a:rPr lang="en-US" sz="1900" kern="1200" dirty="0">
              <a:latin typeface="+mn-lt"/>
              <a:cs typeface="Times New Roman" panose="02020603050405020304" pitchFamily="18" charset="0"/>
            </a:rPr>
            <a:t>’ and ‘</a:t>
          </a:r>
          <a:r>
            <a:rPr lang="en-US" sz="1900" kern="1200" dirty="0" err="1">
              <a:latin typeface="+mn-lt"/>
              <a:cs typeface="Times New Roman" panose="02020603050405020304" pitchFamily="18" charset="0"/>
            </a:rPr>
            <a:t>j.segm</a:t>
          </a:r>
          <a:r>
            <a:rPr lang="en-US" sz="1900" kern="1200" dirty="0">
              <a:latin typeface="+mn-lt"/>
              <a:cs typeface="Times New Roman" panose="02020603050405020304" pitchFamily="18" charset="0"/>
            </a:rPr>
            <a:t>’ columns. Delete the rows where these missing values are located.</a:t>
          </a:r>
        </a:p>
      </dsp:txBody>
      <dsp:txXfrm>
        <a:off x="2129790" y="1056660"/>
        <a:ext cx="7776210" cy="958788"/>
      </dsp:txXfrm>
    </dsp:sp>
    <dsp:sp modelId="{D4665987-0C4B-9A45-BA6F-15AA34CEF683}">
      <dsp:nvSpPr>
        <dsp:cNvPr id="0" name=""/>
        <dsp:cNvSpPr/>
      </dsp:nvSpPr>
      <dsp:spPr>
        <a:xfrm>
          <a:off x="1981200" y="2015449"/>
          <a:ext cx="7924800" cy="0"/>
        </a:xfrm>
        <a:prstGeom prst="line">
          <a:avLst/>
        </a:prstGeom>
        <a:solidFill>
          <a:schemeClr val="accent5">
            <a:hueOff val="0"/>
            <a:satOff val="0"/>
            <a:lumOff val="0"/>
            <a:alphaOff val="0"/>
          </a:schemeClr>
        </a:solidFill>
        <a:ln w="12700" cap="flat" cmpd="sng" algn="ctr">
          <a:solidFill>
            <a:schemeClr val="accent5">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E220489-6973-C44E-814F-77BB018D0253}">
      <dsp:nvSpPr>
        <dsp:cNvPr id="0" name=""/>
        <dsp:cNvSpPr/>
      </dsp:nvSpPr>
      <dsp:spPr>
        <a:xfrm>
          <a:off x="2129790" y="2063389"/>
          <a:ext cx="7776210" cy="9587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dirty="0">
              <a:latin typeface="+mn-lt"/>
              <a:cs typeface="Times New Roman" panose="02020603050405020304" pitchFamily="18" charset="0"/>
            </a:rPr>
            <a:t>Remove duplicate rows</a:t>
          </a:r>
        </a:p>
      </dsp:txBody>
      <dsp:txXfrm>
        <a:off x="2129790" y="2063389"/>
        <a:ext cx="7776210" cy="958788"/>
      </dsp:txXfrm>
    </dsp:sp>
    <dsp:sp modelId="{0304F57F-C7EB-284B-9AB7-519146A948DF}">
      <dsp:nvSpPr>
        <dsp:cNvPr id="0" name=""/>
        <dsp:cNvSpPr/>
      </dsp:nvSpPr>
      <dsp:spPr>
        <a:xfrm>
          <a:off x="1981200" y="3022178"/>
          <a:ext cx="7924800" cy="0"/>
        </a:xfrm>
        <a:prstGeom prst="line">
          <a:avLst/>
        </a:prstGeom>
        <a:solidFill>
          <a:schemeClr val="accent5">
            <a:hueOff val="0"/>
            <a:satOff val="0"/>
            <a:lumOff val="0"/>
            <a:alphaOff val="0"/>
          </a:schemeClr>
        </a:solidFill>
        <a:ln w="12700" cap="flat" cmpd="sng" algn="ctr">
          <a:solidFill>
            <a:schemeClr val="accent5">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7E0501B-441A-E44C-9E10-675C01D97328}">
      <dsp:nvSpPr>
        <dsp:cNvPr id="0" name=""/>
        <dsp:cNvSpPr/>
      </dsp:nvSpPr>
      <dsp:spPr>
        <a:xfrm>
          <a:off x="2129790" y="3070117"/>
          <a:ext cx="7776210" cy="9587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dirty="0">
              <a:latin typeface="+mn-ea"/>
              <a:ea typeface="+mn-ea"/>
              <a:cs typeface="Times New Roman" panose="02020603050405020304" pitchFamily="18" charset="0"/>
            </a:rPr>
            <a:t>Because the data entry of </a:t>
          </a:r>
          <a:r>
            <a:rPr lang="zh-CN" sz="1900" kern="1200" dirty="0">
              <a:latin typeface="+mn-ea"/>
              <a:ea typeface="+mn-ea"/>
              <a:cs typeface="Times New Roman" panose="02020603050405020304" pitchFamily="18" charset="0"/>
            </a:rPr>
            <a:t>‘</a:t>
          </a:r>
          <a:r>
            <a:rPr lang="en-US" sz="1900" kern="1200" dirty="0">
              <a:latin typeface="+mn-ea"/>
              <a:ea typeface="+mn-ea"/>
              <a:cs typeface="Times New Roman" panose="02020603050405020304" pitchFamily="18" charset="0"/>
            </a:rPr>
            <a:t>vdjdb.score</a:t>
          </a:r>
          <a:r>
            <a:rPr lang="zh-CN" sz="1900" kern="1200" dirty="0">
              <a:latin typeface="+mn-ea"/>
              <a:ea typeface="+mn-ea"/>
              <a:cs typeface="Times New Roman" panose="02020603050405020304" pitchFamily="18" charset="0"/>
            </a:rPr>
            <a:t>’ </a:t>
          </a:r>
          <a:r>
            <a:rPr lang="en-US" sz="1900" kern="1200" dirty="0">
              <a:latin typeface="+mn-ea"/>
              <a:ea typeface="+mn-ea"/>
              <a:cs typeface="Times New Roman" panose="02020603050405020304" pitchFamily="18" charset="0"/>
            </a:rPr>
            <a:t>= 0 has no reference significance, delete the row where </a:t>
          </a:r>
          <a:r>
            <a:rPr lang="zh-CN" sz="1900" kern="1200" dirty="0">
              <a:latin typeface="+mn-ea"/>
              <a:ea typeface="+mn-ea"/>
              <a:cs typeface="Times New Roman" panose="02020603050405020304" pitchFamily="18" charset="0"/>
            </a:rPr>
            <a:t>‘</a:t>
          </a:r>
          <a:r>
            <a:rPr lang="en-US" sz="1900" kern="1200" dirty="0">
              <a:latin typeface="+mn-ea"/>
              <a:ea typeface="+mn-ea"/>
              <a:cs typeface="Times New Roman" panose="02020603050405020304" pitchFamily="18" charset="0"/>
            </a:rPr>
            <a:t>vdjdb.score</a:t>
          </a:r>
          <a:r>
            <a:rPr lang="zh-CN" sz="1900" kern="1200" dirty="0">
              <a:latin typeface="+mn-ea"/>
              <a:ea typeface="+mn-ea"/>
              <a:cs typeface="Times New Roman" panose="02020603050405020304" pitchFamily="18" charset="0"/>
            </a:rPr>
            <a:t>’ </a:t>
          </a:r>
          <a:r>
            <a:rPr lang="en-US" sz="1900" kern="1200" dirty="0">
              <a:latin typeface="+mn-ea"/>
              <a:ea typeface="+mn-ea"/>
              <a:cs typeface="Times New Roman" panose="02020603050405020304" pitchFamily="18" charset="0"/>
            </a:rPr>
            <a:t>= 0 is located.</a:t>
          </a:r>
        </a:p>
      </dsp:txBody>
      <dsp:txXfrm>
        <a:off x="2129790" y="3070117"/>
        <a:ext cx="7776210" cy="958788"/>
      </dsp:txXfrm>
    </dsp:sp>
    <dsp:sp modelId="{C84D1C55-1FE0-E14A-8B10-F8F40EB2F378}">
      <dsp:nvSpPr>
        <dsp:cNvPr id="0" name=""/>
        <dsp:cNvSpPr/>
      </dsp:nvSpPr>
      <dsp:spPr>
        <a:xfrm>
          <a:off x="1981200" y="4028906"/>
          <a:ext cx="7924800" cy="0"/>
        </a:xfrm>
        <a:prstGeom prst="line">
          <a:avLst/>
        </a:prstGeom>
        <a:solidFill>
          <a:schemeClr val="accent5">
            <a:hueOff val="0"/>
            <a:satOff val="0"/>
            <a:lumOff val="0"/>
            <a:alphaOff val="0"/>
          </a:schemeClr>
        </a:solidFill>
        <a:ln w="12700" cap="flat" cmpd="sng" algn="ctr">
          <a:solidFill>
            <a:schemeClr val="accent5">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A60AA5-5A2F-432E-B41D-4C111992FFC1}">
      <dsp:nvSpPr>
        <dsp:cNvPr id="0" name=""/>
        <dsp:cNvSpPr/>
      </dsp:nvSpPr>
      <dsp:spPr>
        <a:xfrm>
          <a:off x="967355" y="395160"/>
          <a:ext cx="1483312" cy="14833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E93FD49-9964-466B-972F-268F69F10E18}">
      <dsp:nvSpPr>
        <dsp:cNvPr id="0" name=""/>
        <dsp:cNvSpPr/>
      </dsp:nvSpPr>
      <dsp:spPr>
        <a:xfrm>
          <a:off x="60886" y="2367487"/>
          <a:ext cx="3296250" cy="12876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pPr>
          <a:r>
            <a:rPr lang="en-US" sz="1200" kern="1200" dirty="0">
              <a:latin typeface="+mn-lt"/>
              <a:cs typeface="Times New Roman" panose="02020603050405020304" pitchFamily="18" charset="0"/>
            </a:rPr>
            <a:t>Epitopes with fewer than 10 occurrences are considered insufficient for reliable modeling and are thus filtered out. This focuses the dataset on more common epitopes, which improves the model's ability to learn relevant patterns and make accurate predictions. </a:t>
          </a:r>
        </a:p>
      </dsp:txBody>
      <dsp:txXfrm>
        <a:off x="60886" y="2367487"/>
        <a:ext cx="3296250" cy="1287626"/>
      </dsp:txXfrm>
    </dsp:sp>
    <dsp:sp modelId="{B10883D1-F326-4CCD-90D4-8FD6F98D3B6E}">
      <dsp:nvSpPr>
        <dsp:cNvPr id="0" name=""/>
        <dsp:cNvSpPr/>
      </dsp:nvSpPr>
      <dsp:spPr>
        <a:xfrm>
          <a:off x="4840449" y="395160"/>
          <a:ext cx="1483312" cy="1483312"/>
        </a:xfrm>
        <a:prstGeom prst="leftRightArrow">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B34A64F-055E-46CA-8EF3-5581A3418F5E}">
      <dsp:nvSpPr>
        <dsp:cNvPr id="0" name=""/>
        <dsp:cNvSpPr/>
      </dsp:nvSpPr>
      <dsp:spPr>
        <a:xfrm>
          <a:off x="3933980" y="2367487"/>
          <a:ext cx="3296250" cy="12876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pPr>
          <a:r>
            <a:rPr lang="en-US" sz="1200" kern="1200" dirty="0">
              <a:latin typeface="+mn-lt"/>
              <a:cs typeface="Times New Roman" panose="02020603050405020304" pitchFamily="18" charset="0"/>
            </a:rPr>
            <a:t>Calculation of the length of each CDR3 sequence and retaining those within a practical range (10 to 20 amino acids) is done as depicted by the box plot shown in Fig , as very short or very long sequences might represent sequencing errors or unusual variations that could skew the model training.</a:t>
          </a:r>
        </a:p>
      </dsp:txBody>
      <dsp:txXfrm>
        <a:off x="3933980" y="2367487"/>
        <a:ext cx="3296250" cy="128762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37B0CE-088B-9F41-A295-7AF87605610D}">
      <dsp:nvSpPr>
        <dsp:cNvPr id="0" name=""/>
        <dsp:cNvSpPr/>
      </dsp:nvSpPr>
      <dsp:spPr>
        <a:xfrm>
          <a:off x="0" y="134240"/>
          <a:ext cx="6931398" cy="1283343"/>
        </a:xfrm>
        <a:prstGeom prst="roundRect">
          <a:avLst/>
        </a:prstGeom>
        <a:solidFill>
          <a:schemeClr val="tx2">
            <a:lumMod val="75000"/>
            <a:lumOff val="2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dirty="0"/>
            <a:t>- A decision to focus exclusively on Human Species (Homo Sapiens) was made for model building and predictions due to the significantly larger volume of data available—51,535 entries for humans compared to just 4,173 for mice (Mus Musculus). </a:t>
          </a:r>
        </a:p>
      </dsp:txBody>
      <dsp:txXfrm>
        <a:off x="62648" y="196888"/>
        <a:ext cx="6806102" cy="1158047"/>
      </dsp:txXfrm>
    </dsp:sp>
    <dsp:sp modelId="{E5A06148-87F4-AD43-AFD2-3BFB6CEE381A}">
      <dsp:nvSpPr>
        <dsp:cNvPr id="0" name=""/>
        <dsp:cNvSpPr/>
      </dsp:nvSpPr>
      <dsp:spPr>
        <a:xfrm>
          <a:off x="0" y="1460784"/>
          <a:ext cx="6931398" cy="1283343"/>
        </a:xfrm>
        <a:prstGeom prst="roundRect">
          <a:avLst/>
        </a:prstGeom>
        <a:solidFill>
          <a:schemeClr val="tx2">
            <a:lumMod val="75000"/>
            <a:lumOff val="2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dirty="0"/>
            <a:t>- Focusing on human data aligns with the primary goal of applying findings directly to human medicine, avoiding the risks of undertraining and overfitting associated with the limited mouse data. </a:t>
          </a:r>
        </a:p>
      </dsp:txBody>
      <dsp:txXfrm>
        <a:off x="62648" y="1523432"/>
        <a:ext cx="6806102" cy="1158047"/>
      </dsp:txXfrm>
    </dsp:sp>
    <dsp:sp modelId="{5A40DE06-0363-3B41-9D92-8409C40C7C9D}">
      <dsp:nvSpPr>
        <dsp:cNvPr id="0" name=""/>
        <dsp:cNvSpPr/>
      </dsp:nvSpPr>
      <dsp:spPr>
        <a:xfrm>
          <a:off x="0" y="2787328"/>
          <a:ext cx="6931398" cy="1283343"/>
        </a:xfrm>
        <a:prstGeom prst="roundRect">
          <a:avLst/>
        </a:prstGeom>
        <a:solidFill>
          <a:schemeClr val="tx2">
            <a:lumMod val="75000"/>
            <a:lumOff val="2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 Model evaluation was performed by segmenting the data set to obtain alpha and beta chains. Each chain potentially interacts differently with antigens, influencing the specificity and strength of immune responses. </a:t>
          </a:r>
        </a:p>
      </dsp:txBody>
      <dsp:txXfrm>
        <a:off x="62648" y="2849976"/>
        <a:ext cx="6806102" cy="1158047"/>
      </dsp:txXfrm>
    </dsp:sp>
    <dsp:sp modelId="{F083C128-4E07-0844-9FE9-1D0781059BB7}">
      <dsp:nvSpPr>
        <dsp:cNvPr id="0" name=""/>
        <dsp:cNvSpPr/>
      </dsp:nvSpPr>
      <dsp:spPr>
        <a:xfrm>
          <a:off x="0" y="4113871"/>
          <a:ext cx="6931398" cy="1283343"/>
        </a:xfrm>
        <a:prstGeom prst="roundRect">
          <a:avLst/>
        </a:prstGeom>
        <a:solidFill>
          <a:schemeClr val="tx2">
            <a:lumMod val="75000"/>
            <a:lumOff val="2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dirty="0"/>
            <a:t>- By analyzing them separately, it’s possible to isolate and understand the unique contributions of each chain in the antigen recognition process. This approach can help us perform a more nuanced analysis of TCR behavior, providing insights that may be obscured in combined model. </a:t>
          </a:r>
        </a:p>
      </dsp:txBody>
      <dsp:txXfrm>
        <a:off x="62648" y="4176519"/>
        <a:ext cx="6806102" cy="1158047"/>
      </dsp:txXfrm>
    </dsp:sp>
    <dsp:sp modelId="{42A9D7C7-F096-C24F-8A27-AA7B726D4EFC}">
      <dsp:nvSpPr>
        <dsp:cNvPr id="0" name=""/>
        <dsp:cNvSpPr/>
      </dsp:nvSpPr>
      <dsp:spPr>
        <a:xfrm>
          <a:off x="0" y="5440415"/>
          <a:ext cx="6931398" cy="1283343"/>
        </a:xfrm>
        <a:prstGeom prst="roundRect">
          <a:avLst/>
        </a:prstGeom>
        <a:solidFill>
          <a:schemeClr val="tx2">
            <a:lumMod val="75000"/>
            <a:lumOff val="2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dirty="0"/>
            <a:t>- In this study, we used accuracy and F1 score as key evaluation metrics for our models. Accuracy measures the overall correctness of the model across all classes, while the F1 score provides a balance between precision and recall, especially important in situations with class imbalance, assessing the model’s ability to correctly classify each class.</a:t>
          </a:r>
        </a:p>
      </dsp:txBody>
      <dsp:txXfrm>
        <a:off x="62648" y="5503063"/>
        <a:ext cx="6806102" cy="1158047"/>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39A5E2-6E83-014F-97C5-6ED19623C635}" type="datetimeFigureOut">
              <a:rPr lang="en-US" smtClean="0"/>
              <a:t>5/9/24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67C9A1-B83B-3444-9227-7F428830A628}" type="slidenum">
              <a:rPr lang="en-US" smtClean="0"/>
              <a:t>‹#›</a:t>
            </a:fld>
            <a:endParaRPr lang="en-US"/>
          </a:p>
        </p:txBody>
      </p:sp>
    </p:spTree>
    <p:extLst>
      <p:ext uri="{BB962C8B-B14F-4D97-AF65-F5344CB8AC3E}">
        <p14:creationId xmlns:p14="http://schemas.microsoft.com/office/powerpoint/2010/main" val="19587697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Recently, research on TCR has always been a hotspot. However, </a:t>
            </a:r>
            <a:r>
              <a:rPr lang="en-US" altLang="zh-CN" sz="1200" dirty="0">
                <a:solidFill>
                  <a:srgbClr val="000000"/>
                </a:solidFill>
                <a:effectLst/>
                <a:latin typeface="Calibri" panose="020F0502020204030204" pitchFamily="34" charset="0"/>
                <a:ea typeface="Calibri" panose="020F0502020204030204" pitchFamily="34" charset="0"/>
              </a:rPr>
              <a:t>existing studies often rely on traditional biostatistical methods or high-demand deep learning techniques to analyze TCR data. In this study, we use advanced machine learning methods to analyze TCR sequence data. </a:t>
            </a:r>
            <a:endParaRPr lang="zh-CN" altLang="en-US" dirty="0"/>
          </a:p>
        </p:txBody>
      </p:sp>
      <p:sp>
        <p:nvSpPr>
          <p:cNvPr id="4" name="灯片编号占位符 3"/>
          <p:cNvSpPr>
            <a:spLocks noGrp="1"/>
          </p:cNvSpPr>
          <p:nvPr>
            <p:ph type="sldNum" sz="quarter" idx="5"/>
          </p:nvPr>
        </p:nvSpPr>
        <p:spPr/>
        <p:txBody>
          <a:bodyPr/>
          <a:lstStyle/>
          <a:p>
            <a:fld id="{9A2B931E-580F-45D5-B01E-2461E1A42CEE}" type="slidenum">
              <a:rPr lang="zh-CN" altLang="en-US" smtClean="0"/>
              <a:t>2</a:t>
            </a:fld>
            <a:endParaRPr lang="zh-CN" altLang="en-US"/>
          </a:p>
        </p:txBody>
      </p:sp>
    </p:spTree>
    <p:extLst>
      <p:ext uri="{BB962C8B-B14F-4D97-AF65-F5344CB8AC3E}">
        <p14:creationId xmlns:p14="http://schemas.microsoft.com/office/powerpoint/2010/main" val="633529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 shortcomings of DBSCAN and the advantages of hierarchical clustering are presented here.</a:t>
            </a:r>
            <a:endParaRPr lang="zh-CN" altLang="en-US" dirty="0"/>
          </a:p>
        </p:txBody>
      </p:sp>
      <p:sp>
        <p:nvSpPr>
          <p:cNvPr id="4" name="灯片编号占位符 3"/>
          <p:cNvSpPr>
            <a:spLocks noGrp="1"/>
          </p:cNvSpPr>
          <p:nvPr>
            <p:ph type="sldNum" sz="quarter" idx="5"/>
          </p:nvPr>
        </p:nvSpPr>
        <p:spPr/>
        <p:txBody>
          <a:bodyPr/>
          <a:lstStyle/>
          <a:p>
            <a:fld id="{FDF5A797-DF59-42FB-9C4F-582F14BEC284}" type="slidenum">
              <a:rPr lang="zh-CN" altLang="en-US" smtClean="0"/>
              <a:t>14</a:t>
            </a:fld>
            <a:endParaRPr lang="zh-CN" altLang="en-US"/>
          </a:p>
        </p:txBody>
      </p:sp>
    </p:spTree>
    <p:extLst>
      <p:ext uri="{BB962C8B-B14F-4D97-AF65-F5344CB8AC3E}">
        <p14:creationId xmlns:p14="http://schemas.microsoft.com/office/powerpoint/2010/main" val="37164436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284A420-F50C-4C2C-B88E-E6F4EF504B6E}"/>
              </a:ext>
            </a:extLst>
          </p:cNvPr>
          <p:cNvSpPr/>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893A6D2E-5228-4998-9E24-EFCCA024675E}"/>
              </a:ext>
            </a:extLst>
          </p:cNvPr>
          <p:cNvSpPr/>
          <p:nvPr/>
        </p:nvSpPr>
        <p:spPr>
          <a:xfrm>
            <a:off x="0" y="-2"/>
            <a:ext cx="12188952" cy="3567547"/>
          </a:xfrm>
          <a:prstGeom prst="rect">
            <a:avLst/>
          </a:prstGeom>
          <a:ln>
            <a:noFill/>
          </a:ln>
          <a:effectLst>
            <a:outerShdw blurRad="228600" dist="152400" dir="5460000" sx="95000" sy="95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59D878C-9930-44AF-AE18-FCA0DAE10D39}"/>
              </a:ext>
            </a:extLst>
          </p:cNvPr>
          <p:cNvSpPr>
            <a:spLocks noGrp="1"/>
          </p:cNvSpPr>
          <p:nvPr>
            <p:ph type="ctrTitle"/>
          </p:nvPr>
        </p:nvSpPr>
        <p:spPr>
          <a:xfrm>
            <a:off x="761802" y="852055"/>
            <a:ext cx="10380572" cy="2581463"/>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CD82D608-1F8D-47BB-B595-43B7BEACA90A}"/>
              </a:ext>
            </a:extLst>
          </p:cNvPr>
          <p:cNvSpPr>
            <a:spLocks noGrp="1"/>
          </p:cNvSpPr>
          <p:nvPr>
            <p:ph type="subTitle" idx="1"/>
          </p:nvPr>
        </p:nvSpPr>
        <p:spPr>
          <a:xfrm>
            <a:off x="761802" y="3754582"/>
            <a:ext cx="10380572" cy="2244436"/>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C2D3C1DA-DAC9-422B-9450-54A7E03B3DE0}"/>
              </a:ext>
            </a:extLst>
          </p:cNvPr>
          <p:cNvSpPr>
            <a:spLocks noGrp="1"/>
          </p:cNvSpPr>
          <p:nvPr>
            <p:ph type="dt" sz="half" idx="10"/>
          </p:nvPr>
        </p:nvSpPr>
        <p:spPr/>
        <p:txBody>
          <a:bodyPr/>
          <a:lstStyle/>
          <a:p>
            <a:fld id="{3341EE12-F28E-4B03-A404-A8FCAE0F6316}" type="datetime1">
              <a:rPr lang="en-US" smtClean="0"/>
              <a:t>5/9/24</a:t>
            </a:fld>
            <a:endParaRPr lang="en-US" dirty="0"/>
          </a:p>
        </p:txBody>
      </p:sp>
      <p:sp>
        <p:nvSpPr>
          <p:cNvPr id="5" name="Footer Placeholder 4">
            <a:extLst>
              <a:ext uri="{FF2B5EF4-FFF2-40B4-BE49-F238E27FC236}">
                <a16:creationId xmlns:a16="http://schemas.microsoft.com/office/drawing/2014/main" id="{6739A2B9-3E23-4C08-A5CE-698861210A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12E61E-26F7-4369-8F2F-6D3CDF644D94}"/>
              </a:ext>
            </a:extLst>
          </p:cNvPr>
          <p:cNvSpPr>
            <a:spLocks noGrp="1"/>
          </p:cNvSpPr>
          <p:nvPr>
            <p:ph type="sldNum" sz="quarter" idx="12"/>
          </p:nvPr>
        </p:nvSpPr>
        <p:spPr/>
        <p:txBody>
          <a:bodyPr/>
          <a:lstStyle/>
          <a:p>
            <a:fld id="{B4A918BC-4D43-4B42-B3C0-E7EBE25E6AF0}" type="slidenum">
              <a:rPr lang="en-US" smtClean="0"/>
              <a:t>‹#›</a:t>
            </a:fld>
            <a:endParaRPr lang="en-US" dirty="0"/>
          </a:p>
        </p:txBody>
      </p:sp>
      <p:cxnSp>
        <p:nvCxnSpPr>
          <p:cNvPr id="23" name="Straight Connector 22">
            <a:extLst>
              <a:ext uri="{FF2B5EF4-FFF2-40B4-BE49-F238E27FC236}">
                <a16:creationId xmlns:a16="http://schemas.microsoft.com/office/drawing/2014/main" id="{3ADB48DB-8E25-4F2F-8C02-5B793937255F}"/>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C32BA7E3-7313-49C8-A245-A85BDEB13EB3}"/>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11878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F69F7-12D5-40F0-88F0-33D60AEB0218}"/>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765BB511-E79D-41D8-AF91-14A5C803FC8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705DFA-4DAF-4B30-8032-503081AEA4BF}"/>
              </a:ext>
            </a:extLst>
          </p:cNvPr>
          <p:cNvSpPr>
            <a:spLocks noGrp="1"/>
          </p:cNvSpPr>
          <p:nvPr>
            <p:ph type="dt" sz="half" idx="10"/>
          </p:nvPr>
        </p:nvSpPr>
        <p:spPr/>
        <p:txBody>
          <a:bodyPr/>
          <a:lstStyle/>
          <a:p>
            <a:fld id="{B68B8189-0D9C-48A6-9FA3-862227B094CE}" type="datetime1">
              <a:rPr lang="en-US" smtClean="0"/>
              <a:t>5/9/24</a:t>
            </a:fld>
            <a:endParaRPr lang="en-US"/>
          </a:p>
        </p:txBody>
      </p:sp>
      <p:sp>
        <p:nvSpPr>
          <p:cNvPr id="5" name="Footer Placeholder 4">
            <a:extLst>
              <a:ext uri="{FF2B5EF4-FFF2-40B4-BE49-F238E27FC236}">
                <a16:creationId xmlns:a16="http://schemas.microsoft.com/office/drawing/2014/main" id="{E034FBF5-16C0-46A0-916A-4910C1B615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626EA6-7E48-454C-887A-0EF3356F91D5}"/>
              </a:ext>
            </a:extLst>
          </p:cNvPr>
          <p:cNvSpPr>
            <a:spLocks noGrp="1"/>
          </p:cNvSpPr>
          <p:nvPr>
            <p:ph type="sldNum" sz="quarter" idx="12"/>
          </p:nvPr>
        </p:nvSpPr>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15457410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A312BAB-A07B-4FEA-8EB5-A7BD8B24C6DA}"/>
              </a:ext>
            </a:extLst>
          </p:cNvPr>
          <p:cNvSpPr/>
          <p:nvPr/>
        </p:nvSpPr>
        <p:spPr>
          <a:xfrm>
            <a:off x="0" y="0"/>
            <a:ext cx="12192000"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ectangle 7">
            <a:extLst>
              <a:ext uri="{FF2B5EF4-FFF2-40B4-BE49-F238E27FC236}">
                <a16:creationId xmlns:a16="http://schemas.microsoft.com/office/drawing/2014/main" id="{F245A432-7E52-48B5-A8BB-13EED592E35A}"/>
              </a:ext>
            </a:extLst>
          </p:cNvPr>
          <p:cNvSpPr/>
          <p:nvPr/>
        </p:nvSpPr>
        <p:spPr>
          <a:xfrm>
            <a:off x="7813964" y="0"/>
            <a:ext cx="4378036" cy="6858000"/>
          </a:xfrm>
          <a:prstGeom prst="rect">
            <a:avLst/>
          </a:prstGeom>
          <a:ln>
            <a:noFill/>
          </a:ln>
          <a:effectLst>
            <a:outerShdw blurRad="254000" dist="152400" dir="10680000" sx="95000" sy="95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656288B6-16BD-4DEE-9187-C78963ED1D8A}"/>
              </a:ext>
            </a:extLst>
          </p:cNvPr>
          <p:cNvCxnSpPr>
            <a:cxnSpLocks/>
          </p:cNvCxnSpPr>
          <p:nvPr/>
        </p:nvCxnSpPr>
        <p:spPr>
          <a:xfrm rot="16200000" flipH="1">
            <a:off x="10361537" y="120772"/>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Vertical Title 1">
            <a:extLst>
              <a:ext uri="{FF2B5EF4-FFF2-40B4-BE49-F238E27FC236}">
                <a16:creationId xmlns:a16="http://schemas.microsoft.com/office/drawing/2014/main" id="{F9259F7B-ED77-4251-A424-93712C6F57A0}"/>
              </a:ext>
            </a:extLst>
          </p:cNvPr>
          <p:cNvSpPr>
            <a:spLocks noGrp="1"/>
          </p:cNvSpPr>
          <p:nvPr>
            <p:ph type="title" orient="vert"/>
          </p:nvPr>
        </p:nvSpPr>
        <p:spPr>
          <a:xfrm>
            <a:off x="8139544" y="872836"/>
            <a:ext cx="2521527" cy="5119256"/>
          </a:xfrm>
        </p:spPr>
        <p:txBody>
          <a:bodyPr vert="eaVert" ancho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70295692-9BD0-4EB9-B344-9A6945DB0B81}"/>
              </a:ext>
            </a:extLst>
          </p:cNvPr>
          <p:cNvSpPr>
            <a:spLocks noGrp="1"/>
          </p:cNvSpPr>
          <p:nvPr>
            <p:ph type="body" orient="vert" idx="1"/>
          </p:nvPr>
        </p:nvSpPr>
        <p:spPr>
          <a:xfrm>
            <a:off x="756746" y="872836"/>
            <a:ext cx="6634169" cy="511925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B128527-7CED-4CF3-A260-649685D2E6D3}"/>
              </a:ext>
            </a:extLst>
          </p:cNvPr>
          <p:cNvSpPr>
            <a:spLocks noGrp="1"/>
          </p:cNvSpPr>
          <p:nvPr>
            <p:ph type="dt" sz="half" idx="10"/>
          </p:nvPr>
        </p:nvSpPr>
        <p:spPr>
          <a:xfrm>
            <a:off x="329184" y="6236208"/>
            <a:ext cx="3037459" cy="365125"/>
          </a:xfrm>
        </p:spPr>
        <p:txBody>
          <a:bodyPr/>
          <a:lstStyle/>
          <a:p>
            <a:fld id="{26ADDCAE-6443-42C3-9C19-F95985500186}" type="datetime1">
              <a:rPr lang="en-US" smtClean="0"/>
              <a:t>5/9/24</a:t>
            </a:fld>
            <a:endParaRPr lang="en-US" dirty="0"/>
          </a:p>
        </p:txBody>
      </p:sp>
      <p:sp>
        <p:nvSpPr>
          <p:cNvPr id="5" name="Footer Placeholder 4">
            <a:extLst>
              <a:ext uri="{FF2B5EF4-FFF2-40B4-BE49-F238E27FC236}">
                <a16:creationId xmlns:a16="http://schemas.microsoft.com/office/drawing/2014/main" id="{20517F65-E517-4B50-B559-FD7D59F3E8B5}"/>
              </a:ext>
            </a:extLst>
          </p:cNvPr>
          <p:cNvSpPr>
            <a:spLocks noGrp="1"/>
          </p:cNvSpPr>
          <p:nvPr>
            <p:ph type="ftr" sz="quarter" idx="11"/>
          </p:nvPr>
        </p:nvSpPr>
        <p:spPr>
          <a:xfrm>
            <a:off x="329184" y="237744"/>
            <a:ext cx="3581400" cy="365125"/>
          </a:xfrm>
        </p:spPr>
        <p:txBody>
          <a:bodyPr/>
          <a:lstStyle/>
          <a:p>
            <a:endParaRPr lang="en-US" dirty="0"/>
          </a:p>
        </p:txBody>
      </p:sp>
      <p:sp>
        <p:nvSpPr>
          <p:cNvPr id="6" name="Slide Number Placeholder 5">
            <a:extLst>
              <a:ext uri="{FF2B5EF4-FFF2-40B4-BE49-F238E27FC236}">
                <a16:creationId xmlns:a16="http://schemas.microsoft.com/office/drawing/2014/main" id="{CAED40B7-46EE-49D9-BE89-7E101F80A497}"/>
              </a:ext>
            </a:extLst>
          </p:cNvPr>
          <p:cNvSpPr>
            <a:spLocks noGrp="1"/>
          </p:cNvSpPr>
          <p:nvPr>
            <p:ph type="sldNum" sz="quarter" idx="12"/>
          </p:nvPr>
        </p:nvSpPr>
        <p:spPr>
          <a:xfrm>
            <a:off x="11292840" y="237744"/>
            <a:ext cx="756746" cy="365760"/>
          </a:xfrm>
        </p:spPr>
        <p:txBody>
          <a:bodyPr/>
          <a:lstStyle/>
          <a:p>
            <a:fld id="{B4A918BC-4D43-4B42-B3C0-E7EBE25E6AF0}" type="slidenum">
              <a:rPr lang="en-US" smtClean="0"/>
              <a:t>‹#›</a:t>
            </a:fld>
            <a:endParaRPr lang="en-US" dirty="0"/>
          </a:p>
        </p:txBody>
      </p:sp>
      <p:cxnSp>
        <p:nvCxnSpPr>
          <p:cNvPr id="16" name="Straight Connector 15">
            <a:extLst>
              <a:ext uri="{FF2B5EF4-FFF2-40B4-BE49-F238E27FC236}">
                <a16:creationId xmlns:a16="http://schemas.microsoft.com/office/drawing/2014/main" id="{E05031BF-2EA5-4128-B6AF-2D0F5A101095}"/>
              </a:ext>
            </a:extLst>
          </p:cNvPr>
          <p:cNvCxnSpPr>
            <a:cxnSpLocks/>
          </p:cNvCxnSpPr>
          <p:nvPr/>
        </p:nvCxnSpPr>
        <p:spPr>
          <a:xfrm rot="16200000" flipH="1">
            <a:off x="10361537" y="120772"/>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61234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62CCA-8D32-44C3-809A-54D0245B8ABF}"/>
              </a:ext>
            </a:extLst>
          </p:cNvPr>
          <p:cNvSpPr>
            <a:spLocks noGrp="1"/>
          </p:cNvSpPr>
          <p:nvPr>
            <p:ph type="title"/>
          </p:nvPr>
        </p:nvSpPr>
        <p:spPr>
          <a:xfrm>
            <a:off x="761801" y="858982"/>
            <a:ext cx="10380573" cy="143227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0689041-349C-49F8-B155-6F5862873736}"/>
              </a:ext>
            </a:extLst>
          </p:cNvPr>
          <p:cNvSpPr>
            <a:spLocks noGrp="1"/>
          </p:cNvSpPr>
          <p:nvPr>
            <p:ph idx="1"/>
          </p:nvPr>
        </p:nvSpPr>
        <p:spPr>
          <a:xfrm>
            <a:off x="761799" y="2750126"/>
            <a:ext cx="10381205" cy="32617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35E088-72B1-425B-B53B-81B134826169}"/>
              </a:ext>
            </a:extLst>
          </p:cNvPr>
          <p:cNvSpPr>
            <a:spLocks noGrp="1"/>
          </p:cNvSpPr>
          <p:nvPr>
            <p:ph type="dt" sz="half" idx="10"/>
          </p:nvPr>
        </p:nvSpPr>
        <p:spPr/>
        <p:txBody>
          <a:bodyPr/>
          <a:lstStyle/>
          <a:p>
            <a:fld id="{1962799E-EB8E-4038-8063-81BB57C732D4}" type="datetime1">
              <a:rPr lang="en-US" smtClean="0"/>
              <a:t>5/9/24</a:t>
            </a:fld>
            <a:endParaRPr lang="en-US"/>
          </a:p>
        </p:txBody>
      </p:sp>
      <p:sp>
        <p:nvSpPr>
          <p:cNvPr id="5" name="Footer Placeholder 4">
            <a:extLst>
              <a:ext uri="{FF2B5EF4-FFF2-40B4-BE49-F238E27FC236}">
                <a16:creationId xmlns:a16="http://schemas.microsoft.com/office/drawing/2014/main" id="{89180451-8BF9-48B2-8E6A-9E15C83357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68196E-3A76-4417-BFD8-4400D16E07EA}"/>
              </a:ext>
            </a:extLst>
          </p:cNvPr>
          <p:cNvSpPr>
            <a:spLocks noGrp="1"/>
          </p:cNvSpPr>
          <p:nvPr>
            <p:ph type="sldNum" sz="quarter" idx="12"/>
          </p:nvPr>
        </p:nvSpPr>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6450560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CFB183B-99B9-4420-AB2D-070568510522}"/>
              </a:ext>
            </a:extLst>
          </p:cNvPr>
          <p:cNvSpPr/>
          <p:nvPr/>
        </p:nvSpPr>
        <p:spPr>
          <a:xfrm>
            <a:off x="0" y="0"/>
            <a:ext cx="12192000"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76DF62B9-1876-4EEB-929D-B46F98265E34}"/>
              </a:ext>
            </a:extLst>
          </p:cNvPr>
          <p:cNvSpPr/>
          <p:nvPr/>
        </p:nvSpPr>
        <p:spPr>
          <a:xfrm>
            <a:off x="0" y="-2"/>
            <a:ext cx="12192000" cy="3862064"/>
          </a:xfrm>
          <a:prstGeom prst="rect">
            <a:avLst/>
          </a:prstGeom>
          <a:ln>
            <a:noFill/>
          </a:ln>
          <a:effectLst>
            <a:outerShdw blurRad="203200" dist="127000" dir="5460000" sx="96000" sy="96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 name="Straight Connector 13">
            <a:extLst>
              <a:ext uri="{FF2B5EF4-FFF2-40B4-BE49-F238E27FC236}">
                <a16:creationId xmlns:a16="http://schemas.microsoft.com/office/drawing/2014/main" id="{B5F0E4DD-839A-4BD2-B5FA-FF319E87D037}"/>
              </a:ext>
            </a:extLst>
          </p:cNvPr>
          <p:cNvCxnSpPr>
            <a:cxnSpLocks/>
          </p:cNvCxnSpPr>
          <p:nvPr/>
        </p:nvCxnSpPr>
        <p:spPr>
          <a:xfrm>
            <a:off x="11668155" y="852056"/>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7692C2FB-E558-4132-AAF5-EFCED0144BA2}"/>
              </a:ext>
            </a:extLst>
          </p:cNvPr>
          <p:cNvSpPr>
            <a:spLocks noGrp="1"/>
          </p:cNvSpPr>
          <p:nvPr>
            <p:ph type="title"/>
          </p:nvPr>
        </p:nvSpPr>
        <p:spPr>
          <a:xfrm>
            <a:off x="761801" y="852056"/>
            <a:ext cx="10380572" cy="2576944"/>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AA20424-DA4E-467F-AC0A-D44192A54F64}"/>
              </a:ext>
            </a:extLst>
          </p:cNvPr>
          <p:cNvSpPr>
            <a:spLocks noGrp="1"/>
          </p:cNvSpPr>
          <p:nvPr>
            <p:ph type="body" idx="1"/>
          </p:nvPr>
        </p:nvSpPr>
        <p:spPr>
          <a:xfrm>
            <a:off x="761797" y="4202832"/>
            <a:ext cx="10395116" cy="1789260"/>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3B39F9C-ADA9-4225-9D74-193A8894ED7A}"/>
              </a:ext>
            </a:extLst>
          </p:cNvPr>
          <p:cNvSpPr>
            <a:spLocks noGrp="1"/>
          </p:cNvSpPr>
          <p:nvPr>
            <p:ph type="dt" sz="half" idx="10"/>
          </p:nvPr>
        </p:nvSpPr>
        <p:spPr>
          <a:xfrm>
            <a:off x="332481" y="6236208"/>
            <a:ext cx="3037459" cy="365125"/>
          </a:xfrm>
        </p:spPr>
        <p:txBody>
          <a:bodyPr/>
          <a:lstStyle/>
          <a:p>
            <a:fld id="{217A73C3-B243-44D3-809D-EF8FDFBD85D4}" type="datetime1">
              <a:rPr lang="en-US" smtClean="0"/>
              <a:t>5/9/24</a:t>
            </a:fld>
            <a:endParaRPr lang="en-US" dirty="0"/>
          </a:p>
        </p:txBody>
      </p:sp>
      <p:sp>
        <p:nvSpPr>
          <p:cNvPr id="5" name="Footer Placeholder 4">
            <a:extLst>
              <a:ext uri="{FF2B5EF4-FFF2-40B4-BE49-F238E27FC236}">
                <a16:creationId xmlns:a16="http://schemas.microsoft.com/office/drawing/2014/main" id="{84057DEC-B96B-4D69-8B62-5156FDA6D9BB}"/>
              </a:ext>
            </a:extLst>
          </p:cNvPr>
          <p:cNvSpPr>
            <a:spLocks noGrp="1"/>
          </p:cNvSpPr>
          <p:nvPr>
            <p:ph type="ftr" sz="quarter" idx="11"/>
          </p:nvPr>
        </p:nvSpPr>
        <p:spPr>
          <a:xfrm>
            <a:off x="332481" y="237744"/>
            <a:ext cx="4114800" cy="365125"/>
          </a:xfrm>
        </p:spPr>
        <p:txBody>
          <a:bodyPr/>
          <a:lstStyle/>
          <a:p>
            <a:endParaRPr lang="en-US" dirty="0"/>
          </a:p>
        </p:txBody>
      </p:sp>
      <p:sp>
        <p:nvSpPr>
          <p:cNvPr id="6" name="Slide Number Placeholder 5">
            <a:extLst>
              <a:ext uri="{FF2B5EF4-FFF2-40B4-BE49-F238E27FC236}">
                <a16:creationId xmlns:a16="http://schemas.microsoft.com/office/drawing/2014/main" id="{A0BF4AC1-9934-43DC-B9AC-322612A74656}"/>
              </a:ext>
            </a:extLst>
          </p:cNvPr>
          <p:cNvSpPr>
            <a:spLocks noGrp="1"/>
          </p:cNvSpPr>
          <p:nvPr>
            <p:ph type="sldNum" sz="quarter" idx="12"/>
          </p:nvPr>
        </p:nvSpPr>
        <p:spPr>
          <a:xfrm>
            <a:off x="11289782" y="237744"/>
            <a:ext cx="756746" cy="365760"/>
          </a:xfrm>
        </p:spPr>
        <p:txBody>
          <a:bodyPr/>
          <a:lstStyle/>
          <a:p>
            <a:fld id="{B4A918BC-4D43-4B42-B3C0-E7EBE25E6AF0}" type="slidenum">
              <a:rPr lang="en-US" smtClean="0"/>
              <a:t>‹#›</a:t>
            </a:fld>
            <a:endParaRPr lang="en-US"/>
          </a:p>
        </p:txBody>
      </p:sp>
      <p:cxnSp>
        <p:nvCxnSpPr>
          <p:cNvPr id="11" name="Straight Connector 10">
            <a:extLst>
              <a:ext uri="{FF2B5EF4-FFF2-40B4-BE49-F238E27FC236}">
                <a16:creationId xmlns:a16="http://schemas.microsoft.com/office/drawing/2014/main" id="{4CBDA60A-39CD-41D4-8AE5-0FB7FD78559C}"/>
              </a:ext>
            </a:extLst>
          </p:cNvPr>
          <p:cNvCxnSpPr>
            <a:cxnSpLocks/>
          </p:cNvCxnSpPr>
          <p:nvPr/>
        </p:nvCxnSpPr>
        <p:spPr>
          <a:xfrm>
            <a:off x="11668155" y="852056"/>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56651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CAF84-4A19-4D9A-9B82-46BCBED4F7BD}"/>
              </a:ext>
            </a:extLst>
          </p:cNvPr>
          <p:cNvSpPr>
            <a:spLocks noGrp="1"/>
          </p:cNvSpPr>
          <p:nvPr>
            <p:ph type="title"/>
          </p:nvPr>
        </p:nvSpPr>
        <p:spPr>
          <a:xfrm>
            <a:off x="761801" y="858982"/>
            <a:ext cx="10380573" cy="143227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5A373DD-26AC-4E69-A17C-538D9C7C6854}"/>
              </a:ext>
            </a:extLst>
          </p:cNvPr>
          <p:cNvSpPr>
            <a:spLocks noGrp="1"/>
          </p:cNvSpPr>
          <p:nvPr>
            <p:ph sz="half" idx="1"/>
          </p:nvPr>
        </p:nvSpPr>
        <p:spPr>
          <a:xfrm>
            <a:off x="761800" y="2833255"/>
            <a:ext cx="5045281" cy="31657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AD30C23-A75F-45DF-BCCF-760C533AC7FA}"/>
              </a:ext>
            </a:extLst>
          </p:cNvPr>
          <p:cNvSpPr>
            <a:spLocks noGrp="1"/>
          </p:cNvSpPr>
          <p:nvPr>
            <p:ph sz="half" idx="2"/>
          </p:nvPr>
        </p:nvSpPr>
        <p:spPr>
          <a:xfrm>
            <a:off x="6097092" y="2833255"/>
            <a:ext cx="5045281" cy="31657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82C3974-73EC-4F1B-9E92-0E279ABEE5CD}"/>
              </a:ext>
            </a:extLst>
          </p:cNvPr>
          <p:cNvSpPr>
            <a:spLocks noGrp="1"/>
          </p:cNvSpPr>
          <p:nvPr>
            <p:ph type="dt" sz="half" idx="10"/>
          </p:nvPr>
        </p:nvSpPr>
        <p:spPr>
          <a:xfrm>
            <a:off x="332481" y="6236208"/>
            <a:ext cx="3037459" cy="365125"/>
          </a:xfrm>
        </p:spPr>
        <p:txBody>
          <a:bodyPr/>
          <a:lstStyle/>
          <a:p>
            <a:fld id="{C9B6D3E3-28E2-4380-A113-67698215C5F8}" type="datetime1">
              <a:rPr lang="en-US" smtClean="0"/>
              <a:t>5/9/24</a:t>
            </a:fld>
            <a:endParaRPr lang="en-US" dirty="0"/>
          </a:p>
        </p:txBody>
      </p:sp>
      <p:sp>
        <p:nvSpPr>
          <p:cNvPr id="6" name="Footer Placeholder 5">
            <a:extLst>
              <a:ext uri="{FF2B5EF4-FFF2-40B4-BE49-F238E27FC236}">
                <a16:creationId xmlns:a16="http://schemas.microsoft.com/office/drawing/2014/main" id="{CC70B3F2-3F28-42A3-9701-A6F01F1B185A}"/>
              </a:ext>
            </a:extLst>
          </p:cNvPr>
          <p:cNvSpPr>
            <a:spLocks noGrp="1"/>
          </p:cNvSpPr>
          <p:nvPr>
            <p:ph type="ftr" sz="quarter" idx="11"/>
          </p:nvPr>
        </p:nvSpPr>
        <p:spPr>
          <a:xfrm>
            <a:off x="332481" y="237744"/>
            <a:ext cx="4114800" cy="365125"/>
          </a:xfrm>
        </p:spPr>
        <p:txBody>
          <a:bodyPr/>
          <a:lstStyle/>
          <a:p>
            <a:endParaRPr lang="en-US" dirty="0"/>
          </a:p>
        </p:txBody>
      </p:sp>
      <p:sp>
        <p:nvSpPr>
          <p:cNvPr id="7" name="Slide Number Placeholder 6">
            <a:extLst>
              <a:ext uri="{FF2B5EF4-FFF2-40B4-BE49-F238E27FC236}">
                <a16:creationId xmlns:a16="http://schemas.microsoft.com/office/drawing/2014/main" id="{E5E7A2FC-50E7-4972-9F28-E3AC4EF93D44}"/>
              </a:ext>
            </a:extLst>
          </p:cNvPr>
          <p:cNvSpPr>
            <a:spLocks noGrp="1"/>
          </p:cNvSpPr>
          <p:nvPr>
            <p:ph type="sldNum" sz="quarter" idx="12"/>
          </p:nvPr>
        </p:nvSpPr>
        <p:spPr>
          <a:xfrm>
            <a:off x="11289782" y="237744"/>
            <a:ext cx="756746" cy="365760"/>
          </a:xfrm>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41191439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65F85-77E6-4F6D-9FFA-5D76201B13E5}"/>
              </a:ext>
            </a:extLst>
          </p:cNvPr>
          <p:cNvSpPr>
            <a:spLocks noGrp="1"/>
          </p:cNvSpPr>
          <p:nvPr>
            <p:ph type="title"/>
          </p:nvPr>
        </p:nvSpPr>
        <p:spPr>
          <a:xfrm>
            <a:off x="761802" y="872836"/>
            <a:ext cx="10380572" cy="1427019"/>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C6C0DAE-58D1-45D9-9FC4-B0864E332C08}"/>
              </a:ext>
            </a:extLst>
          </p:cNvPr>
          <p:cNvSpPr>
            <a:spLocks noGrp="1"/>
          </p:cNvSpPr>
          <p:nvPr>
            <p:ph type="body" idx="1"/>
          </p:nvPr>
        </p:nvSpPr>
        <p:spPr>
          <a:xfrm>
            <a:off x="761801" y="2713326"/>
            <a:ext cx="5023424" cy="823912"/>
          </a:xfrm>
        </p:spPr>
        <p:txBody>
          <a:bodyPr anchor="b">
            <a:normAutofit/>
          </a:bodyPr>
          <a:lstStyle>
            <a:lvl1pPr marL="0" indent="0">
              <a:buNone/>
              <a:defRPr sz="2400" b="0" i="1" u="none"/>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D1E63D7-9812-4EA1-A0A2-14D974311FAD}"/>
              </a:ext>
            </a:extLst>
          </p:cNvPr>
          <p:cNvSpPr>
            <a:spLocks noGrp="1"/>
          </p:cNvSpPr>
          <p:nvPr>
            <p:ph sz="half" idx="2"/>
          </p:nvPr>
        </p:nvSpPr>
        <p:spPr>
          <a:xfrm>
            <a:off x="761801" y="3706091"/>
            <a:ext cx="5023424" cy="233449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E4C5055B-04A0-47D3-90ED-135025F857F9}"/>
              </a:ext>
            </a:extLst>
          </p:cNvPr>
          <p:cNvSpPr>
            <a:spLocks noGrp="1"/>
          </p:cNvSpPr>
          <p:nvPr>
            <p:ph type="body" sz="quarter" idx="3"/>
          </p:nvPr>
        </p:nvSpPr>
        <p:spPr>
          <a:xfrm>
            <a:off x="6094211" y="2713326"/>
            <a:ext cx="5048163" cy="823912"/>
          </a:xfrm>
        </p:spPr>
        <p:txBody>
          <a:bodyPr anchor="b">
            <a:normAutofit/>
          </a:bodyPr>
          <a:lstStyle>
            <a:lvl1pPr marL="0" indent="0">
              <a:buNone/>
              <a:defRPr sz="2400" b="0" i="1" u="none"/>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8936E6E-8F64-49E6-B57C-86CF92D1689E}"/>
              </a:ext>
            </a:extLst>
          </p:cNvPr>
          <p:cNvSpPr>
            <a:spLocks noGrp="1"/>
          </p:cNvSpPr>
          <p:nvPr>
            <p:ph sz="quarter" idx="4"/>
          </p:nvPr>
        </p:nvSpPr>
        <p:spPr>
          <a:xfrm>
            <a:off x="6094211" y="3706091"/>
            <a:ext cx="5048163" cy="233449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CFFBEAD-2827-40DA-8338-2D691325F1B3}"/>
              </a:ext>
            </a:extLst>
          </p:cNvPr>
          <p:cNvSpPr>
            <a:spLocks noGrp="1"/>
          </p:cNvSpPr>
          <p:nvPr>
            <p:ph type="dt" sz="half" idx="10"/>
          </p:nvPr>
        </p:nvSpPr>
        <p:spPr>
          <a:xfrm>
            <a:off x="332481" y="6236208"/>
            <a:ext cx="3037459" cy="365125"/>
          </a:xfrm>
        </p:spPr>
        <p:txBody>
          <a:bodyPr/>
          <a:lstStyle/>
          <a:p>
            <a:fld id="{A9EFCB61-04AD-47C9-BF79-2BD8B9CEC07A}" type="datetime1">
              <a:rPr lang="en-US" smtClean="0"/>
              <a:t>5/9/24</a:t>
            </a:fld>
            <a:endParaRPr lang="en-US" dirty="0"/>
          </a:p>
        </p:txBody>
      </p:sp>
      <p:sp>
        <p:nvSpPr>
          <p:cNvPr id="8" name="Footer Placeholder 7">
            <a:extLst>
              <a:ext uri="{FF2B5EF4-FFF2-40B4-BE49-F238E27FC236}">
                <a16:creationId xmlns:a16="http://schemas.microsoft.com/office/drawing/2014/main" id="{DF34B88D-9C6E-4A88-985C-3ED5057A1F65}"/>
              </a:ext>
            </a:extLst>
          </p:cNvPr>
          <p:cNvSpPr>
            <a:spLocks noGrp="1"/>
          </p:cNvSpPr>
          <p:nvPr>
            <p:ph type="ftr" sz="quarter" idx="11"/>
          </p:nvPr>
        </p:nvSpPr>
        <p:spPr>
          <a:xfrm>
            <a:off x="332481" y="237744"/>
            <a:ext cx="4114800" cy="365125"/>
          </a:xfrm>
        </p:spPr>
        <p:txBody>
          <a:bodyPr/>
          <a:lstStyle/>
          <a:p>
            <a:endParaRPr lang="en-US" dirty="0"/>
          </a:p>
        </p:txBody>
      </p:sp>
      <p:sp>
        <p:nvSpPr>
          <p:cNvPr id="9" name="Slide Number Placeholder 8">
            <a:extLst>
              <a:ext uri="{FF2B5EF4-FFF2-40B4-BE49-F238E27FC236}">
                <a16:creationId xmlns:a16="http://schemas.microsoft.com/office/drawing/2014/main" id="{880B6A32-2D15-425F-B6A9-146AFB5C1ACB}"/>
              </a:ext>
            </a:extLst>
          </p:cNvPr>
          <p:cNvSpPr>
            <a:spLocks noGrp="1"/>
          </p:cNvSpPr>
          <p:nvPr>
            <p:ph type="sldNum" sz="quarter" idx="12"/>
          </p:nvPr>
        </p:nvSpPr>
        <p:spPr>
          <a:xfrm>
            <a:off x="11289782" y="237744"/>
            <a:ext cx="756746" cy="365760"/>
          </a:xfrm>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3579385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81B7C-9BD5-4CF8-BAEB-A6CB78DA2F89}"/>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AD85F1D3-3353-4FC6-8854-51B0BFFD6D5A}"/>
              </a:ext>
            </a:extLst>
          </p:cNvPr>
          <p:cNvSpPr>
            <a:spLocks noGrp="1"/>
          </p:cNvSpPr>
          <p:nvPr>
            <p:ph type="dt" sz="half" idx="10"/>
          </p:nvPr>
        </p:nvSpPr>
        <p:spPr/>
        <p:txBody>
          <a:bodyPr/>
          <a:lstStyle/>
          <a:p>
            <a:fld id="{A4535E0C-D585-492F-8146-7493F4086301}" type="datetime1">
              <a:rPr lang="en-US" smtClean="0"/>
              <a:t>5/9/24</a:t>
            </a:fld>
            <a:endParaRPr lang="en-US"/>
          </a:p>
        </p:txBody>
      </p:sp>
      <p:sp>
        <p:nvSpPr>
          <p:cNvPr id="4" name="Footer Placeholder 3">
            <a:extLst>
              <a:ext uri="{FF2B5EF4-FFF2-40B4-BE49-F238E27FC236}">
                <a16:creationId xmlns:a16="http://schemas.microsoft.com/office/drawing/2014/main" id="{F7226CE6-6BEB-46DB-BD4B-9B8AE89A1A8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181BCCC-8B3F-40B3-91D5-52E53B2AAE11}"/>
              </a:ext>
            </a:extLst>
          </p:cNvPr>
          <p:cNvSpPr>
            <a:spLocks noGrp="1"/>
          </p:cNvSpPr>
          <p:nvPr>
            <p:ph type="sldNum" sz="quarter" idx="12"/>
          </p:nvPr>
        </p:nvSpPr>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26903999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2C0FBB6-4CCA-4358-9DD5-CDF2173E63C8}"/>
              </a:ext>
            </a:extLst>
          </p:cNvPr>
          <p:cNvSpPr/>
          <p:nvPr/>
        </p:nvSpPr>
        <p:spPr>
          <a:xfrm>
            <a:off x="0" y="0"/>
            <a:ext cx="12192000"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8902559A-671A-4FDE-82C3-1CF8CFCF18EC}"/>
              </a:ext>
            </a:extLst>
          </p:cNvPr>
          <p:cNvSpPr>
            <a:spLocks noGrp="1"/>
          </p:cNvSpPr>
          <p:nvPr>
            <p:ph type="dt" sz="half" idx="10"/>
          </p:nvPr>
        </p:nvSpPr>
        <p:spPr/>
        <p:txBody>
          <a:bodyPr/>
          <a:lstStyle/>
          <a:p>
            <a:fld id="{8CE48390-48B5-49AB-B019-A7C8FB8C31F6}" type="datetime1">
              <a:rPr lang="en-US" smtClean="0"/>
              <a:t>5/9/24</a:t>
            </a:fld>
            <a:endParaRPr lang="en-US"/>
          </a:p>
        </p:txBody>
      </p:sp>
      <p:sp>
        <p:nvSpPr>
          <p:cNvPr id="3" name="Footer Placeholder 2">
            <a:extLst>
              <a:ext uri="{FF2B5EF4-FFF2-40B4-BE49-F238E27FC236}">
                <a16:creationId xmlns:a16="http://schemas.microsoft.com/office/drawing/2014/main" id="{78A14275-250D-437E-BAF1-5BB3CDE64AC4}"/>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EFD93BDE-2A52-4AA7-B222-0F25570EBF77}"/>
              </a:ext>
            </a:extLst>
          </p:cNvPr>
          <p:cNvSpPr>
            <a:spLocks noGrp="1"/>
          </p:cNvSpPr>
          <p:nvPr>
            <p:ph type="sldNum" sz="quarter" idx="12"/>
          </p:nvPr>
        </p:nvSpPr>
        <p:spPr/>
        <p:txBody>
          <a:bodyPr/>
          <a:lstStyle/>
          <a:p>
            <a:fld id="{B4A918BC-4D43-4B42-B3C0-E7EBE25E6AF0}" type="slidenum">
              <a:rPr lang="en-US" smtClean="0"/>
              <a:t>‹#›</a:t>
            </a:fld>
            <a:endParaRPr lang="en-US"/>
          </a:p>
        </p:txBody>
      </p:sp>
      <p:cxnSp>
        <p:nvCxnSpPr>
          <p:cNvPr id="5" name="Straight Connector 4">
            <a:extLst>
              <a:ext uri="{FF2B5EF4-FFF2-40B4-BE49-F238E27FC236}">
                <a16:creationId xmlns:a16="http://schemas.microsoft.com/office/drawing/2014/main" id="{9E6B771E-DDF7-430C-9462-BA1D3742C84E}"/>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97749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DF9A0B00-F6ED-4C3A-97DC-C2AF9D62EE8B}"/>
              </a:ext>
            </a:extLst>
          </p:cNvPr>
          <p:cNvSpPr/>
          <p:nvPr/>
        </p:nvSpPr>
        <p:spPr>
          <a:xfrm>
            <a:off x="79067" y="0"/>
            <a:ext cx="4998624" cy="6858000"/>
          </a:xfrm>
          <a:prstGeom prst="rect">
            <a:avLst/>
          </a:prstGeom>
          <a:ln>
            <a:noFill/>
          </a:ln>
          <a:effectLst>
            <a:outerShdw blurRad="228600" dist="114300" dir="21540000" sx="96000" sy="96000" algn="t" rotWithShape="0">
              <a:srgbClr val="000000">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3" name="Rectangle 122">
            <a:extLst>
              <a:ext uri="{FF2B5EF4-FFF2-40B4-BE49-F238E27FC236}">
                <a16:creationId xmlns:a16="http://schemas.microsoft.com/office/drawing/2014/main" id="{3B025FD9-B9EF-4F5C-B67D-3485253B7A6A}"/>
              </a:ext>
            </a:extLst>
          </p:cNvPr>
          <p:cNvSpPr/>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ectangle 7">
            <a:extLst>
              <a:ext uri="{FF2B5EF4-FFF2-40B4-BE49-F238E27FC236}">
                <a16:creationId xmlns:a16="http://schemas.microsoft.com/office/drawing/2014/main" id="{47F545CD-A200-4C66-BF9A-9B839D0CE648}"/>
              </a:ext>
            </a:extLst>
          </p:cNvPr>
          <p:cNvSpPr/>
          <p:nvPr/>
        </p:nvSpPr>
        <p:spPr>
          <a:xfrm>
            <a:off x="0" y="0"/>
            <a:ext cx="6096000" cy="6858000"/>
          </a:xfrm>
          <a:prstGeom prst="rect">
            <a:avLst/>
          </a:prstGeom>
          <a:ln>
            <a:noFill/>
          </a:ln>
          <a:effectLst>
            <a:outerShdw blurRad="228600" dist="152400" dir="21540000" sx="96000" sy="96000" algn="t" rotWithShape="0">
              <a:srgbClr val="000000">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110916-EEE9-418C-B24A-EC09A6D22859}"/>
              </a:ext>
            </a:extLst>
          </p:cNvPr>
          <p:cNvSpPr>
            <a:spLocks noGrp="1"/>
          </p:cNvSpPr>
          <p:nvPr>
            <p:ph type="title"/>
          </p:nvPr>
        </p:nvSpPr>
        <p:spPr>
          <a:xfrm>
            <a:off x="770537" y="872836"/>
            <a:ext cx="4560525" cy="2281050"/>
          </a:xfrm>
        </p:spPr>
        <p:txBody>
          <a:bodyPr anchor="b">
            <a:no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9C3A0F4-FD98-409E-B41A-5F4352C6A8E5}"/>
              </a:ext>
            </a:extLst>
          </p:cNvPr>
          <p:cNvSpPr>
            <a:spLocks noGrp="1"/>
          </p:cNvSpPr>
          <p:nvPr>
            <p:ph idx="1"/>
          </p:nvPr>
        </p:nvSpPr>
        <p:spPr>
          <a:xfrm>
            <a:off x="6621781" y="872837"/>
            <a:ext cx="4520593" cy="5140036"/>
          </a:xfrm>
        </p:spPr>
        <p:txBody>
          <a:bodyPr>
            <a:normAutofit/>
          </a:bodyPr>
          <a:lstStyle>
            <a:lvl1pPr algn="l">
              <a:defRPr sz="2800"/>
            </a:lvl1pPr>
            <a:lvl2pPr algn="l">
              <a:defRPr sz="2400"/>
            </a:lvl2pPr>
            <a:lvl3pPr algn="l">
              <a:defRPr sz="2000"/>
            </a:lvl3pPr>
            <a:lvl4pPr algn="l">
              <a:defRPr sz="1800"/>
            </a:lvl4pPr>
            <a:lvl5pPr algn="l">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3EFABF6F-6E7C-4B3F-B205-09361DA5898B}"/>
              </a:ext>
            </a:extLst>
          </p:cNvPr>
          <p:cNvSpPr>
            <a:spLocks noGrp="1"/>
          </p:cNvSpPr>
          <p:nvPr>
            <p:ph type="body" sz="half" idx="2"/>
          </p:nvPr>
        </p:nvSpPr>
        <p:spPr>
          <a:xfrm>
            <a:off x="770537" y="3442854"/>
            <a:ext cx="4560525" cy="2576945"/>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25198D-8500-4277-AA5D-3C3D8FDDCF4B}"/>
              </a:ext>
            </a:extLst>
          </p:cNvPr>
          <p:cNvSpPr>
            <a:spLocks noGrp="1"/>
          </p:cNvSpPr>
          <p:nvPr>
            <p:ph type="dt" sz="half" idx="10"/>
          </p:nvPr>
        </p:nvSpPr>
        <p:spPr>
          <a:xfrm>
            <a:off x="329184" y="6236208"/>
            <a:ext cx="3037459" cy="365125"/>
          </a:xfrm>
        </p:spPr>
        <p:txBody>
          <a:bodyPr/>
          <a:lstStyle/>
          <a:p>
            <a:fld id="{962E767E-8A14-4E70-91B9-2101CBC4D7BD}" type="datetime1">
              <a:rPr lang="en-US" smtClean="0"/>
              <a:t>5/9/24</a:t>
            </a:fld>
            <a:endParaRPr lang="en-US" dirty="0"/>
          </a:p>
        </p:txBody>
      </p:sp>
      <p:sp>
        <p:nvSpPr>
          <p:cNvPr id="6" name="Footer Placeholder 5">
            <a:extLst>
              <a:ext uri="{FF2B5EF4-FFF2-40B4-BE49-F238E27FC236}">
                <a16:creationId xmlns:a16="http://schemas.microsoft.com/office/drawing/2014/main" id="{F98D219F-027A-4632-9FB0-BD098D5693DB}"/>
              </a:ext>
            </a:extLst>
          </p:cNvPr>
          <p:cNvSpPr>
            <a:spLocks noGrp="1"/>
          </p:cNvSpPr>
          <p:nvPr>
            <p:ph type="ftr" sz="quarter" idx="11"/>
          </p:nvPr>
        </p:nvSpPr>
        <p:spPr>
          <a:xfrm>
            <a:off x="329184" y="237744"/>
            <a:ext cx="3792532" cy="365125"/>
          </a:xfrm>
        </p:spPr>
        <p:txBody>
          <a:bodyPr/>
          <a:lstStyle>
            <a:lvl1pPr algn="l">
              <a:defRPr/>
            </a:lvl1pPr>
          </a:lstStyle>
          <a:p>
            <a:endParaRPr lang="en-US" dirty="0"/>
          </a:p>
        </p:txBody>
      </p:sp>
      <p:sp>
        <p:nvSpPr>
          <p:cNvPr id="7" name="Slide Number Placeholder 6">
            <a:extLst>
              <a:ext uri="{FF2B5EF4-FFF2-40B4-BE49-F238E27FC236}">
                <a16:creationId xmlns:a16="http://schemas.microsoft.com/office/drawing/2014/main" id="{CA30C82B-C7DC-434D-8768-DE9D1176715B}"/>
              </a:ext>
            </a:extLst>
          </p:cNvPr>
          <p:cNvSpPr>
            <a:spLocks noGrp="1"/>
          </p:cNvSpPr>
          <p:nvPr>
            <p:ph type="sldNum" sz="quarter" idx="12"/>
          </p:nvPr>
        </p:nvSpPr>
        <p:spPr>
          <a:xfrm>
            <a:off x="11292840" y="237744"/>
            <a:ext cx="756746" cy="365760"/>
          </a:xfrm>
        </p:spPr>
        <p:txBody>
          <a:bodyPr/>
          <a:lstStyle/>
          <a:p>
            <a:fld id="{B4A918BC-4D43-4B42-B3C0-E7EBE25E6AF0}" type="slidenum">
              <a:rPr lang="en-US" smtClean="0"/>
              <a:t>‹#›</a:t>
            </a:fld>
            <a:endParaRPr lang="en-US" dirty="0"/>
          </a:p>
        </p:txBody>
      </p:sp>
      <p:cxnSp>
        <p:nvCxnSpPr>
          <p:cNvPr id="129" name="Straight Connector 128">
            <a:extLst>
              <a:ext uri="{FF2B5EF4-FFF2-40B4-BE49-F238E27FC236}">
                <a16:creationId xmlns:a16="http://schemas.microsoft.com/office/drawing/2014/main" id="{A8CCC603-9605-46C8-9034-8DAE6AC40DD9}"/>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CBBF1D9-8F8F-45A3-BDB4-952D0FB20A4D}"/>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72856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CBEB8797-B080-41A6-B14E-8DC7F0F27E4E}"/>
              </a:ext>
            </a:extLst>
          </p:cNvPr>
          <p:cNvSpPr/>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0C6C7272-A552-46B3-992F-F5ADD5AA2443}"/>
              </a:ext>
            </a:extLst>
          </p:cNvPr>
          <p:cNvSpPr/>
          <p:nvPr/>
        </p:nvSpPr>
        <p:spPr>
          <a:xfrm>
            <a:off x="-1" y="0"/>
            <a:ext cx="6087677" cy="6858000"/>
          </a:xfrm>
          <a:prstGeom prst="rect">
            <a:avLst/>
          </a:prstGeom>
          <a:solidFill>
            <a:schemeClr val="bg1"/>
          </a:solidFill>
          <a:ln>
            <a:noFill/>
          </a:ln>
          <a:effectLst>
            <a:outerShdw blurRad="228600" dist="152400" dir="21540000" sx="96000" sy="96000" algn="t" rotWithShape="0">
              <a:srgbClr val="000000">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C25F6AD1-1E6C-46AF-8431-6627180FFD2E}"/>
              </a:ext>
            </a:extLst>
          </p:cNvPr>
          <p:cNvSpPr>
            <a:spLocks noGrp="1"/>
          </p:cNvSpPr>
          <p:nvPr>
            <p:ph type="title"/>
          </p:nvPr>
        </p:nvSpPr>
        <p:spPr>
          <a:xfrm>
            <a:off x="768733" y="858981"/>
            <a:ext cx="4556749" cy="2281052"/>
          </a:xfrm>
        </p:spPr>
        <p:txBody>
          <a:bodyPr anchor="b"/>
          <a:lstStyle>
            <a:lvl1pPr>
              <a:defRPr lang="en-US" sz="3600" kern="1200" dirty="0">
                <a:solidFill>
                  <a:schemeClr val="tx1"/>
                </a:solidFill>
                <a:latin typeface="+mj-lt"/>
                <a:ea typeface="+mj-ea"/>
                <a:cs typeface="+mj-cs"/>
              </a:defRPr>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88A91F9-760E-4CF4-8A03-FA1482C35EB7}"/>
              </a:ext>
            </a:extLst>
          </p:cNvPr>
          <p:cNvSpPr>
            <a:spLocks noGrp="1"/>
          </p:cNvSpPr>
          <p:nvPr>
            <p:ph type="pic" idx="1"/>
          </p:nvPr>
        </p:nvSpPr>
        <p:spPr>
          <a:xfrm>
            <a:off x="6559826" y="865909"/>
            <a:ext cx="4582548" cy="512618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D149A9D5-BA6E-4C4A-88A0-5BB86958B8E6}"/>
              </a:ext>
            </a:extLst>
          </p:cNvPr>
          <p:cNvSpPr>
            <a:spLocks noGrp="1"/>
          </p:cNvSpPr>
          <p:nvPr>
            <p:ph type="body" sz="half" idx="2"/>
          </p:nvPr>
        </p:nvSpPr>
        <p:spPr>
          <a:xfrm>
            <a:off x="768733" y="3429000"/>
            <a:ext cx="4556749" cy="2590800"/>
          </a:xfrm>
        </p:spPr>
        <p:txBody>
          <a:bodyPr/>
          <a:lstStyle>
            <a:lvl1pPr marL="0" indent="0">
              <a:buNone/>
              <a:defRPr lang="en-US" sz="2400" kern="1200" dirty="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756899E-70A1-4EFB-87EC-6C4F3BC0360B}"/>
              </a:ext>
            </a:extLst>
          </p:cNvPr>
          <p:cNvSpPr>
            <a:spLocks noGrp="1"/>
          </p:cNvSpPr>
          <p:nvPr>
            <p:ph type="dt" sz="half" idx="10"/>
          </p:nvPr>
        </p:nvSpPr>
        <p:spPr>
          <a:xfrm>
            <a:off x="329184" y="6236208"/>
            <a:ext cx="3037459" cy="365125"/>
          </a:xfrm>
        </p:spPr>
        <p:txBody>
          <a:bodyPr/>
          <a:lstStyle/>
          <a:p>
            <a:fld id="{01AF0C4B-5A4A-45CA-ABEC-10F107160D33}" type="datetime1">
              <a:rPr lang="en-US" smtClean="0"/>
              <a:t>5/9/24</a:t>
            </a:fld>
            <a:endParaRPr lang="en-US" dirty="0"/>
          </a:p>
        </p:txBody>
      </p:sp>
      <p:sp>
        <p:nvSpPr>
          <p:cNvPr id="6" name="Footer Placeholder 5">
            <a:extLst>
              <a:ext uri="{FF2B5EF4-FFF2-40B4-BE49-F238E27FC236}">
                <a16:creationId xmlns:a16="http://schemas.microsoft.com/office/drawing/2014/main" id="{5FC34B05-4931-4BC8-BD43-9E6B944B3069}"/>
              </a:ext>
            </a:extLst>
          </p:cNvPr>
          <p:cNvSpPr>
            <a:spLocks noGrp="1"/>
          </p:cNvSpPr>
          <p:nvPr>
            <p:ph type="ftr" sz="quarter" idx="11"/>
          </p:nvPr>
        </p:nvSpPr>
        <p:spPr>
          <a:xfrm>
            <a:off x="329184" y="237744"/>
            <a:ext cx="4114800" cy="365125"/>
          </a:xfrm>
        </p:spPr>
        <p:txBody>
          <a:bodyPr/>
          <a:lstStyle>
            <a:lvl1pPr algn="l">
              <a:defRPr/>
            </a:lvl1pPr>
          </a:lstStyle>
          <a:p>
            <a:endParaRPr lang="en-US" dirty="0"/>
          </a:p>
        </p:txBody>
      </p:sp>
      <p:sp>
        <p:nvSpPr>
          <p:cNvPr id="7" name="Slide Number Placeholder 6">
            <a:extLst>
              <a:ext uri="{FF2B5EF4-FFF2-40B4-BE49-F238E27FC236}">
                <a16:creationId xmlns:a16="http://schemas.microsoft.com/office/drawing/2014/main" id="{AD4ABE5D-7EA4-4D33-B23E-52E640CBF217}"/>
              </a:ext>
            </a:extLst>
          </p:cNvPr>
          <p:cNvSpPr>
            <a:spLocks noGrp="1"/>
          </p:cNvSpPr>
          <p:nvPr>
            <p:ph type="sldNum" sz="quarter" idx="12"/>
          </p:nvPr>
        </p:nvSpPr>
        <p:spPr>
          <a:xfrm>
            <a:off x="11292840" y="237744"/>
            <a:ext cx="756746" cy="365760"/>
          </a:xfrm>
        </p:spPr>
        <p:txBody>
          <a:bodyPr/>
          <a:lstStyle/>
          <a:p>
            <a:fld id="{B4A918BC-4D43-4B42-B3C0-E7EBE25E6AF0}" type="slidenum">
              <a:rPr lang="en-US" smtClean="0"/>
              <a:t>‹#›</a:t>
            </a:fld>
            <a:endParaRPr lang="en-US" dirty="0"/>
          </a:p>
        </p:txBody>
      </p:sp>
      <p:cxnSp>
        <p:nvCxnSpPr>
          <p:cNvPr id="74" name="Straight Connector 73">
            <a:extLst>
              <a:ext uri="{FF2B5EF4-FFF2-40B4-BE49-F238E27FC236}">
                <a16:creationId xmlns:a16="http://schemas.microsoft.com/office/drawing/2014/main" id="{DF0DB5EA-94EC-4DB5-B8E5-B454005C1552}"/>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699FF82-B951-46E6-AEA7-0993C867FB6D}"/>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02862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38E7D36-B1C9-463C-983F-AEA5810A60D0}"/>
              </a:ext>
            </a:extLst>
          </p:cNvPr>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37B9A221-B33F-47C2-85FF-2C8F363D797B}"/>
              </a:ext>
            </a:extLst>
          </p:cNvPr>
          <p:cNvSpPr/>
          <p:nvPr/>
        </p:nvSpPr>
        <p:spPr>
          <a:xfrm>
            <a:off x="0" y="0"/>
            <a:ext cx="12188952" cy="6858000"/>
          </a:xfrm>
          <a:prstGeom prst="rect">
            <a:avLst/>
          </a:prstGeom>
          <a:solidFill>
            <a:schemeClr val="bg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8" name="Rectangle 7">
            <a:extLst>
              <a:ext uri="{FF2B5EF4-FFF2-40B4-BE49-F238E27FC236}">
                <a16:creationId xmlns:a16="http://schemas.microsoft.com/office/drawing/2014/main" id="{CD0E0EF1-7626-4514-9337-271DD661B1EB}"/>
              </a:ext>
            </a:extLst>
          </p:cNvPr>
          <p:cNvSpPr/>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5" name="Rectangle 64">
            <a:extLst>
              <a:ext uri="{FF2B5EF4-FFF2-40B4-BE49-F238E27FC236}">
                <a16:creationId xmlns:a16="http://schemas.microsoft.com/office/drawing/2014/main" id="{5F0B1492-9A00-4F80-8771-0BB2C2C4353C}"/>
              </a:ext>
            </a:extLst>
          </p:cNvPr>
          <p:cNvSpPr/>
          <p:nvPr/>
        </p:nvSpPr>
        <p:spPr>
          <a:xfrm>
            <a:off x="0" y="-2"/>
            <a:ext cx="12188952" cy="2544415"/>
          </a:xfrm>
          <a:prstGeom prst="rect">
            <a:avLst/>
          </a:prstGeom>
          <a:ln>
            <a:noFill/>
          </a:ln>
          <a:effectLst>
            <a:outerShdw blurRad="190500" dist="127000" dir="5460000" sx="94000" sy="94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a:extLst>
              <a:ext uri="{FF2B5EF4-FFF2-40B4-BE49-F238E27FC236}">
                <a16:creationId xmlns:a16="http://schemas.microsoft.com/office/drawing/2014/main" id="{0F462805-4F8E-44FE-905C-2C3F1A2B3D44}"/>
              </a:ext>
            </a:extLst>
          </p:cNvPr>
          <p:cNvSpPr>
            <a:spLocks noGrp="1"/>
          </p:cNvSpPr>
          <p:nvPr>
            <p:ph type="title"/>
          </p:nvPr>
        </p:nvSpPr>
        <p:spPr>
          <a:xfrm>
            <a:off x="761801" y="858982"/>
            <a:ext cx="10380573" cy="143227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345021C-0380-49AA-ADA1-A8B473FBF572}"/>
              </a:ext>
            </a:extLst>
          </p:cNvPr>
          <p:cNvSpPr>
            <a:spLocks noGrp="1"/>
          </p:cNvSpPr>
          <p:nvPr>
            <p:ph type="body" idx="1"/>
          </p:nvPr>
        </p:nvSpPr>
        <p:spPr>
          <a:xfrm>
            <a:off x="761799" y="2750126"/>
            <a:ext cx="10381205" cy="326178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B7A2409-F298-40BF-BFAC-65A3E71D29E8}"/>
              </a:ext>
            </a:extLst>
          </p:cNvPr>
          <p:cNvSpPr>
            <a:spLocks noGrp="1"/>
          </p:cNvSpPr>
          <p:nvPr>
            <p:ph type="dt" sz="half" idx="2"/>
          </p:nvPr>
        </p:nvSpPr>
        <p:spPr>
          <a:xfrm>
            <a:off x="332481" y="6240079"/>
            <a:ext cx="4114800" cy="365125"/>
          </a:xfrm>
          <a:prstGeom prst="rect">
            <a:avLst/>
          </a:prstGeom>
        </p:spPr>
        <p:txBody>
          <a:bodyPr vert="horz" lIns="91440" tIns="45720" rIns="91440" bIns="45720" rtlCol="0" anchor="ctr"/>
          <a:lstStyle>
            <a:lvl1pPr algn="l">
              <a:defRPr sz="900">
                <a:solidFill>
                  <a:schemeClr val="tx1"/>
                </a:solidFill>
              </a:defRPr>
            </a:lvl1pPr>
          </a:lstStyle>
          <a:p>
            <a:fld id="{6989806E-8E94-473C-AEE7-BE6F15F85533}" type="datetime1">
              <a:rPr lang="en-US" smtClean="0"/>
              <a:t>5/9/24</a:t>
            </a:fld>
            <a:endParaRPr lang="en-US" dirty="0"/>
          </a:p>
        </p:txBody>
      </p:sp>
      <p:sp>
        <p:nvSpPr>
          <p:cNvPr id="5" name="Footer Placeholder 4">
            <a:extLst>
              <a:ext uri="{FF2B5EF4-FFF2-40B4-BE49-F238E27FC236}">
                <a16:creationId xmlns:a16="http://schemas.microsoft.com/office/drawing/2014/main" id="{CB4799D8-4DBF-4BB2-8D2B-65592ADC9004}"/>
              </a:ext>
            </a:extLst>
          </p:cNvPr>
          <p:cNvSpPr>
            <a:spLocks noGrp="1"/>
          </p:cNvSpPr>
          <p:nvPr>
            <p:ph type="ftr" sz="quarter" idx="3"/>
          </p:nvPr>
        </p:nvSpPr>
        <p:spPr>
          <a:xfrm>
            <a:off x="332481" y="236199"/>
            <a:ext cx="4114800"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F9F99666-11C3-48A1-966C-439EBF9D9A01}"/>
              </a:ext>
            </a:extLst>
          </p:cNvPr>
          <p:cNvSpPr>
            <a:spLocks noGrp="1"/>
          </p:cNvSpPr>
          <p:nvPr>
            <p:ph type="sldNum" sz="quarter" idx="4"/>
          </p:nvPr>
        </p:nvSpPr>
        <p:spPr>
          <a:xfrm>
            <a:off x="11289782" y="235881"/>
            <a:ext cx="756746" cy="365760"/>
          </a:xfrm>
          <a:prstGeom prst="rect">
            <a:avLst/>
          </a:prstGeom>
        </p:spPr>
        <p:txBody>
          <a:bodyPr vert="horz" lIns="91440" tIns="45720" rIns="91440" bIns="45720" rtlCol="0" anchor="ctr"/>
          <a:lstStyle>
            <a:lvl1pPr algn="ctr">
              <a:defRPr lang="en-US" sz="1400" b="1" kern="1200" smtClean="0">
                <a:solidFill>
                  <a:schemeClr val="tx1"/>
                </a:solidFill>
                <a:latin typeface="Bierstadt" panose="020B0504020202020204" pitchFamily="34" charset="0"/>
                <a:ea typeface="+mn-ea"/>
                <a:cs typeface="+mn-cs"/>
              </a:defRPr>
            </a:lvl1pPr>
          </a:lstStyle>
          <a:p>
            <a:fld id="{B4A918BC-4D43-4B42-B3C0-E7EBE25E6AF0}" type="slidenum">
              <a:rPr lang="en-US" smtClean="0"/>
              <a:pPr/>
              <a:t>‹#›</a:t>
            </a:fld>
            <a:endParaRPr lang="en-US" dirty="0"/>
          </a:p>
        </p:txBody>
      </p:sp>
      <p:cxnSp>
        <p:nvCxnSpPr>
          <p:cNvPr id="119" name="Straight Connector 118">
            <a:extLst>
              <a:ext uri="{FF2B5EF4-FFF2-40B4-BE49-F238E27FC236}">
                <a16:creationId xmlns:a16="http://schemas.microsoft.com/office/drawing/2014/main" id="{7FAC7B62-8ACC-41ED-80AB-8D1CDF38B9E4}"/>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945FF525-9A83-4625-99D9-B267BDE077E7}"/>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0004748"/>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7" r:id="rId6"/>
    <p:sldLayoutId id="2147483732" r:id="rId7"/>
    <p:sldLayoutId id="2147483733" r:id="rId8"/>
    <p:sldLayoutId id="2147483734" r:id="rId9"/>
    <p:sldLayoutId id="2147483736" r:id="rId10"/>
    <p:sldLayoutId id="2147483735" r:id="rId11"/>
  </p:sldLayoutIdLst>
  <p:hf sldNum="0" hdr="0" ftr="0" dt="0"/>
  <p:txStyles>
    <p:title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Font typeface="Arial" panose="020B0604020202020204" pitchFamily="34" charset="0"/>
        <a:buNone/>
        <a:defRPr sz="2200" kern="1200">
          <a:solidFill>
            <a:schemeClr val="tx1"/>
          </a:solidFill>
          <a:latin typeface="+mn-lt"/>
          <a:ea typeface="+mn-ea"/>
          <a:cs typeface="+mn-cs"/>
        </a:defRPr>
      </a:lvl1pPr>
      <a:lvl2pPr marL="228600" indent="0" algn="l" defTabSz="914400" rtl="0" eaLnBrk="1" latinLnBrk="0" hangingPunct="1">
        <a:lnSpc>
          <a:spcPct val="110000"/>
        </a:lnSpc>
        <a:spcBef>
          <a:spcPts val="500"/>
        </a:spcBef>
        <a:buFont typeface="Arial" panose="020B0604020202020204" pitchFamily="34" charset="0"/>
        <a:buNone/>
        <a:defRPr sz="2000" kern="1200">
          <a:solidFill>
            <a:schemeClr val="tx1"/>
          </a:solidFill>
          <a:latin typeface="+mn-lt"/>
          <a:ea typeface="+mn-ea"/>
          <a:cs typeface="+mn-cs"/>
        </a:defRPr>
      </a:lvl2pPr>
      <a:lvl3pPr marL="457200" indent="0" algn="l"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6858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4pPr>
      <a:lvl5pPr marL="9144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Slide Background">
            <a:extLst>
              <a:ext uri="{FF2B5EF4-FFF2-40B4-BE49-F238E27FC236}">
                <a16:creationId xmlns:a16="http://schemas.microsoft.com/office/drawing/2014/main" id="{86230F49-7FFF-4471-8A64-33B1F4CF11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int">
            <a:extLst>
              <a:ext uri="{FF2B5EF4-FFF2-40B4-BE49-F238E27FC236}">
                <a16:creationId xmlns:a16="http://schemas.microsoft.com/office/drawing/2014/main" id="{ABCED6B1-E99D-4963-BCB1-2C5FC2B7E9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3" name="Rectangle 12">
            <a:extLst>
              <a:ext uri="{FF2B5EF4-FFF2-40B4-BE49-F238E27FC236}">
                <a16:creationId xmlns:a16="http://schemas.microsoft.com/office/drawing/2014/main" id="{13A48C6C-3CC4-4EE5-A773-EC1EB7F59C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95742" y="-8300"/>
            <a:ext cx="5296257" cy="6858000"/>
          </a:xfrm>
          <a:prstGeom prst="rect">
            <a:avLst/>
          </a:prstGeom>
          <a:ln>
            <a:noFill/>
          </a:ln>
          <a:effectLst>
            <a:outerShdw blurRad="596900" dist="330200" dir="8820000" sx="87000" sy="87000" algn="t" rotWithShape="0">
              <a:srgbClr val="000000">
                <a:alpha val="2666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0" name="Rectangle 29">
            <a:extLst>
              <a:ext uri="{FF2B5EF4-FFF2-40B4-BE49-F238E27FC236}">
                <a16:creationId xmlns:a16="http://schemas.microsoft.com/office/drawing/2014/main" id="{48B13CA8-CBEA-4805-955D-CEBE322365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4580597"/>
          </a:xfrm>
          <a:prstGeom prst="rect">
            <a:avLst/>
          </a:prstGeom>
          <a:ln>
            <a:noFill/>
          </a:ln>
          <a:effectLst>
            <a:outerShdw blurRad="596900" dist="381000" dir="8820000" sx="90000" sy="90000" algn="t" rotWithShape="0">
              <a:srgbClr val="000000">
                <a:alpha val="2666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65CEA0A-A616-58AE-FA9B-6A00C0199D52}"/>
              </a:ext>
            </a:extLst>
          </p:cNvPr>
          <p:cNvSpPr>
            <a:spLocks noGrp="1"/>
          </p:cNvSpPr>
          <p:nvPr>
            <p:ph type="ctrTitle"/>
          </p:nvPr>
        </p:nvSpPr>
        <p:spPr>
          <a:xfrm>
            <a:off x="765614" y="621323"/>
            <a:ext cx="5424172" cy="3786554"/>
          </a:xfrm>
        </p:spPr>
        <p:txBody>
          <a:bodyPr anchor="t">
            <a:normAutofit/>
          </a:bodyPr>
          <a:lstStyle/>
          <a:p>
            <a:r>
              <a:rPr lang="en-US" dirty="0"/>
              <a:t>SUMMATIVE ORAL PRESENTATION FOR PROBLEM A (ETCEMBLY LTD)</a:t>
            </a:r>
            <a:br>
              <a:rPr lang="en-US" dirty="0"/>
            </a:br>
            <a:r>
              <a:rPr lang="en-US" dirty="0"/>
              <a:t>GROUP NO - 4</a:t>
            </a:r>
          </a:p>
        </p:txBody>
      </p:sp>
      <p:sp>
        <p:nvSpPr>
          <p:cNvPr id="3" name="Subtitle 2">
            <a:extLst>
              <a:ext uri="{FF2B5EF4-FFF2-40B4-BE49-F238E27FC236}">
                <a16:creationId xmlns:a16="http://schemas.microsoft.com/office/drawing/2014/main" id="{D51D90CA-D0F1-3315-202A-D6D5595D4807}"/>
              </a:ext>
            </a:extLst>
          </p:cNvPr>
          <p:cNvSpPr>
            <a:spLocks noGrp="1"/>
          </p:cNvSpPr>
          <p:nvPr>
            <p:ph type="subTitle" idx="1"/>
          </p:nvPr>
        </p:nvSpPr>
        <p:spPr>
          <a:xfrm>
            <a:off x="410309" y="4905318"/>
            <a:ext cx="5964638" cy="1148505"/>
          </a:xfrm>
        </p:spPr>
        <p:txBody>
          <a:bodyPr anchor="b">
            <a:normAutofit/>
          </a:bodyPr>
          <a:lstStyle/>
          <a:p>
            <a:r>
              <a:rPr lang="en-US" sz="2800" dirty="0">
                <a:cs typeface="Times New Roman" panose="02020603050405020304" pitchFamily="18" charset="0"/>
              </a:rPr>
              <a:t>DATA SCIENCE MINI PROJECT 2024</a:t>
            </a:r>
          </a:p>
        </p:txBody>
      </p:sp>
      <p:pic>
        <p:nvPicPr>
          <p:cNvPr id="31" name="Picture 30">
            <a:extLst>
              <a:ext uri="{FF2B5EF4-FFF2-40B4-BE49-F238E27FC236}">
                <a16:creationId xmlns:a16="http://schemas.microsoft.com/office/drawing/2014/main" id="{E1D54153-4743-C67C-80FA-B5F3B62262E1}"/>
              </a:ext>
            </a:extLst>
          </p:cNvPr>
          <p:cNvPicPr>
            <a:picLocks noChangeAspect="1"/>
          </p:cNvPicPr>
          <p:nvPr/>
        </p:nvPicPr>
        <p:blipFill rotWithShape="1">
          <a:blip r:embed="rId2"/>
          <a:srcRect l="8986" r="4609"/>
          <a:stretch/>
        </p:blipFill>
        <p:spPr>
          <a:xfrm>
            <a:off x="6895742" y="-8302"/>
            <a:ext cx="5296257" cy="4597197"/>
          </a:xfrm>
          <a:prstGeom prst="rect">
            <a:avLst/>
          </a:prstGeom>
        </p:spPr>
      </p:pic>
      <p:cxnSp>
        <p:nvCxnSpPr>
          <p:cNvPr id="17" name="Straight Connector 16">
            <a:extLst>
              <a:ext uri="{FF2B5EF4-FFF2-40B4-BE49-F238E27FC236}">
                <a16:creationId xmlns:a16="http://schemas.microsoft.com/office/drawing/2014/main" id="{B6297268-1B4B-4EAB-B8C5-91187E87FFF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275106E5-0D30-46A7-E33F-768412256E84}"/>
              </a:ext>
            </a:extLst>
          </p:cNvPr>
          <p:cNvSpPr txBox="1"/>
          <p:nvPr/>
        </p:nvSpPr>
        <p:spPr>
          <a:xfrm>
            <a:off x="7362092" y="5052646"/>
            <a:ext cx="4331053" cy="1569660"/>
          </a:xfrm>
          <a:prstGeom prst="rect">
            <a:avLst/>
          </a:prstGeom>
          <a:noFill/>
        </p:spPr>
        <p:txBody>
          <a:bodyPr wrap="square" rtlCol="0">
            <a:spAutoFit/>
          </a:bodyPr>
          <a:lstStyle/>
          <a:p>
            <a:r>
              <a:rPr lang="en-US" sz="2400" dirty="0">
                <a:latin typeface="+mj-lt"/>
                <a:cs typeface="Times New Roman" panose="02020603050405020304" pitchFamily="18" charset="0"/>
              </a:rPr>
              <a:t>SHALOMI FERNANDES, </a:t>
            </a:r>
          </a:p>
          <a:p>
            <a:r>
              <a:rPr lang="en-US" sz="2400" dirty="0">
                <a:latin typeface="+mj-lt"/>
                <a:cs typeface="Times New Roman" panose="02020603050405020304" pitchFamily="18" charset="0"/>
              </a:rPr>
              <a:t>JIADONG XU,</a:t>
            </a:r>
          </a:p>
          <a:p>
            <a:r>
              <a:rPr lang="en-US" sz="2400" dirty="0">
                <a:latin typeface="+mj-lt"/>
                <a:cs typeface="Times New Roman" panose="02020603050405020304" pitchFamily="18" charset="0"/>
              </a:rPr>
              <a:t>FANGNAN WEI,</a:t>
            </a:r>
          </a:p>
          <a:p>
            <a:r>
              <a:rPr lang="en-US" sz="2400" dirty="0">
                <a:latin typeface="+mj-lt"/>
                <a:cs typeface="Times New Roman" panose="02020603050405020304" pitchFamily="18" charset="0"/>
              </a:rPr>
              <a:t>JIAHUI LIU.</a:t>
            </a:r>
          </a:p>
        </p:txBody>
      </p:sp>
    </p:spTree>
    <p:extLst>
      <p:ext uri="{BB962C8B-B14F-4D97-AF65-F5344CB8AC3E}">
        <p14:creationId xmlns:p14="http://schemas.microsoft.com/office/powerpoint/2010/main" val="30254055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360AC2A2-FECE-23AD-8298-6E22713B5EF0}"/>
              </a:ext>
            </a:extLst>
          </p:cNvPr>
          <p:cNvSpPr>
            <a:spLocks noGrp="1"/>
          </p:cNvSpPr>
          <p:nvPr>
            <p:ph type="title"/>
          </p:nvPr>
        </p:nvSpPr>
        <p:spPr>
          <a:xfrm>
            <a:off x="761801" y="194709"/>
            <a:ext cx="10380573" cy="1432273"/>
          </a:xfrm>
        </p:spPr>
        <p:txBody>
          <a:bodyPr/>
          <a:lstStyle/>
          <a:p>
            <a:r>
              <a:rPr lang="en-US" altLang="zh-CN" dirty="0"/>
              <a:t>Human vs. Mouse</a:t>
            </a:r>
            <a:endParaRPr lang="zh-CN" altLang="en-US" dirty="0"/>
          </a:p>
        </p:txBody>
      </p:sp>
      <p:pic>
        <p:nvPicPr>
          <p:cNvPr id="9" name="内容占位符 8">
            <a:extLst>
              <a:ext uri="{FF2B5EF4-FFF2-40B4-BE49-F238E27FC236}">
                <a16:creationId xmlns:a16="http://schemas.microsoft.com/office/drawing/2014/main" id="{2A6E8A90-CE72-56BA-C013-81EF721376DF}"/>
              </a:ext>
            </a:extLst>
          </p:cNvPr>
          <p:cNvPicPr>
            <a:picLocks noGrp="1" noChangeAspect="1"/>
          </p:cNvPicPr>
          <p:nvPr>
            <p:ph idx="1"/>
          </p:nvPr>
        </p:nvPicPr>
        <p:blipFill rotWithShape="1">
          <a:blip r:embed="rId2"/>
          <a:srcRect l="5346" t="4595" r="2271" b="5360"/>
          <a:stretch/>
        </p:blipFill>
        <p:spPr>
          <a:xfrm>
            <a:off x="8319810" y="145503"/>
            <a:ext cx="3259856" cy="3173618"/>
          </a:xfrm>
        </p:spPr>
      </p:pic>
      <p:pic>
        <p:nvPicPr>
          <p:cNvPr id="11" name="图片 10">
            <a:extLst>
              <a:ext uri="{FF2B5EF4-FFF2-40B4-BE49-F238E27FC236}">
                <a16:creationId xmlns:a16="http://schemas.microsoft.com/office/drawing/2014/main" id="{90208C04-1173-9C84-FCA9-33CDAF5367F8}"/>
              </a:ext>
            </a:extLst>
          </p:cNvPr>
          <p:cNvPicPr>
            <a:picLocks noChangeAspect="1"/>
          </p:cNvPicPr>
          <p:nvPr/>
        </p:nvPicPr>
        <p:blipFill rotWithShape="1">
          <a:blip r:embed="rId3"/>
          <a:srcRect l="7387" t="4888" r="6256" b="4170"/>
          <a:stretch/>
        </p:blipFill>
        <p:spPr>
          <a:xfrm>
            <a:off x="8319810" y="3684382"/>
            <a:ext cx="3259856" cy="3173618"/>
          </a:xfrm>
          <a:prstGeom prst="rect">
            <a:avLst/>
          </a:prstGeom>
        </p:spPr>
      </p:pic>
      <p:sp>
        <p:nvSpPr>
          <p:cNvPr id="2" name="文本框 1">
            <a:extLst>
              <a:ext uri="{FF2B5EF4-FFF2-40B4-BE49-F238E27FC236}">
                <a16:creationId xmlns:a16="http://schemas.microsoft.com/office/drawing/2014/main" id="{E1C2F52B-4FBC-A9E9-AEF0-E48A5B573A28}"/>
              </a:ext>
            </a:extLst>
          </p:cNvPr>
          <p:cNvSpPr txBox="1"/>
          <p:nvPr/>
        </p:nvSpPr>
        <p:spPr>
          <a:xfrm>
            <a:off x="118913" y="2472765"/>
            <a:ext cx="4010239" cy="3970318"/>
          </a:xfrm>
          <a:prstGeom prst="rect">
            <a:avLst/>
          </a:prstGeom>
          <a:noFill/>
          <a:ln>
            <a:solidFill>
              <a:srgbClr val="FF0000"/>
            </a:solidFill>
          </a:ln>
        </p:spPr>
        <p:txBody>
          <a:bodyPr wrap="square" rtlCol="0">
            <a:spAutoFit/>
          </a:bodyPr>
          <a:lstStyle/>
          <a:p>
            <a:r>
              <a:rPr lang="en-US" altLang="zh-CN" dirty="0"/>
              <a:t>Human TCR:</a:t>
            </a:r>
          </a:p>
          <a:p>
            <a:pPr marL="285750" indent="-285750">
              <a:buFont typeface="Arial" panose="020B0604020202020204" pitchFamily="34" charset="0"/>
              <a:buChar char="•"/>
            </a:pPr>
            <a:r>
              <a:rPr lang="en-GB" altLang="zh-CN" sz="1800" dirty="0">
                <a:solidFill>
                  <a:srgbClr val="0D0D0D"/>
                </a:solidFill>
                <a:effectLst/>
                <a:highlight>
                  <a:srgbClr val="FFFFFF"/>
                </a:highlight>
                <a:latin typeface="Segoe UI" panose="020B0502040204020203" pitchFamily="34" charset="0"/>
                <a:ea typeface="等线" panose="02010600030101010101" pitchFamily="2" charset="-122"/>
              </a:rPr>
              <a:t>More dispersed</a:t>
            </a:r>
            <a:endParaRPr lang="en-US" altLang="zh-CN" sz="1800" dirty="0">
              <a:solidFill>
                <a:srgbClr val="0D0D0D"/>
              </a:solidFill>
              <a:effectLst/>
              <a:highlight>
                <a:srgbClr val="FFFFFF"/>
              </a:highlight>
              <a:latin typeface="Segoe UI" panose="020B0502040204020203" pitchFamily="34" charset="0"/>
              <a:ea typeface="等线" panose="02010600030101010101" pitchFamily="2" charset="-122"/>
            </a:endParaRPr>
          </a:p>
          <a:p>
            <a:pPr marL="285750" indent="-285750">
              <a:buFont typeface="Arial" panose="020B0604020202020204" pitchFamily="34" charset="0"/>
              <a:buChar char="•"/>
            </a:pPr>
            <a:r>
              <a:rPr lang="en-ID" altLang="zh-CN" dirty="0"/>
              <a:t>Some small tightly clustered </a:t>
            </a:r>
            <a:r>
              <a:rPr lang="en-US" altLang="zh-CN" dirty="0"/>
              <a:t>group</a:t>
            </a:r>
          </a:p>
          <a:p>
            <a:pPr marL="285750" indent="-285750">
              <a:buFont typeface="Arial" panose="020B0604020202020204" pitchFamily="34" charset="0"/>
              <a:buChar char="•"/>
            </a:pPr>
            <a:r>
              <a:rPr lang="en-US" altLang="zh-CN" dirty="0"/>
              <a:t>Different </a:t>
            </a:r>
            <a:r>
              <a:rPr lang="en-GB" altLang="zh-CN" sz="1800" dirty="0">
                <a:solidFill>
                  <a:srgbClr val="0D0D0D"/>
                </a:solidFill>
                <a:effectLst/>
                <a:highlight>
                  <a:srgbClr val="FFFFFF"/>
                </a:highlight>
                <a:latin typeface="Segoe UI" panose="020B0502040204020203" pitchFamily="34" charset="0"/>
                <a:ea typeface="等线" panose="02010600030101010101" pitchFamily="2" charset="-122"/>
              </a:rPr>
              <a:t>specificity mixed together and difficult to form distinct high-purity clusters</a:t>
            </a:r>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r>
              <a:rPr lang="en-US" altLang="zh-CN" dirty="0"/>
              <a:t>Mouse TCR:</a:t>
            </a:r>
          </a:p>
          <a:p>
            <a:pPr marL="285750" indent="-285750">
              <a:buFont typeface="Arial" panose="020B0604020202020204" pitchFamily="34" charset="0"/>
              <a:buChar char="•"/>
            </a:pPr>
            <a:r>
              <a:rPr lang="en-GB" altLang="zh-CN" sz="1800" dirty="0">
                <a:solidFill>
                  <a:srgbClr val="0D0D0D"/>
                </a:solidFill>
                <a:effectLst/>
                <a:highlight>
                  <a:srgbClr val="FFFFFF"/>
                </a:highlight>
                <a:latin typeface="Segoe UI" panose="020B0502040204020203" pitchFamily="34" charset="0"/>
                <a:ea typeface="等线" panose="02010600030101010101" pitchFamily="2" charset="-122"/>
              </a:rPr>
              <a:t>Relatively compact</a:t>
            </a:r>
          </a:p>
          <a:p>
            <a:pPr marL="285750" indent="-285750">
              <a:buFont typeface="Arial" panose="020B0604020202020204" pitchFamily="34" charset="0"/>
              <a:buChar char="•"/>
            </a:pPr>
            <a:r>
              <a:rPr lang="en-GB" altLang="zh-CN" dirty="0">
                <a:solidFill>
                  <a:srgbClr val="0D0D0D"/>
                </a:solidFill>
                <a:highlight>
                  <a:srgbClr val="FFFFFF"/>
                </a:highlight>
                <a:latin typeface="Segoe UI" panose="020B0502040204020203" pitchFamily="34" charset="0"/>
                <a:ea typeface="等线" panose="02010600030101010101" pitchFamily="2" charset="-122"/>
              </a:rPr>
              <a:t>O</a:t>
            </a:r>
            <a:r>
              <a:rPr lang="en-GB" altLang="zh-CN" sz="1800" dirty="0">
                <a:solidFill>
                  <a:srgbClr val="0D0D0D"/>
                </a:solidFill>
                <a:effectLst/>
                <a:highlight>
                  <a:srgbClr val="FFFFFF"/>
                </a:highlight>
                <a:latin typeface="Segoe UI" panose="020B0502040204020203" pitchFamily="34" charset="0"/>
                <a:ea typeface="等线" panose="02010600030101010101" pitchFamily="2" charset="-122"/>
              </a:rPr>
              <a:t>bvious boundaries and distances between clusters</a:t>
            </a:r>
          </a:p>
          <a:p>
            <a:pPr marL="285750" indent="-285750">
              <a:buFont typeface="Arial" panose="020B0604020202020204" pitchFamily="34" charset="0"/>
              <a:buChar char="•"/>
            </a:pPr>
            <a:r>
              <a:rPr lang="en-GB" altLang="zh-CN" sz="1800" dirty="0">
                <a:solidFill>
                  <a:srgbClr val="0D0D0D"/>
                </a:solidFill>
                <a:effectLst/>
                <a:highlight>
                  <a:srgbClr val="FFFFFF"/>
                </a:highlight>
                <a:latin typeface="Segoe UI" panose="020B0502040204020203" pitchFamily="34" charset="0"/>
                <a:ea typeface="等线" panose="02010600030101010101" pitchFamily="2" charset="-122"/>
              </a:rPr>
              <a:t>More concentrated specificity</a:t>
            </a:r>
          </a:p>
          <a:p>
            <a:endParaRPr lang="zh-CN" altLang="en-US" dirty="0"/>
          </a:p>
        </p:txBody>
      </p:sp>
      <p:sp>
        <p:nvSpPr>
          <p:cNvPr id="3" name="文本框 2">
            <a:extLst>
              <a:ext uri="{FF2B5EF4-FFF2-40B4-BE49-F238E27FC236}">
                <a16:creationId xmlns:a16="http://schemas.microsoft.com/office/drawing/2014/main" id="{ECA231BF-0DE6-50FC-5DA0-3A80CD899CC5}"/>
              </a:ext>
            </a:extLst>
          </p:cNvPr>
          <p:cNvSpPr txBox="1"/>
          <p:nvPr/>
        </p:nvSpPr>
        <p:spPr>
          <a:xfrm>
            <a:off x="4170156" y="2472765"/>
            <a:ext cx="3731408" cy="3970318"/>
          </a:xfrm>
          <a:prstGeom prst="rect">
            <a:avLst/>
          </a:prstGeom>
          <a:noFill/>
          <a:ln>
            <a:solidFill>
              <a:srgbClr val="00B0F0"/>
            </a:solidFill>
          </a:ln>
        </p:spPr>
        <p:txBody>
          <a:bodyPr wrap="square" rtlCol="0">
            <a:spAutoFit/>
          </a:bodyPr>
          <a:lstStyle/>
          <a:p>
            <a:r>
              <a:rPr lang="en-US" altLang="zh-CN" dirty="0"/>
              <a:t>Human:</a:t>
            </a:r>
          </a:p>
          <a:p>
            <a:pPr marL="285750" indent="-285750">
              <a:buFont typeface="Arial" panose="020B0604020202020204" pitchFamily="34" charset="0"/>
              <a:buChar char="•"/>
            </a:pPr>
            <a:r>
              <a:rPr lang="en-GB" altLang="zh-CN" sz="1800" dirty="0">
                <a:solidFill>
                  <a:srgbClr val="0D0D0D"/>
                </a:solidFill>
                <a:effectLst/>
                <a:highlight>
                  <a:srgbClr val="FFFFFF"/>
                </a:highlight>
                <a:latin typeface="Segoe UI" panose="020B0502040204020203" pitchFamily="34" charset="0"/>
                <a:ea typeface="等线" panose="02010600030101010101" pitchFamily="2" charset="-122"/>
              </a:rPr>
              <a:t>Higher genetic diversity</a:t>
            </a:r>
          </a:p>
          <a:p>
            <a:pPr marL="285750" indent="-285750">
              <a:buFont typeface="Arial" panose="020B0604020202020204" pitchFamily="34" charset="0"/>
              <a:buChar char="•"/>
            </a:pPr>
            <a:r>
              <a:rPr lang="en-GB" altLang="zh-CN" sz="1800" dirty="0">
                <a:solidFill>
                  <a:srgbClr val="0D0D0D"/>
                </a:solidFill>
                <a:effectLst/>
                <a:highlight>
                  <a:srgbClr val="FFFFFF"/>
                </a:highlight>
                <a:latin typeface="Segoe UI" panose="020B0502040204020203" pitchFamily="34" charset="0"/>
                <a:ea typeface="等线" panose="02010600030101010101" pitchFamily="2" charset="-122"/>
              </a:rPr>
              <a:t>More complex immune system</a:t>
            </a:r>
          </a:p>
          <a:p>
            <a:pPr marL="285750" indent="-285750">
              <a:buFont typeface="Arial" panose="020B0604020202020204" pitchFamily="34" charset="0"/>
              <a:buChar char="•"/>
            </a:pPr>
            <a:r>
              <a:rPr lang="en-GB" altLang="zh-CN" sz="1800" dirty="0">
                <a:solidFill>
                  <a:srgbClr val="0D0D0D"/>
                </a:solidFill>
                <a:effectLst/>
                <a:highlight>
                  <a:srgbClr val="FFFFFF"/>
                </a:highlight>
                <a:latin typeface="Segoe UI" panose="020B0502040204020203" pitchFamily="34" charset="0"/>
                <a:ea typeface="等线" panose="02010600030101010101" pitchFamily="2" charset="-122"/>
              </a:rPr>
              <a:t>Exposure to a wide variety of pathogens in different environments</a:t>
            </a:r>
          </a:p>
          <a:p>
            <a:pPr marL="285750" indent="-285750">
              <a:buFont typeface="Arial" panose="020B0604020202020204" pitchFamily="34" charset="0"/>
              <a:buChar char="•"/>
            </a:pPr>
            <a:r>
              <a:rPr lang="en-GB" altLang="zh-CN" dirty="0">
                <a:solidFill>
                  <a:srgbClr val="0D0D0D"/>
                </a:solidFill>
                <a:highlight>
                  <a:srgbClr val="FFFFFF"/>
                </a:highlight>
                <a:latin typeface="Segoe UI" panose="020B0502040204020203" pitchFamily="34" charset="0"/>
                <a:ea typeface="等线" panose="02010600030101010101" pitchFamily="2" charset="-122"/>
              </a:rPr>
              <a:t>Complex</a:t>
            </a:r>
            <a:r>
              <a:rPr lang="en-US" altLang="zh-CN" dirty="0">
                <a:solidFill>
                  <a:srgbClr val="0D0D0D"/>
                </a:solidFill>
                <a:highlight>
                  <a:srgbClr val="FFFFFF"/>
                </a:highlight>
                <a:latin typeface="Segoe UI" panose="020B0502040204020203" pitchFamily="34" charset="0"/>
                <a:ea typeface="等线" panose="02010600030101010101" pitchFamily="2" charset="-122"/>
              </a:rPr>
              <a:t> distribution which hard to be captured by UMAP</a:t>
            </a:r>
            <a:endParaRPr lang="en-US" altLang="zh-CN" dirty="0"/>
          </a:p>
          <a:p>
            <a:r>
              <a:rPr lang="en-US" altLang="zh-CN" dirty="0"/>
              <a:t>Mouse:</a:t>
            </a:r>
          </a:p>
          <a:p>
            <a:pPr marL="285750" indent="-285750">
              <a:buFont typeface="Arial" panose="020B0604020202020204" pitchFamily="34" charset="0"/>
              <a:buChar char="•"/>
            </a:pPr>
            <a:r>
              <a:rPr lang="en-GB" altLang="zh-CN" sz="1800" dirty="0">
                <a:solidFill>
                  <a:srgbClr val="0D0D0D"/>
                </a:solidFill>
                <a:effectLst/>
                <a:highlight>
                  <a:srgbClr val="FFFFFF"/>
                </a:highlight>
                <a:latin typeface="Segoe UI" panose="020B0502040204020203" pitchFamily="34" charset="0"/>
                <a:ea typeface="等线" panose="02010600030101010101" pitchFamily="2" charset="-122"/>
              </a:rPr>
              <a:t>Lower genetic diversity</a:t>
            </a:r>
          </a:p>
          <a:p>
            <a:pPr marL="285750" indent="-285750">
              <a:buFont typeface="Arial" panose="020B0604020202020204" pitchFamily="34" charset="0"/>
              <a:buChar char="•"/>
            </a:pPr>
            <a:r>
              <a:rPr lang="en-GB" altLang="zh-CN" sz="1800" dirty="0">
                <a:solidFill>
                  <a:srgbClr val="0D0D0D"/>
                </a:solidFill>
                <a:effectLst/>
                <a:highlight>
                  <a:srgbClr val="FFFFFF"/>
                </a:highlight>
                <a:latin typeface="Segoe UI" panose="020B0502040204020203" pitchFamily="34" charset="0"/>
                <a:ea typeface="等线" panose="02010600030101010101" pitchFamily="2" charset="-122"/>
              </a:rPr>
              <a:t>Simpler immune system</a:t>
            </a:r>
          </a:p>
          <a:p>
            <a:pPr marL="285750" indent="-285750">
              <a:buFont typeface="Arial" panose="020B0604020202020204" pitchFamily="34" charset="0"/>
              <a:buChar char="•"/>
            </a:pPr>
            <a:r>
              <a:rPr lang="en-GB" altLang="zh-CN" sz="1800" dirty="0">
                <a:solidFill>
                  <a:srgbClr val="0D0D0D"/>
                </a:solidFill>
                <a:effectLst/>
                <a:highlight>
                  <a:srgbClr val="FFFFFF"/>
                </a:highlight>
                <a:latin typeface="Segoe UI" panose="020B0502040204020203" pitchFamily="34" charset="0"/>
                <a:ea typeface="等线" panose="02010600030101010101" pitchFamily="2" charset="-122"/>
              </a:rPr>
              <a:t>Bred in the lab</a:t>
            </a:r>
          </a:p>
          <a:p>
            <a:pPr marL="285750" indent="-285750">
              <a:buFont typeface="Arial" panose="020B0604020202020204" pitchFamily="34" charset="0"/>
              <a:buChar char="•"/>
            </a:pPr>
            <a:endParaRPr lang="en-GB" altLang="zh-CN" sz="1800" dirty="0">
              <a:solidFill>
                <a:srgbClr val="0D0D0D"/>
              </a:solidFill>
              <a:effectLst/>
              <a:highlight>
                <a:srgbClr val="FFFFFF"/>
              </a:highlight>
              <a:latin typeface="Segoe UI" panose="020B0502040204020203" pitchFamily="34" charset="0"/>
              <a:ea typeface="等线" panose="02010600030101010101" pitchFamily="2" charset="-122"/>
            </a:endParaRPr>
          </a:p>
          <a:p>
            <a:endParaRPr lang="zh-CN" altLang="en-US" dirty="0"/>
          </a:p>
        </p:txBody>
      </p:sp>
      <p:sp>
        <p:nvSpPr>
          <p:cNvPr id="4" name="文本框 3">
            <a:extLst>
              <a:ext uri="{FF2B5EF4-FFF2-40B4-BE49-F238E27FC236}">
                <a16:creationId xmlns:a16="http://schemas.microsoft.com/office/drawing/2014/main" id="{4EB55EA6-8B59-FF39-4A37-7CED02779E21}"/>
              </a:ext>
            </a:extLst>
          </p:cNvPr>
          <p:cNvSpPr txBox="1"/>
          <p:nvPr/>
        </p:nvSpPr>
        <p:spPr>
          <a:xfrm>
            <a:off x="4820784" y="2005388"/>
            <a:ext cx="2430152" cy="461665"/>
          </a:xfrm>
          <a:prstGeom prst="rect">
            <a:avLst/>
          </a:prstGeom>
          <a:noFill/>
        </p:spPr>
        <p:txBody>
          <a:bodyPr wrap="none" rtlCol="0">
            <a:spAutoFit/>
          </a:bodyPr>
          <a:lstStyle/>
          <a:p>
            <a:r>
              <a:rPr lang="en-US" altLang="zh-CN" sz="2400" dirty="0"/>
              <a:t>Possible reasons</a:t>
            </a:r>
            <a:endParaRPr lang="zh-CN" altLang="en-US" dirty="0"/>
          </a:p>
        </p:txBody>
      </p:sp>
      <p:sp>
        <p:nvSpPr>
          <p:cNvPr id="6" name="文本框 5">
            <a:extLst>
              <a:ext uri="{FF2B5EF4-FFF2-40B4-BE49-F238E27FC236}">
                <a16:creationId xmlns:a16="http://schemas.microsoft.com/office/drawing/2014/main" id="{1F0CB016-887D-310F-4446-BBFFCDC5D0D6}"/>
              </a:ext>
            </a:extLst>
          </p:cNvPr>
          <p:cNvSpPr txBox="1"/>
          <p:nvPr/>
        </p:nvSpPr>
        <p:spPr>
          <a:xfrm>
            <a:off x="1534252" y="2050908"/>
            <a:ext cx="1177117" cy="461665"/>
          </a:xfrm>
          <a:prstGeom prst="rect">
            <a:avLst/>
          </a:prstGeom>
          <a:noFill/>
        </p:spPr>
        <p:txBody>
          <a:bodyPr wrap="none" rtlCol="0">
            <a:spAutoFit/>
          </a:bodyPr>
          <a:lstStyle/>
          <a:p>
            <a:r>
              <a:rPr lang="en-US" altLang="zh-CN" sz="2400" dirty="0"/>
              <a:t>Results</a:t>
            </a:r>
            <a:endParaRPr lang="zh-CN" altLang="en-US" dirty="0"/>
          </a:p>
        </p:txBody>
      </p:sp>
      <p:sp>
        <p:nvSpPr>
          <p:cNvPr id="7" name="文本框 6">
            <a:extLst>
              <a:ext uri="{FF2B5EF4-FFF2-40B4-BE49-F238E27FC236}">
                <a16:creationId xmlns:a16="http://schemas.microsoft.com/office/drawing/2014/main" id="{0AA7B8B1-9C71-5FC8-63D5-2267B51C3602}"/>
              </a:ext>
            </a:extLst>
          </p:cNvPr>
          <p:cNvSpPr txBox="1"/>
          <p:nvPr/>
        </p:nvSpPr>
        <p:spPr>
          <a:xfrm>
            <a:off x="8254592" y="3354214"/>
            <a:ext cx="3226076" cy="369332"/>
          </a:xfrm>
          <a:prstGeom prst="rect">
            <a:avLst/>
          </a:prstGeom>
          <a:noFill/>
        </p:spPr>
        <p:txBody>
          <a:bodyPr wrap="none" rtlCol="0">
            <a:spAutoFit/>
          </a:bodyPr>
          <a:lstStyle/>
          <a:p>
            <a:r>
              <a:rPr lang="en-US" altLang="zh-CN" dirty="0"/>
              <a:t>Human TCR              Mouse TCR</a:t>
            </a:r>
            <a:endParaRPr lang="zh-CN" altLang="en-US" dirty="0"/>
          </a:p>
        </p:txBody>
      </p:sp>
      <p:sp>
        <p:nvSpPr>
          <p:cNvPr id="10" name="箭头: 上 9">
            <a:extLst>
              <a:ext uri="{FF2B5EF4-FFF2-40B4-BE49-F238E27FC236}">
                <a16:creationId xmlns:a16="http://schemas.microsoft.com/office/drawing/2014/main" id="{C7259697-B8C0-60F7-37FE-05DCBB84117D}"/>
              </a:ext>
            </a:extLst>
          </p:cNvPr>
          <p:cNvSpPr/>
          <p:nvPr/>
        </p:nvSpPr>
        <p:spPr>
          <a:xfrm>
            <a:off x="9565566" y="3353371"/>
            <a:ext cx="196821" cy="330730"/>
          </a:xfrm>
          <a:prstGeom prst="up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箭头: 上 11">
            <a:extLst>
              <a:ext uri="{FF2B5EF4-FFF2-40B4-BE49-F238E27FC236}">
                <a16:creationId xmlns:a16="http://schemas.microsoft.com/office/drawing/2014/main" id="{F8DC8494-8937-5801-4F23-3290E07535B6}"/>
              </a:ext>
            </a:extLst>
          </p:cNvPr>
          <p:cNvSpPr/>
          <p:nvPr/>
        </p:nvSpPr>
        <p:spPr>
          <a:xfrm rot="10800000">
            <a:off x="11426389" y="3336386"/>
            <a:ext cx="196821" cy="330730"/>
          </a:xfrm>
          <a:prstGeom prst="up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7003377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360AC2A2-FECE-23AD-8298-6E22713B5EF0}"/>
              </a:ext>
            </a:extLst>
          </p:cNvPr>
          <p:cNvSpPr>
            <a:spLocks noGrp="1"/>
          </p:cNvSpPr>
          <p:nvPr>
            <p:ph type="title"/>
          </p:nvPr>
        </p:nvSpPr>
        <p:spPr/>
        <p:txBody>
          <a:bodyPr/>
          <a:lstStyle/>
          <a:p>
            <a:r>
              <a:rPr lang="en-US" altLang="zh-CN" dirty="0"/>
              <a:t>Alpha vs. Beta vs. Combined Chains</a:t>
            </a:r>
            <a:endParaRPr lang="zh-CN" altLang="en-US" dirty="0"/>
          </a:p>
        </p:txBody>
      </p:sp>
      <p:pic>
        <p:nvPicPr>
          <p:cNvPr id="6" name="图片 5">
            <a:extLst>
              <a:ext uri="{FF2B5EF4-FFF2-40B4-BE49-F238E27FC236}">
                <a16:creationId xmlns:a16="http://schemas.microsoft.com/office/drawing/2014/main" id="{FE6F41A9-3B68-B477-BD99-B72D8C8CF3B7}"/>
              </a:ext>
            </a:extLst>
          </p:cNvPr>
          <p:cNvPicPr>
            <a:picLocks noChangeAspect="1"/>
          </p:cNvPicPr>
          <p:nvPr/>
        </p:nvPicPr>
        <p:blipFill rotWithShape="1">
          <a:blip r:embed="rId2"/>
          <a:srcRect t="5026" r="-452"/>
          <a:stretch/>
        </p:blipFill>
        <p:spPr>
          <a:xfrm>
            <a:off x="7075371" y="3005629"/>
            <a:ext cx="4026641" cy="3727308"/>
          </a:xfrm>
          <a:prstGeom prst="rect">
            <a:avLst/>
          </a:prstGeom>
        </p:spPr>
      </p:pic>
      <p:sp>
        <p:nvSpPr>
          <p:cNvPr id="4" name="文本框 3">
            <a:extLst>
              <a:ext uri="{FF2B5EF4-FFF2-40B4-BE49-F238E27FC236}">
                <a16:creationId xmlns:a16="http://schemas.microsoft.com/office/drawing/2014/main" id="{99AC9060-C9E7-3865-045B-B6841F38AE6E}"/>
              </a:ext>
            </a:extLst>
          </p:cNvPr>
          <p:cNvSpPr txBox="1"/>
          <p:nvPr/>
        </p:nvSpPr>
        <p:spPr>
          <a:xfrm>
            <a:off x="761801" y="3187843"/>
            <a:ext cx="4716398" cy="646331"/>
          </a:xfrm>
          <a:prstGeom prst="rect">
            <a:avLst/>
          </a:prstGeom>
          <a:noFill/>
          <a:ln>
            <a:solidFill>
              <a:srgbClr val="FF0000"/>
            </a:solidFill>
          </a:ln>
        </p:spPr>
        <p:txBody>
          <a:bodyPr wrap="square">
            <a:spAutoFit/>
          </a:bodyPr>
          <a:lstStyle/>
          <a:p>
            <a:r>
              <a:rPr lang="zh-CN" altLang="en-US" dirty="0"/>
              <a:t>A large number of points overlap completely</a:t>
            </a:r>
            <a:r>
              <a:rPr lang="en-US" altLang="zh-CN" dirty="0"/>
              <a:t>. </a:t>
            </a:r>
          </a:p>
          <a:p>
            <a:r>
              <a:rPr lang="en-US" altLang="zh-CN" dirty="0"/>
              <a:t>Many small dispersed clusters.</a:t>
            </a:r>
          </a:p>
        </p:txBody>
      </p:sp>
      <p:sp>
        <p:nvSpPr>
          <p:cNvPr id="7" name="文本框 6">
            <a:extLst>
              <a:ext uri="{FF2B5EF4-FFF2-40B4-BE49-F238E27FC236}">
                <a16:creationId xmlns:a16="http://schemas.microsoft.com/office/drawing/2014/main" id="{AC92E457-FCF0-AC49-574E-1E03A0C36E5D}"/>
              </a:ext>
            </a:extLst>
          </p:cNvPr>
          <p:cNvSpPr txBox="1"/>
          <p:nvPr/>
        </p:nvSpPr>
        <p:spPr>
          <a:xfrm>
            <a:off x="761801" y="4738496"/>
            <a:ext cx="4716398" cy="923330"/>
          </a:xfrm>
          <a:prstGeom prst="rect">
            <a:avLst/>
          </a:prstGeom>
          <a:noFill/>
          <a:ln>
            <a:solidFill>
              <a:srgbClr val="00B0F0"/>
            </a:solidFill>
          </a:ln>
        </p:spPr>
        <p:txBody>
          <a:bodyPr wrap="square">
            <a:spAutoFit/>
          </a:bodyPr>
          <a:lstStyle/>
          <a:p>
            <a:r>
              <a:rPr lang="en-GB" altLang="zh-CN" sz="1800" dirty="0">
                <a:solidFill>
                  <a:srgbClr val="0D0D0D"/>
                </a:solidFill>
                <a:effectLst/>
                <a:highlight>
                  <a:srgbClr val="FFFFFF"/>
                </a:highlight>
                <a:latin typeface="Segoe UI" panose="020B0502040204020203" pitchFamily="34" charset="0"/>
                <a:ea typeface="等线" panose="02010600030101010101" pitchFamily="2" charset="-122"/>
              </a:rPr>
              <a:t>Alpha </a:t>
            </a:r>
            <a:r>
              <a:rPr lang="en-GB" altLang="zh-CN" sz="1800" dirty="0">
                <a:solidFill>
                  <a:srgbClr val="000000"/>
                </a:solidFill>
                <a:effectLst/>
                <a:highlight>
                  <a:srgbClr val="FFFFFF"/>
                </a:highlight>
                <a:latin typeface="Segoe UI" panose="020B0502040204020203" pitchFamily="34" charset="0"/>
                <a:ea typeface="等线" panose="02010600030101010101" pitchFamily="2" charset="-122"/>
              </a:rPr>
              <a:t>chains </a:t>
            </a:r>
            <a:r>
              <a:rPr lang="en-GB" altLang="zh-CN" sz="1800" dirty="0">
                <a:solidFill>
                  <a:srgbClr val="0D0D0D"/>
                </a:solidFill>
                <a:effectLst/>
                <a:highlight>
                  <a:srgbClr val="FFFFFF"/>
                </a:highlight>
                <a:latin typeface="Segoe UI" panose="020B0502040204020203" pitchFamily="34" charset="0"/>
                <a:ea typeface="等线" panose="02010600030101010101" pitchFamily="2" charset="-122"/>
              </a:rPr>
              <a:t>do not have D region and only undergoes VJ rearrangement, making it less diverse.</a:t>
            </a:r>
            <a:endParaRPr lang="en-US" altLang="zh-CN" dirty="0"/>
          </a:p>
        </p:txBody>
      </p:sp>
      <p:sp>
        <p:nvSpPr>
          <p:cNvPr id="2" name="文本框 1">
            <a:extLst>
              <a:ext uri="{FF2B5EF4-FFF2-40B4-BE49-F238E27FC236}">
                <a16:creationId xmlns:a16="http://schemas.microsoft.com/office/drawing/2014/main" id="{1761CEB6-04B1-5B89-F0B8-6E85B0FCC25D}"/>
              </a:ext>
            </a:extLst>
          </p:cNvPr>
          <p:cNvSpPr txBox="1"/>
          <p:nvPr/>
        </p:nvSpPr>
        <p:spPr>
          <a:xfrm>
            <a:off x="673158" y="2686477"/>
            <a:ext cx="1177117" cy="461665"/>
          </a:xfrm>
          <a:prstGeom prst="rect">
            <a:avLst/>
          </a:prstGeom>
          <a:noFill/>
        </p:spPr>
        <p:txBody>
          <a:bodyPr wrap="none" rtlCol="0">
            <a:spAutoFit/>
          </a:bodyPr>
          <a:lstStyle/>
          <a:p>
            <a:r>
              <a:rPr lang="en-US" altLang="zh-CN" sz="2400" dirty="0"/>
              <a:t>Results</a:t>
            </a:r>
            <a:endParaRPr lang="zh-CN" altLang="en-US" dirty="0"/>
          </a:p>
        </p:txBody>
      </p:sp>
      <p:sp>
        <p:nvSpPr>
          <p:cNvPr id="3" name="文本框 2">
            <a:extLst>
              <a:ext uri="{FF2B5EF4-FFF2-40B4-BE49-F238E27FC236}">
                <a16:creationId xmlns:a16="http://schemas.microsoft.com/office/drawing/2014/main" id="{446B89C5-3B4A-7A4C-B046-A69F3029363E}"/>
              </a:ext>
            </a:extLst>
          </p:cNvPr>
          <p:cNvSpPr txBox="1"/>
          <p:nvPr/>
        </p:nvSpPr>
        <p:spPr>
          <a:xfrm>
            <a:off x="673158" y="4153189"/>
            <a:ext cx="2430152" cy="461665"/>
          </a:xfrm>
          <a:prstGeom prst="rect">
            <a:avLst/>
          </a:prstGeom>
          <a:noFill/>
        </p:spPr>
        <p:txBody>
          <a:bodyPr wrap="none" rtlCol="0">
            <a:spAutoFit/>
          </a:bodyPr>
          <a:lstStyle/>
          <a:p>
            <a:r>
              <a:rPr lang="en-US" altLang="zh-CN" sz="2400" dirty="0"/>
              <a:t>Possible reasons</a:t>
            </a:r>
            <a:endParaRPr lang="zh-CN" altLang="en-US" dirty="0"/>
          </a:p>
        </p:txBody>
      </p:sp>
      <p:sp>
        <p:nvSpPr>
          <p:cNvPr id="8" name="文本框 7">
            <a:extLst>
              <a:ext uri="{FF2B5EF4-FFF2-40B4-BE49-F238E27FC236}">
                <a16:creationId xmlns:a16="http://schemas.microsoft.com/office/drawing/2014/main" id="{663EA25A-F45F-8AFD-4075-7894521EE2FD}"/>
              </a:ext>
            </a:extLst>
          </p:cNvPr>
          <p:cNvSpPr txBox="1"/>
          <p:nvPr/>
        </p:nvSpPr>
        <p:spPr>
          <a:xfrm>
            <a:off x="8045080" y="2636297"/>
            <a:ext cx="2308645" cy="369332"/>
          </a:xfrm>
          <a:prstGeom prst="rect">
            <a:avLst/>
          </a:prstGeom>
          <a:noFill/>
        </p:spPr>
        <p:txBody>
          <a:bodyPr wrap="none" rtlCol="0">
            <a:spAutoFit/>
          </a:bodyPr>
          <a:lstStyle/>
          <a:p>
            <a:r>
              <a:rPr lang="en-US" altLang="zh-CN" dirty="0"/>
              <a:t>Human Alpha Chains</a:t>
            </a:r>
            <a:endParaRPr lang="zh-CN" altLang="en-US" dirty="0"/>
          </a:p>
        </p:txBody>
      </p:sp>
    </p:spTree>
    <p:extLst>
      <p:ext uri="{BB962C8B-B14F-4D97-AF65-F5344CB8AC3E}">
        <p14:creationId xmlns:p14="http://schemas.microsoft.com/office/powerpoint/2010/main" val="5204677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360AC2A2-FECE-23AD-8298-6E22713B5EF0}"/>
              </a:ext>
            </a:extLst>
          </p:cNvPr>
          <p:cNvSpPr>
            <a:spLocks noGrp="1"/>
          </p:cNvSpPr>
          <p:nvPr>
            <p:ph type="title"/>
          </p:nvPr>
        </p:nvSpPr>
        <p:spPr/>
        <p:txBody>
          <a:bodyPr/>
          <a:lstStyle/>
          <a:p>
            <a:r>
              <a:rPr lang="en-US" altLang="zh-CN" dirty="0"/>
              <a:t>Alpha vs. Beta vs. Combined Chains</a:t>
            </a:r>
            <a:endParaRPr lang="zh-CN" altLang="en-US" dirty="0"/>
          </a:p>
        </p:txBody>
      </p:sp>
      <p:pic>
        <p:nvPicPr>
          <p:cNvPr id="8" name="图片 7">
            <a:extLst>
              <a:ext uri="{FF2B5EF4-FFF2-40B4-BE49-F238E27FC236}">
                <a16:creationId xmlns:a16="http://schemas.microsoft.com/office/drawing/2014/main" id="{CDCE6CA9-1312-A3F3-B42F-7E422ECA9E7A}"/>
              </a:ext>
            </a:extLst>
          </p:cNvPr>
          <p:cNvPicPr>
            <a:picLocks noChangeAspect="1"/>
          </p:cNvPicPr>
          <p:nvPr/>
        </p:nvPicPr>
        <p:blipFill rotWithShape="1">
          <a:blip r:embed="rId2"/>
          <a:srcRect l="-1" t="4680" r="-1"/>
          <a:stretch/>
        </p:blipFill>
        <p:spPr>
          <a:xfrm>
            <a:off x="7479256" y="2878514"/>
            <a:ext cx="3888218" cy="3715005"/>
          </a:xfrm>
          <a:prstGeom prst="rect">
            <a:avLst/>
          </a:prstGeom>
        </p:spPr>
      </p:pic>
      <p:sp>
        <p:nvSpPr>
          <p:cNvPr id="14" name="文本框 13">
            <a:extLst>
              <a:ext uri="{FF2B5EF4-FFF2-40B4-BE49-F238E27FC236}">
                <a16:creationId xmlns:a16="http://schemas.microsoft.com/office/drawing/2014/main" id="{36430968-075B-B277-BEC5-ABB4E125BA80}"/>
              </a:ext>
            </a:extLst>
          </p:cNvPr>
          <p:cNvSpPr txBox="1"/>
          <p:nvPr/>
        </p:nvSpPr>
        <p:spPr>
          <a:xfrm>
            <a:off x="824526" y="3206252"/>
            <a:ext cx="5591645" cy="923330"/>
          </a:xfrm>
          <a:prstGeom prst="rect">
            <a:avLst/>
          </a:prstGeom>
          <a:noFill/>
          <a:ln>
            <a:solidFill>
              <a:srgbClr val="FF0000"/>
            </a:solidFill>
          </a:ln>
        </p:spPr>
        <p:txBody>
          <a:bodyPr wrap="square">
            <a:spAutoFit/>
          </a:bodyPr>
          <a:lstStyle/>
          <a:p>
            <a:pPr marL="285750" indent="-285750">
              <a:buFont typeface="Arial" panose="020B0604020202020204" pitchFamily="34" charset="0"/>
              <a:buChar char="•"/>
            </a:pPr>
            <a:r>
              <a:rPr lang="en-GB" altLang="zh-CN" sz="1800" dirty="0">
                <a:effectLst/>
                <a:cs typeface="Times New Roman" panose="02020603050405020304" pitchFamily="18" charset="0"/>
              </a:rPr>
              <a:t>Clusters with relatively distinct boundaries. </a:t>
            </a:r>
          </a:p>
          <a:p>
            <a:pPr marL="285750" indent="-285750">
              <a:buFont typeface="Arial" panose="020B0604020202020204" pitchFamily="34" charset="0"/>
              <a:buChar char="•"/>
            </a:pPr>
            <a:r>
              <a:rPr lang="en-US" altLang="zh-CN" b="0" i="0" dirty="0">
                <a:solidFill>
                  <a:srgbClr val="0D0D0D"/>
                </a:solidFill>
                <a:effectLst/>
                <a:highlight>
                  <a:srgbClr val="FFFFFF"/>
                </a:highlight>
                <a:latin typeface="Söhne"/>
              </a:rPr>
              <a:t>Loose internally and closer together.</a:t>
            </a:r>
          </a:p>
          <a:p>
            <a:pPr marL="285750" indent="-285750">
              <a:buFont typeface="Arial" panose="020B0604020202020204" pitchFamily="34" charset="0"/>
              <a:buChar char="•"/>
            </a:pPr>
            <a:r>
              <a:rPr lang="en-US" altLang="zh-CN" dirty="0"/>
              <a:t>Clusters do not have higher purity.</a:t>
            </a:r>
            <a:endParaRPr lang="zh-CN" altLang="en-US" dirty="0"/>
          </a:p>
        </p:txBody>
      </p:sp>
      <p:sp>
        <p:nvSpPr>
          <p:cNvPr id="4" name="文本框 3">
            <a:extLst>
              <a:ext uri="{FF2B5EF4-FFF2-40B4-BE49-F238E27FC236}">
                <a16:creationId xmlns:a16="http://schemas.microsoft.com/office/drawing/2014/main" id="{32069FEF-9A99-0551-88F5-C3631DD35A1F}"/>
              </a:ext>
            </a:extLst>
          </p:cNvPr>
          <p:cNvSpPr txBox="1"/>
          <p:nvPr/>
        </p:nvSpPr>
        <p:spPr>
          <a:xfrm>
            <a:off x="853229" y="4644821"/>
            <a:ext cx="5591644" cy="1200329"/>
          </a:xfrm>
          <a:prstGeom prst="rect">
            <a:avLst/>
          </a:prstGeom>
          <a:noFill/>
          <a:ln>
            <a:solidFill>
              <a:srgbClr val="00B0F0"/>
            </a:solidFill>
          </a:ln>
        </p:spPr>
        <p:txBody>
          <a:bodyPr wrap="square">
            <a:spAutoFit/>
          </a:bodyPr>
          <a:lstStyle/>
          <a:p>
            <a:pPr marL="285750" indent="-285750">
              <a:buFont typeface="Arial" panose="020B0604020202020204" pitchFamily="34" charset="0"/>
              <a:buChar char="•"/>
            </a:pPr>
            <a:r>
              <a:rPr lang="en-US" altLang="zh-CN" sz="1800" dirty="0">
                <a:solidFill>
                  <a:srgbClr val="0D0D0D"/>
                </a:solidFill>
                <a:effectLst/>
                <a:highlight>
                  <a:srgbClr val="FFFFFF"/>
                </a:highlight>
                <a:latin typeface="Segoe UI" panose="020B0502040204020203" pitchFamily="34" charset="0"/>
                <a:ea typeface="等线" panose="02010600030101010101" pitchFamily="2" charset="-122"/>
              </a:rPr>
              <a:t>Contains more V region and D region gene segments offering higher diversity.</a:t>
            </a:r>
          </a:p>
          <a:p>
            <a:pPr marL="285750" indent="-285750">
              <a:buFont typeface="Arial" panose="020B0604020202020204" pitchFamily="34" charset="0"/>
              <a:buChar char="•"/>
            </a:pPr>
            <a:r>
              <a:rPr lang="en-US" altLang="zh-CN" sz="1800" dirty="0">
                <a:solidFill>
                  <a:srgbClr val="0D0D0D"/>
                </a:solidFill>
                <a:effectLst/>
                <a:highlight>
                  <a:srgbClr val="FFFFFF"/>
                </a:highlight>
                <a:latin typeface="Segoe UI" panose="020B0502040204020203" pitchFamily="34" charset="0"/>
                <a:ea typeface="等线" panose="02010600030101010101" pitchFamily="2" charset="-122"/>
              </a:rPr>
              <a:t>Some TCR Beta chains are closer to each other.</a:t>
            </a:r>
          </a:p>
          <a:p>
            <a:pPr marL="285750" indent="-285750">
              <a:buFont typeface="Arial" panose="020B0604020202020204" pitchFamily="34" charset="0"/>
              <a:buChar char="•"/>
            </a:pPr>
            <a:r>
              <a:rPr lang="en-US" altLang="zh-CN" dirty="0"/>
              <a:t>Broader epitope recognition.</a:t>
            </a:r>
          </a:p>
        </p:txBody>
      </p:sp>
      <p:sp>
        <p:nvSpPr>
          <p:cNvPr id="2" name="文本框 1">
            <a:extLst>
              <a:ext uri="{FF2B5EF4-FFF2-40B4-BE49-F238E27FC236}">
                <a16:creationId xmlns:a16="http://schemas.microsoft.com/office/drawing/2014/main" id="{EA376887-3F41-D339-8FBF-BE8ABAB58F87}"/>
              </a:ext>
            </a:extLst>
          </p:cNvPr>
          <p:cNvSpPr txBox="1"/>
          <p:nvPr/>
        </p:nvSpPr>
        <p:spPr>
          <a:xfrm>
            <a:off x="8459225" y="2509182"/>
            <a:ext cx="2189895" cy="369332"/>
          </a:xfrm>
          <a:prstGeom prst="rect">
            <a:avLst/>
          </a:prstGeom>
          <a:noFill/>
        </p:spPr>
        <p:txBody>
          <a:bodyPr wrap="none" rtlCol="0">
            <a:spAutoFit/>
          </a:bodyPr>
          <a:lstStyle/>
          <a:p>
            <a:r>
              <a:rPr lang="en-US" altLang="zh-CN" dirty="0"/>
              <a:t>Human Beta Chains</a:t>
            </a:r>
            <a:endParaRPr lang="zh-CN" altLang="en-US" dirty="0"/>
          </a:p>
        </p:txBody>
      </p:sp>
    </p:spTree>
    <p:extLst>
      <p:ext uri="{BB962C8B-B14F-4D97-AF65-F5344CB8AC3E}">
        <p14:creationId xmlns:p14="http://schemas.microsoft.com/office/powerpoint/2010/main" val="29248017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360AC2A2-FECE-23AD-8298-6E22713B5EF0}"/>
              </a:ext>
            </a:extLst>
          </p:cNvPr>
          <p:cNvSpPr>
            <a:spLocks noGrp="1"/>
          </p:cNvSpPr>
          <p:nvPr>
            <p:ph type="title"/>
          </p:nvPr>
        </p:nvSpPr>
        <p:spPr/>
        <p:txBody>
          <a:bodyPr/>
          <a:lstStyle/>
          <a:p>
            <a:r>
              <a:rPr lang="en-US" altLang="zh-CN" dirty="0"/>
              <a:t>Alpha vs. Beta vs. Combined Chains</a:t>
            </a:r>
            <a:endParaRPr lang="zh-CN" altLang="en-US" dirty="0"/>
          </a:p>
        </p:txBody>
      </p:sp>
      <p:pic>
        <p:nvPicPr>
          <p:cNvPr id="9" name="内容占位符 8">
            <a:extLst>
              <a:ext uri="{FF2B5EF4-FFF2-40B4-BE49-F238E27FC236}">
                <a16:creationId xmlns:a16="http://schemas.microsoft.com/office/drawing/2014/main" id="{2A6E8A90-CE72-56BA-C013-81EF721376DF}"/>
              </a:ext>
            </a:extLst>
          </p:cNvPr>
          <p:cNvPicPr>
            <a:picLocks noGrp="1" noChangeAspect="1"/>
          </p:cNvPicPr>
          <p:nvPr>
            <p:ph idx="1"/>
          </p:nvPr>
        </p:nvPicPr>
        <p:blipFill rotWithShape="1">
          <a:blip r:embed="rId2"/>
          <a:srcRect t="4602"/>
          <a:stretch/>
        </p:blipFill>
        <p:spPr>
          <a:xfrm>
            <a:off x="7536624" y="2899016"/>
            <a:ext cx="3911829" cy="3727329"/>
          </a:xfrm>
        </p:spPr>
      </p:pic>
      <p:sp>
        <p:nvSpPr>
          <p:cNvPr id="2" name="文本框 1">
            <a:extLst>
              <a:ext uri="{FF2B5EF4-FFF2-40B4-BE49-F238E27FC236}">
                <a16:creationId xmlns:a16="http://schemas.microsoft.com/office/drawing/2014/main" id="{20511160-0F12-1B78-8621-DB6EEEF07D12}"/>
              </a:ext>
            </a:extLst>
          </p:cNvPr>
          <p:cNvSpPr txBox="1"/>
          <p:nvPr/>
        </p:nvSpPr>
        <p:spPr>
          <a:xfrm>
            <a:off x="743547" y="2967335"/>
            <a:ext cx="5591645" cy="923330"/>
          </a:xfrm>
          <a:prstGeom prst="rect">
            <a:avLst/>
          </a:prstGeom>
          <a:noFill/>
          <a:ln>
            <a:solidFill>
              <a:srgbClr val="FF0000"/>
            </a:solidFill>
          </a:ln>
        </p:spPr>
        <p:txBody>
          <a:bodyPr wrap="square">
            <a:spAutoFit/>
          </a:bodyPr>
          <a:lstStyle/>
          <a:p>
            <a:pPr marL="285750" indent="-285750">
              <a:buFont typeface="Arial" panose="020B0604020202020204" pitchFamily="34" charset="0"/>
              <a:buChar char="•"/>
            </a:pPr>
            <a:r>
              <a:rPr lang="en-GB" altLang="zh-CN" dirty="0">
                <a:solidFill>
                  <a:srgbClr val="0D0D0D"/>
                </a:solidFill>
                <a:highlight>
                  <a:srgbClr val="FFFFFF"/>
                </a:highlight>
                <a:latin typeface="Segoe UI" panose="020B0502040204020203" pitchFamily="34" charset="0"/>
                <a:ea typeface="等线" panose="02010600030101010101" pitchFamily="2" charset="-122"/>
              </a:rPr>
              <a:t>More dispersed</a:t>
            </a:r>
          </a:p>
          <a:p>
            <a:pPr marL="285750" indent="-285750">
              <a:buFont typeface="Arial" panose="020B0604020202020204" pitchFamily="34" charset="0"/>
              <a:buChar char="•"/>
            </a:pPr>
            <a:r>
              <a:rPr lang="en-US" altLang="zh-CN" dirty="0">
                <a:solidFill>
                  <a:srgbClr val="0D0D0D"/>
                </a:solidFill>
                <a:highlight>
                  <a:srgbClr val="FFFFFF"/>
                </a:highlight>
                <a:latin typeface="Segoe UI" panose="020B0502040204020203" pitchFamily="34" charset="0"/>
                <a:ea typeface="等线" panose="02010600030101010101" pitchFamily="2" charset="-122"/>
              </a:rPr>
              <a:t>Different </a:t>
            </a:r>
            <a:r>
              <a:rPr lang="en-GB" altLang="zh-CN" dirty="0">
                <a:solidFill>
                  <a:srgbClr val="0D0D0D"/>
                </a:solidFill>
                <a:highlight>
                  <a:srgbClr val="FFFFFF"/>
                </a:highlight>
                <a:latin typeface="Segoe UI" panose="020B0502040204020203" pitchFamily="34" charset="0"/>
                <a:ea typeface="等线" panose="02010600030101010101" pitchFamily="2" charset="-122"/>
              </a:rPr>
              <a:t>specificity mixed together and difficult to form distinct high-purity clusters</a:t>
            </a:r>
          </a:p>
        </p:txBody>
      </p:sp>
      <p:sp>
        <p:nvSpPr>
          <p:cNvPr id="3" name="文本框 2">
            <a:extLst>
              <a:ext uri="{FF2B5EF4-FFF2-40B4-BE49-F238E27FC236}">
                <a16:creationId xmlns:a16="http://schemas.microsoft.com/office/drawing/2014/main" id="{A3B4D8C1-F52E-CA9D-5637-2B0B2B42803A}"/>
              </a:ext>
            </a:extLst>
          </p:cNvPr>
          <p:cNvSpPr txBox="1"/>
          <p:nvPr/>
        </p:nvSpPr>
        <p:spPr>
          <a:xfrm>
            <a:off x="740280" y="4364590"/>
            <a:ext cx="5598177" cy="1477328"/>
          </a:xfrm>
          <a:prstGeom prst="rect">
            <a:avLst/>
          </a:prstGeom>
          <a:noFill/>
          <a:ln>
            <a:solidFill>
              <a:srgbClr val="00B0F0"/>
            </a:solidFill>
          </a:ln>
        </p:spPr>
        <p:txBody>
          <a:bodyPr wrap="square" rtlCol="0">
            <a:spAutoFit/>
          </a:bodyPr>
          <a:lstStyle/>
          <a:p>
            <a:pPr marL="285750" indent="-285750">
              <a:buFont typeface="Arial" panose="020B0604020202020204" pitchFamily="34" charset="0"/>
              <a:buChar char="•"/>
            </a:pPr>
            <a:r>
              <a:rPr lang="en-US" altLang="zh-CN" dirty="0"/>
              <a:t>The different combinations of TCRs on the Alpha and Beta chains make the TCRs more diverse, leading to a more diverse distribution.</a:t>
            </a:r>
          </a:p>
          <a:p>
            <a:pPr marL="285750" indent="-285750">
              <a:buFont typeface="Arial" panose="020B0604020202020204" pitchFamily="34" charset="0"/>
              <a:buChar char="•"/>
            </a:pPr>
            <a:r>
              <a:rPr lang="en-US" altLang="zh-CN" dirty="0"/>
              <a:t>TCR epitope recognition is broadened by combining Alpha and Beta chains.</a:t>
            </a:r>
          </a:p>
        </p:txBody>
      </p:sp>
      <p:sp>
        <p:nvSpPr>
          <p:cNvPr id="4" name="文本框 3">
            <a:extLst>
              <a:ext uri="{FF2B5EF4-FFF2-40B4-BE49-F238E27FC236}">
                <a16:creationId xmlns:a16="http://schemas.microsoft.com/office/drawing/2014/main" id="{276F4AD0-3A63-3381-D756-B65A0CC2A3D4}"/>
              </a:ext>
            </a:extLst>
          </p:cNvPr>
          <p:cNvSpPr txBox="1"/>
          <p:nvPr/>
        </p:nvSpPr>
        <p:spPr>
          <a:xfrm>
            <a:off x="8311609" y="2562780"/>
            <a:ext cx="2779928" cy="369332"/>
          </a:xfrm>
          <a:prstGeom prst="rect">
            <a:avLst/>
          </a:prstGeom>
          <a:noFill/>
        </p:spPr>
        <p:txBody>
          <a:bodyPr wrap="none" rtlCol="0">
            <a:spAutoFit/>
          </a:bodyPr>
          <a:lstStyle/>
          <a:p>
            <a:r>
              <a:rPr lang="en-US" altLang="zh-CN" dirty="0"/>
              <a:t>Human Combined Chains</a:t>
            </a:r>
            <a:endParaRPr lang="zh-CN" altLang="en-US" dirty="0"/>
          </a:p>
        </p:txBody>
      </p:sp>
    </p:spTree>
    <p:extLst>
      <p:ext uri="{BB962C8B-B14F-4D97-AF65-F5344CB8AC3E}">
        <p14:creationId xmlns:p14="http://schemas.microsoft.com/office/powerpoint/2010/main" val="24305331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a:extLst>
              <a:ext uri="{FF2B5EF4-FFF2-40B4-BE49-F238E27FC236}">
                <a16:creationId xmlns:a16="http://schemas.microsoft.com/office/drawing/2014/main" id="{8695EF42-AF12-C103-1819-CBE4A5AF67A6}"/>
              </a:ext>
            </a:extLst>
          </p:cNvPr>
          <p:cNvSpPr>
            <a:spLocks noGrp="1"/>
          </p:cNvSpPr>
          <p:nvPr>
            <p:ph type="title"/>
          </p:nvPr>
        </p:nvSpPr>
        <p:spPr/>
        <p:txBody>
          <a:bodyPr/>
          <a:lstStyle/>
          <a:p>
            <a:r>
              <a:rPr lang="en-US" altLang="zh-CN" dirty="0"/>
              <a:t>Clustering</a:t>
            </a:r>
            <a:endParaRPr lang="zh-CN" altLang="en-US" dirty="0"/>
          </a:p>
        </p:txBody>
      </p:sp>
      <p:sp>
        <p:nvSpPr>
          <p:cNvPr id="3" name="内容占位符 2">
            <a:extLst>
              <a:ext uri="{FF2B5EF4-FFF2-40B4-BE49-F238E27FC236}">
                <a16:creationId xmlns:a16="http://schemas.microsoft.com/office/drawing/2014/main" id="{38EB1253-3FB9-9EC9-5D03-C127F420F949}"/>
              </a:ext>
            </a:extLst>
          </p:cNvPr>
          <p:cNvSpPr>
            <a:spLocks noGrp="1"/>
          </p:cNvSpPr>
          <p:nvPr>
            <p:ph idx="1"/>
          </p:nvPr>
        </p:nvSpPr>
        <p:spPr>
          <a:xfrm>
            <a:off x="400050" y="2750126"/>
            <a:ext cx="6058156" cy="4212649"/>
          </a:xfrm>
        </p:spPr>
        <p:txBody>
          <a:bodyPr>
            <a:normAutofit fontScale="92500" lnSpcReduction="20000"/>
          </a:bodyPr>
          <a:lstStyle/>
          <a:p>
            <a:r>
              <a:rPr lang="en-US" altLang="zh-CN" dirty="0"/>
              <a:t>2 Methods</a:t>
            </a:r>
          </a:p>
          <a:p>
            <a:pPr marL="342900" indent="-342900">
              <a:buFont typeface="Arial" panose="020B0604020202020204" pitchFamily="34" charset="0"/>
              <a:buChar char="•"/>
            </a:pPr>
            <a:r>
              <a:rPr lang="en-US" altLang="zh-CN" dirty="0"/>
              <a:t>DBSCAN: An effective density-based clustering method which can identified the clusters as high-density regions separated from low-density regions. It do not need the number of clusters and can find arbitrarily-shaped clusters. It cannot cluster data well with large differences in densities.</a:t>
            </a:r>
          </a:p>
          <a:p>
            <a:pPr marL="342900" indent="-342900">
              <a:buFont typeface="Arial" panose="020B0604020202020204" pitchFamily="34" charset="0"/>
              <a:buChar char="•"/>
            </a:pPr>
            <a:r>
              <a:rPr lang="en-ID" altLang="zh-CN" dirty="0"/>
              <a:t>Hierarchical Clustering:</a:t>
            </a:r>
            <a:r>
              <a:rPr lang="en-US" altLang="zh-CN" dirty="0"/>
              <a:t> A bottom-up clustering algorithm that gradually merges data points into clusters and represents the similarity relationship between data points through a tree-like structure. It probes the data at different levels of granularity and can discover hierarchical structure.</a:t>
            </a:r>
            <a:endParaRPr lang="zh-CN" altLang="en-US" dirty="0"/>
          </a:p>
        </p:txBody>
      </p:sp>
      <p:sp>
        <p:nvSpPr>
          <p:cNvPr id="4" name="内容占位符 2">
            <a:extLst>
              <a:ext uri="{FF2B5EF4-FFF2-40B4-BE49-F238E27FC236}">
                <a16:creationId xmlns:a16="http://schemas.microsoft.com/office/drawing/2014/main" id="{FEDDA1D0-3724-1885-1006-0DC7A5A80FFF}"/>
              </a:ext>
            </a:extLst>
          </p:cNvPr>
          <p:cNvSpPr txBox="1">
            <a:spLocks/>
          </p:cNvSpPr>
          <p:nvPr/>
        </p:nvSpPr>
        <p:spPr>
          <a:xfrm>
            <a:off x="6458206" y="2786651"/>
            <a:ext cx="5121460" cy="3261789"/>
          </a:xfrm>
          <a:prstGeom prst="rect">
            <a:avLst/>
          </a:prstGeom>
        </p:spPr>
        <p:txBody>
          <a:bodyPr vert="horz" lIns="91440" tIns="45720" rIns="91440" bIns="45720" rtlCol="0">
            <a:normAutofit fontScale="92500" lnSpcReduction="20000"/>
          </a:bodyPr>
          <a:lstStyle>
            <a:lvl1pPr marL="0" indent="0" algn="l" defTabSz="914400" rtl="0" eaLnBrk="1" latinLnBrk="0" hangingPunct="1">
              <a:lnSpc>
                <a:spcPct val="110000"/>
              </a:lnSpc>
              <a:spcBef>
                <a:spcPts val="1000"/>
              </a:spcBef>
              <a:buFont typeface="Arial" panose="020B0604020202020204" pitchFamily="34" charset="0"/>
              <a:buNone/>
              <a:defRPr sz="2200" kern="1200">
                <a:solidFill>
                  <a:schemeClr val="tx1"/>
                </a:solidFill>
                <a:latin typeface="+mn-lt"/>
                <a:ea typeface="+mn-ea"/>
                <a:cs typeface="+mn-cs"/>
              </a:defRPr>
            </a:lvl1pPr>
            <a:lvl2pPr marL="228600" indent="0" algn="l" defTabSz="914400" rtl="0" eaLnBrk="1" latinLnBrk="0" hangingPunct="1">
              <a:lnSpc>
                <a:spcPct val="110000"/>
              </a:lnSpc>
              <a:spcBef>
                <a:spcPts val="500"/>
              </a:spcBef>
              <a:buFont typeface="Arial" panose="020B0604020202020204" pitchFamily="34" charset="0"/>
              <a:buNone/>
              <a:defRPr sz="2000" kern="1200">
                <a:solidFill>
                  <a:schemeClr val="tx1"/>
                </a:solidFill>
                <a:latin typeface="+mn-lt"/>
                <a:ea typeface="+mn-ea"/>
                <a:cs typeface="+mn-cs"/>
              </a:defRPr>
            </a:lvl2pPr>
            <a:lvl3pPr marL="457200" indent="0" algn="l"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6858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4pPr>
            <a:lvl5pPr marL="9144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3 Metrics</a:t>
            </a:r>
          </a:p>
          <a:p>
            <a:pPr marL="342900" indent="-342900">
              <a:buFont typeface="Arial" panose="020B0604020202020204" pitchFamily="34" charset="0"/>
              <a:buChar char="•"/>
            </a:pPr>
            <a:r>
              <a:rPr lang="en-ID" altLang="zh-CN" dirty="0"/>
              <a:t>Pure Cluster Fraction</a:t>
            </a:r>
            <a:r>
              <a:rPr lang="en-US" altLang="zh-CN" dirty="0"/>
              <a:t>: The percentage of pure clusters out of all clusters.</a:t>
            </a:r>
          </a:p>
          <a:p>
            <a:pPr marL="342900" indent="-342900">
              <a:buFont typeface="Arial" panose="020B0604020202020204" pitchFamily="34" charset="0"/>
              <a:buChar char="•"/>
            </a:pPr>
            <a:r>
              <a:rPr lang="en-ID" altLang="zh-CN" dirty="0"/>
              <a:t>Pure Cluster Retention: </a:t>
            </a:r>
            <a:r>
              <a:rPr lang="en-US" altLang="zh-CN" dirty="0"/>
              <a:t>The percentage of TCRs classified as pure clusters out of all TCRs.</a:t>
            </a:r>
          </a:p>
          <a:p>
            <a:pPr marL="342900" indent="-342900">
              <a:buFont typeface="Arial" panose="020B0604020202020204" pitchFamily="34" charset="0"/>
              <a:buChar char="•"/>
            </a:pPr>
            <a:r>
              <a:rPr lang="en-ID" altLang="zh-CN" dirty="0"/>
              <a:t>Normalized Mutual Information(NMI): </a:t>
            </a:r>
            <a:r>
              <a:rPr lang="en-US" altLang="zh-CN" dirty="0"/>
              <a:t>Twice the mutual information divided by the sum of the entropies of the two labels(</a:t>
            </a:r>
            <a:r>
              <a:rPr lang="en-ID" altLang="zh-CN" dirty="0"/>
              <a:t>cluster label and specificity</a:t>
            </a:r>
            <a:r>
              <a:rPr lang="en-US" altLang="zh-CN" dirty="0"/>
              <a:t>).</a:t>
            </a:r>
            <a:endParaRPr lang="zh-CN" altLang="en-US" dirty="0"/>
          </a:p>
        </p:txBody>
      </p:sp>
    </p:spTree>
    <p:extLst>
      <p:ext uri="{BB962C8B-B14F-4D97-AF65-F5344CB8AC3E}">
        <p14:creationId xmlns:p14="http://schemas.microsoft.com/office/powerpoint/2010/main" val="4250467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内容占位符 10">
            <a:extLst>
              <a:ext uri="{FF2B5EF4-FFF2-40B4-BE49-F238E27FC236}">
                <a16:creationId xmlns:a16="http://schemas.microsoft.com/office/drawing/2014/main" id="{56519AA8-FC18-531A-7476-125362D3C4B3}"/>
              </a:ext>
            </a:extLst>
          </p:cNvPr>
          <p:cNvPicPr>
            <a:picLocks noGrp="1" noChangeAspect="1"/>
          </p:cNvPicPr>
          <p:nvPr>
            <p:ph idx="1"/>
          </p:nvPr>
        </p:nvPicPr>
        <p:blipFill>
          <a:blip r:embed="rId2"/>
          <a:stretch>
            <a:fillRect/>
          </a:stretch>
        </p:blipFill>
        <p:spPr>
          <a:xfrm>
            <a:off x="4707466" y="4042716"/>
            <a:ext cx="6903671" cy="2044805"/>
          </a:xfrm>
        </p:spPr>
      </p:pic>
      <p:sp>
        <p:nvSpPr>
          <p:cNvPr id="7" name="标题 6">
            <a:extLst>
              <a:ext uri="{FF2B5EF4-FFF2-40B4-BE49-F238E27FC236}">
                <a16:creationId xmlns:a16="http://schemas.microsoft.com/office/drawing/2014/main" id="{8695EF42-AF12-C103-1819-CBE4A5AF67A6}"/>
              </a:ext>
            </a:extLst>
          </p:cNvPr>
          <p:cNvSpPr>
            <a:spLocks noGrp="1"/>
          </p:cNvSpPr>
          <p:nvPr>
            <p:ph type="title"/>
          </p:nvPr>
        </p:nvSpPr>
        <p:spPr/>
        <p:txBody>
          <a:bodyPr>
            <a:normAutofit fontScale="90000"/>
          </a:bodyPr>
          <a:lstStyle/>
          <a:p>
            <a:r>
              <a:rPr lang="en-ID" altLang="zh-CN" dirty="0"/>
              <a:t>Agglomerative Hierarchical Clustering</a:t>
            </a:r>
            <a:br>
              <a:rPr lang="en-ID" altLang="zh-CN" dirty="0"/>
            </a:br>
            <a:r>
              <a:rPr lang="en-US" altLang="zh-CN" dirty="0"/>
              <a:t> vs. </a:t>
            </a:r>
            <a:br>
              <a:rPr lang="en-US" altLang="zh-CN" dirty="0"/>
            </a:br>
            <a:r>
              <a:rPr lang="en-US" altLang="zh-CN" dirty="0"/>
              <a:t>DBSCAN</a:t>
            </a:r>
            <a:endParaRPr lang="zh-CN" altLang="en-US" dirty="0"/>
          </a:p>
        </p:txBody>
      </p:sp>
      <p:sp>
        <p:nvSpPr>
          <p:cNvPr id="3" name="文本框 2">
            <a:extLst>
              <a:ext uri="{FF2B5EF4-FFF2-40B4-BE49-F238E27FC236}">
                <a16:creationId xmlns:a16="http://schemas.microsoft.com/office/drawing/2014/main" id="{55C7BAEF-154A-6AD1-2901-8FE5EFFD0088}"/>
              </a:ext>
            </a:extLst>
          </p:cNvPr>
          <p:cNvSpPr txBox="1"/>
          <p:nvPr/>
        </p:nvSpPr>
        <p:spPr>
          <a:xfrm>
            <a:off x="380459" y="2896383"/>
            <a:ext cx="10169995" cy="923330"/>
          </a:xfrm>
          <a:prstGeom prst="rect">
            <a:avLst/>
          </a:prstGeom>
          <a:noFill/>
          <a:ln>
            <a:solidFill>
              <a:srgbClr val="FF0000"/>
            </a:solidFill>
          </a:ln>
        </p:spPr>
        <p:txBody>
          <a:bodyPr wrap="square">
            <a:spAutoFit/>
          </a:bodyPr>
          <a:lstStyle/>
          <a:p>
            <a:pPr marL="285750" indent="-285750">
              <a:buFont typeface="Arial" panose="020B0604020202020204" pitchFamily="34" charset="0"/>
              <a:buChar char="•"/>
            </a:pPr>
            <a:r>
              <a:rPr lang="en-US" altLang="zh-CN" dirty="0">
                <a:ea typeface="+mj-ea"/>
                <a:cs typeface="Times New Roman" panose="02020603050405020304" pitchFamily="18" charset="0"/>
              </a:rPr>
              <a:t>P</a:t>
            </a:r>
            <a:r>
              <a:rPr lang="en-US" altLang="zh-CN" sz="1800" dirty="0">
                <a:effectLst/>
                <a:ea typeface="+mj-ea"/>
                <a:cs typeface="Times New Roman" panose="02020603050405020304" pitchFamily="18" charset="0"/>
              </a:rPr>
              <a:t>ure cluster fraction: DBSCAN results is half of hierarchical clustering.</a:t>
            </a:r>
          </a:p>
          <a:p>
            <a:pPr marL="285750" indent="-285750">
              <a:buFont typeface="Arial" panose="020B0604020202020204" pitchFamily="34" charset="0"/>
              <a:buChar char="•"/>
            </a:pPr>
            <a:r>
              <a:rPr lang="en-US" altLang="zh-CN" dirty="0">
                <a:ea typeface="+mj-ea"/>
                <a:cs typeface="Times New Roman" panose="02020603050405020304" pitchFamily="18" charset="0"/>
              </a:rPr>
              <a:t>P</a:t>
            </a:r>
            <a:r>
              <a:rPr lang="en-US" altLang="zh-CN" sz="1800" dirty="0">
                <a:effectLst/>
                <a:ea typeface="+mj-ea"/>
                <a:cs typeface="Times New Roman" panose="02020603050405020304" pitchFamily="18" charset="0"/>
              </a:rPr>
              <a:t>ure cluster retention: DBSCAN  is nearly only a quarter of hierarchical clustering.</a:t>
            </a:r>
          </a:p>
          <a:p>
            <a:pPr marL="285750" indent="-285750">
              <a:buFont typeface="Arial" panose="020B0604020202020204" pitchFamily="34" charset="0"/>
              <a:buChar char="•"/>
            </a:pPr>
            <a:r>
              <a:rPr lang="en-US" altLang="zh-CN" sz="1800" dirty="0">
                <a:effectLst/>
                <a:ea typeface="+mj-ea"/>
                <a:cs typeface="Times New Roman" panose="02020603050405020304" pitchFamily="18" charset="0"/>
              </a:rPr>
              <a:t>NMI: DBSCAN has a relatively small gap with hierarchical clustering.</a:t>
            </a:r>
            <a:endParaRPr lang="zh-CN" altLang="en-US" dirty="0">
              <a:ea typeface="+mj-ea"/>
            </a:endParaRPr>
          </a:p>
        </p:txBody>
      </p:sp>
      <p:sp>
        <p:nvSpPr>
          <p:cNvPr id="2" name="文本框 1">
            <a:extLst>
              <a:ext uri="{FF2B5EF4-FFF2-40B4-BE49-F238E27FC236}">
                <a16:creationId xmlns:a16="http://schemas.microsoft.com/office/drawing/2014/main" id="{D1D944F4-4619-5C70-521A-1B26AB1EA113}"/>
              </a:ext>
            </a:extLst>
          </p:cNvPr>
          <p:cNvSpPr txBox="1"/>
          <p:nvPr/>
        </p:nvSpPr>
        <p:spPr>
          <a:xfrm>
            <a:off x="380459" y="4152566"/>
            <a:ext cx="4327007" cy="1477328"/>
          </a:xfrm>
          <a:prstGeom prst="rect">
            <a:avLst/>
          </a:prstGeom>
          <a:noFill/>
          <a:ln>
            <a:solidFill>
              <a:srgbClr val="00B0F0"/>
            </a:solidFill>
          </a:ln>
        </p:spPr>
        <p:txBody>
          <a:bodyPr wrap="square">
            <a:spAutoFit/>
          </a:bodyPr>
          <a:lstStyle/>
          <a:p>
            <a:pPr marL="285750" indent="-285750">
              <a:buFont typeface="Arial" panose="020B0604020202020204" pitchFamily="34" charset="0"/>
              <a:buChar char="•"/>
            </a:pPr>
            <a:r>
              <a:rPr lang="en-US" altLang="zh-CN" dirty="0">
                <a:ea typeface="+mj-ea"/>
              </a:rPr>
              <a:t>The density distribution of TCR chains can be very heterogeneous.</a:t>
            </a:r>
          </a:p>
          <a:p>
            <a:pPr marL="285750" indent="-285750">
              <a:buFont typeface="Arial" panose="020B0604020202020204" pitchFamily="34" charset="0"/>
              <a:buChar char="•"/>
            </a:pPr>
            <a:r>
              <a:rPr lang="en-US" altLang="zh-CN" dirty="0">
                <a:ea typeface="+mj-ea"/>
              </a:rPr>
              <a:t>Hierarchical clustering is more robust and able to handle</a:t>
            </a:r>
            <a:r>
              <a:rPr lang="en-US" altLang="zh-CN" dirty="0">
                <a:solidFill>
                  <a:srgbClr val="0D0D0D"/>
                </a:solidFill>
                <a:highlight>
                  <a:srgbClr val="FFFFFF"/>
                </a:highlight>
                <a:latin typeface="Segoe UI" panose="020B0502040204020203" pitchFamily="34" charset="0"/>
                <a:ea typeface="等线" panose="02010600030101010101" pitchFamily="2" charset="-122"/>
              </a:rPr>
              <a:t> complex and variable TCR distributions</a:t>
            </a:r>
            <a:endParaRPr lang="en-US" altLang="zh-CN" dirty="0">
              <a:ea typeface="+mj-ea"/>
            </a:endParaRPr>
          </a:p>
        </p:txBody>
      </p:sp>
    </p:spTree>
    <p:extLst>
      <p:ext uri="{BB962C8B-B14F-4D97-AF65-F5344CB8AC3E}">
        <p14:creationId xmlns:p14="http://schemas.microsoft.com/office/powerpoint/2010/main" val="18738760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9165109B-7036-4613-93D4-579E77F6EF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8A2CCAF-115E-5664-3704-23FB5C19A9A5}"/>
              </a:ext>
            </a:extLst>
          </p:cNvPr>
          <p:cNvSpPr>
            <a:spLocks noGrp="1"/>
          </p:cNvSpPr>
          <p:nvPr>
            <p:ph type="title"/>
          </p:nvPr>
        </p:nvSpPr>
        <p:spPr>
          <a:xfrm>
            <a:off x="761802" y="858982"/>
            <a:ext cx="3451060" cy="5152933"/>
          </a:xfrm>
        </p:spPr>
        <p:txBody>
          <a:bodyPr>
            <a:normAutofit/>
          </a:bodyPr>
          <a:lstStyle/>
          <a:p>
            <a:r>
              <a:rPr lang="en-US" dirty="0"/>
              <a:t>MODEL CREATION AND OUTCOMES:</a:t>
            </a:r>
          </a:p>
        </p:txBody>
      </p:sp>
      <p:sp useBgFill="1">
        <p:nvSpPr>
          <p:cNvPr id="11" name="Rectangle 10">
            <a:extLst>
              <a:ext uri="{FF2B5EF4-FFF2-40B4-BE49-F238E27FC236}">
                <a16:creationId xmlns:a16="http://schemas.microsoft.com/office/drawing/2014/main" id="{43E8FEA2-54EE-4F84-B5DB-A055A7D805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36707" y="0"/>
            <a:ext cx="7455294" cy="6858000"/>
          </a:xfrm>
          <a:prstGeom prst="rect">
            <a:avLst/>
          </a:prstGeom>
          <a:ln>
            <a:noFill/>
          </a:ln>
          <a:effectLst>
            <a:outerShdw blurRad="660400" dist="279400" dir="7980000" sx="92000" sy="92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E58B1629-F209-47B0-BA59-6BD937DBB08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0AEE539E-050D-33D2-A312-7FCF6052DA81}"/>
              </a:ext>
            </a:extLst>
          </p:cNvPr>
          <p:cNvGraphicFramePr>
            <a:graphicFrameLocks noGrp="1"/>
          </p:cNvGraphicFramePr>
          <p:nvPr>
            <p:ph idx="1"/>
            <p:extLst>
              <p:ext uri="{D42A27DB-BD31-4B8C-83A1-F6EECF244321}">
                <p14:modId xmlns:p14="http://schemas.microsoft.com/office/powerpoint/2010/main" val="1771606357"/>
              </p:ext>
            </p:extLst>
          </p:nvPr>
        </p:nvGraphicFramePr>
        <p:xfrm>
          <a:off x="4736706" y="0"/>
          <a:ext cx="6931398" cy="685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217826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9CCA305-B4A1-1CF2-D251-015AA6B48E90}"/>
              </a:ext>
            </a:extLst>
          </p:cNvPr>
          <p:cNvSpPr txBox="1"/>
          <p:nvPr/>
        </p:nvSpPr>
        <p:spPr>
          <a:xfrm>
            <a:off x="391886" y="2090057"/>
            <a:ext cx="10307782" cy="5016758"/>
          </a:xfrm>
          <a:prstGeom prst="rect">
            <a:avLst/>
          </a:prstGeom>
          <a:noFill/>
        </p:spPr>
        <p:txBody>
          <a:bodyPr wrap="square" rtlCol="0">
            <a:spAutoFit/>
          </a:bodyPr>
          <a:lstStyle/>
          <a:p>
            <a:r>
              <a:rPr lang="en-US" b="1" dirty="0">
                <a:cs typeface="Times New Roman" panose="02020603050405020304" pitchFamily="18" charset="0"/>
              </a:rPr>
              <a:t>Logistic Regression Classifier Results:</a:t>
            </a:r>
          </a:p>
          <a:p>
            <a:endParaRPr lang="en-US" b="1" dirty="0">
              <a:cs typeface="Times New Roman" panose="02020603050405020304" pitchFamily="18" charset="0"/>
            </a:endParaRPr>
          </a:p>
          <a:p>
            <a:r>
              <a:rPr lang="en-US" dirty="0">
                <a:cs typeface="Times New Roman" panose="02020603050405020304" pitchFamily="18" charset="0"/>
              </a:rPr>
              <a:t>- Logistic regression was chosen as the baseline model for predicting TCR specificity due to the robustness of the logistic regression model and the simplicity of the binary classification task driving the choice. </a:t>
            </a:r>
          </a:p>
          <a:p>
            <a:endParaRPr lang="en-US" dirty="0">
              <a:cs typeface="Times New Roman" panose="02020603050405020304" pitchFamily="18" charset="0"/>
            </a:endParaRPr>
          </a:p>
          <a:p>
            <a:r>
              <a:rPr lang="en-US" dirty="0">
                <a:cs typeface="Times New Roman" panose="02020603050405020304" pitchFamily="18" charset="0"/>
              </a:rPr>
              <a:t>- Model evaluation revealed that while the overall accuracy appeared high at approximately 87.5% for the alpha chains and 87.75% for the beta chains, the F1 scores for many classes were very low, indicating poor performance in correctly classifying many specific epitopes. </a:t>
            </a:r>
          </a:p>
          <a:p>
            <a:pPr marL="285750" indent="-285750">
              <a:buFontTx/>
              <a:buChar char="-"/>
            </a:pPr>
            <a:endParaRPr lang="en-US" dirty="0">
              <a:cs typeface="Times New Roman" panose="02020603050405020304" pitchFamily="18" charset="0"/>
            </a:endParaRPr>
          </a:p>
          <a:p>
            <a:r>
              <a:rPr lang="en-US" dirty="0">
                <a:cs typeface="Times New Roman" panose="02020603050405020304" pitchFamily="18" charset="0"/>
              </a:rPr>
              <a:t>- This discrepancy between high accuracy and low F1 scores highlighted the challenges of working with imbalanced datasets and underscored the necessity of choosing appropriate metrics for performance evaluation. </a:t>
            </a:r>
          </a:p>
          <a:p>
            <a:endParaRPr lang="en-US" dirty="0">
              <a:cs typeface="Times New Roman" panose="02020603050405020304" pitchFamily="18" charset="0"/>
            </a:endParaRPr>
          </a:p>
          <a:p>
            <a:r>
              <a:rPr lang="en-US" dirty="0">
                <a:cs typeface="Times New Roman" panose="02020603050405020304" pitchFamily="18" charset="0"/>
              </a:rPr>
              <a:t>- This outcome stresses the importance of further model adjustments and potentially exploring more complex models or resampling techniques to better handle class imbalance and improve the model's ability to generalize across less frequent classes.</a:t>
            </a:r>
          </a:p>
          <a:p>
            <a:endParaRPr lang="en-US" sz="1400" dirty="0">
              <a:latin typeface="Times New Roman" panose="02020603050405020304" pitchFamily="18" charset="0"/>
              <a:cs typeface="Times New Roman" panose="02020603050405020304" pitchFamily="18" charset="0"/>
            </a:endParaRPr>
          </a:p>
        </p:txBody>
      </p:sp>
      <p:graphicFrame>
        <p:nvGraphicFramePr>
          <p:cNvPr id="3" name="Table 2">
            <a:extLst>
              <a:ext uri="{FF2B5EF4-FFF2-40B4-BE49-F238E27FC236}">
                <a16:creationId xmlns:a16="http://schemas.microsoft.com/office/drawing/2014/main" id="{0E5FA4B9-A090-F512-5999-761CA36DA346}"/>
              </a:ext>
            </a:extLst>
          </p:cNvPr>
          <p:cNvGraphicFramePr>
            <a:graphicFrameLocks noGrp="1"/>
          </p:cNvGraphicFramePr>
          <p:nvPr>
            <p:extLst>
              <p:ext uri="{D42A27DB-BD31-4B8C-83A1-F6EECF244321}">
                <p14:modId xmlns:p14="http://schemas.microsoft.com/office/powerpoint/2010/main" val="3363481144"/>
              </p:ext>
            </p:extLst>
          </p:nvPr>
        </p:nvGraphicFramePr>
        <p:xfrm>
          <a:off x="4833257" y="380011"/>
          <a:ext cx="6911438" cy="1555668"/>
        </p:xfrm>
        <a:graphic>
          <a:graphicData uri="http://schemas.openxmlformats.org/drawingml/2006/table">
            <a:tbl>
              <a:tblPr firstRow="1" bandRow="1">
                <a:tableStyleId>{073A0DAA-6AF3-43AB-8588-CEC1D06C72B9}</a:tableStyleId>
              </a:tblPr>
              <a:tblGrid>
                <a:gridCol w="1770902">
                  <a:extLst>
                    <a:ext uri="{9D8B030D-6E8A-4147-A177-3AD203B41FA5}">
                      <a16:colId xmlns:a16="http://schemas.microsoft.com/office/drawing/2014/main" val="1831081933"/>
                    </a:ext>
                  </a:extLst>
                </a:gridCol>
                <a:gridCol w="1637137">
                  <a:extLst>
                    <a:ext uri="{9D8B030D-6E8A-4147-A177-3AD203B41FA5}">
                      <a16:colId xmlns:a16="http://schemas.microsoft.com/office/drawing/2014/main" val="3123670197"/>
                    </a:ext>
                  </a:extLst>
                </a:gridCol>
                <a:gridCol w="3503399">
                  <a:extLst>
                    <a:ext uri="{9D8B030D-6E8A-4147-A177-3AD203B41FA5}">
                      <a16:colId xmlns:a16="http://schemas.microsoft.com/office/drawing/2014/main" val="3832109899"/>
                    </a:ext>
                  </a:extLst>
                </a:gridCol>
              </a:tblGrid>
              <a:tr h="518556">
                <a:tc>
                  <a:txBody>
                    <a:bodyPr/>
                    <a:lstStyle/>
                    <a:p>
                      <a:r>
                        <a:rPr lang="en-US" dirty="0"/>
                        <a:t>CHAIN TYPE</a:t>
                      </a:r>
                    </a:p>
                  </a:txBody>
                  <a:tcPr>
                    <a:solidFill>
                      <a:schemeClr val="tx2">
                        <a:lumMod val="75000"/>
                        <a:lumOff val="25000"/>
                      </a:schemeClr>
                    </a:solidFill>
                  </a:tcPr>
                </a:tc>
                <a:tc>
                  <a:txBody>
                    <a:bodyPr/>
                    <a:lstStyle/>
                    <a:p>
                      <a:r>
                        <a:rPr lang="en-US" dirty="0"/>
                        <a:t>ACCURACY</a:t>
                      </a:r>
                    </a:p>
                  </a:txBody>
                  <a:tcPr>
                    <a:solidFill>
                      <a:schemeClr val="tx2">
                        <a:lumMod val="75000"/>
                        <a:lumOff val="25000"/>
                      </a:schemeClr>
                    </a:solidFill>
                  </a:tcPr>
                </a:tc>
                <a:tc>
                  <a:txBody>
                    <a:bodyPr/>
                    <a:lstStyle/>
                    <a:p>
                      <a:r>
                        <a:rPr lang="en-US" dirty="0"/>
                        <a:t>F1-SCORE(WEIGHTED AVG)</a:t>
                      </a:r>
                    </a:p>
                  </a:txBody>
                  <a:tcPr>
                    <a:solidFill>
                      <a:schemeClr val="tx2">
                        <a:lumMod val="75000"/>
                        <a:lumOff val="25000"/>
                      </a:schemeClr>
                    </a:solidFill>
                  </a:tcPr>
                </a:tc>
                <a:extLst>
                  <a:ext uri="{0D108BD9-81ED-4DB2-BD59-A6C34878D82A}">
                    <a16:rowId xmlns:a16="http://schemas.microsoft.com/office/drawing/2014/main" val="2248592048"/>
                  </a:ext>
                </a:extLst>
              </a:tr>
              <a:tr h="518556">
                <a:tc>
                  <a:txBody>
                    <a:bodyPr/>
                    <a:lstStyle/>
                    <a:p>
                      <a:r>
                        <a:rPr lang="en-US" dirty="0"/>
                        <a:t>ALPHA</a:t>
                      </a:r>
                    </a:p>
                  </a:txBody>
                  <a:tcPr/>
                </a:tc>
                <a:tc>
                  <a:txBody>
                    <a:bodyPr/>
                    <a:lstStyle/>
                    <a:p>
                      <a:r>
                        <a:rPr lang="en-US" dirty="0"/>
                        <a:t>87.5</a:t>
                      </a:r>
                    </a:p>
                  </a:txBody>
                  <a:tcPr/>
                </a:tc>
                <a:tc>
                  <a:txBody>
                    <a:bodyPr/>
                    <a:lstStyle/>
                    <a:p>
                      <a:r>
                        <a:rPr lang="en-US" dirty="0"/>
                        <a:t>85</a:t>
                      </a:r>
                    </a:p>
                  </a:txBody>
                  <a:tcPr/>
                </a:tc>
                <a:extLst>
                  <a:ext uri="{0D108BD9-81ED-4DB2-BD59-A6C34878D82A}">
                    <a16:rowId xmlns:a16="http://schemas.microsoft.com/office/drawing/2014/main" val="1288252921"/>
                  </a:ext>
                </a:extLst>
              </a:tr>
              <a:tr h="518556">
                <a:tc>
                  <a:txBody>
                    <a:bodyPr/>
                    <a:lstStyle/>
                    <a:p>
                      <a:r>
                        <a:rPr lang="en-US" dirty="0"/>
                        <a:t>BETA</a:t>
                      </a:r>
                    </a:p>
                  </a:txBody>
                  <a:tcPr/>
                </a:tc>
                <a:tc>
                  <a:txBody>
                    <a:bodyPr/>
                    <a:lstStyle/>
                    <a:p>
                      <a:r>
                        <a:rPr lang="en-US" dirty="0"/>
                        <a:t>87.75</a:t>
                      </a:r>
                    </a:p>
                  </a:txBody>
                  <a:tcPr/>
                </a:tc>
                <a:tc>
                  <a:txBody>
                    <a:bodyPr/>
                    <a:lstStyle/>
                    <a:p>
                      <a:r>
                        <a:rPr lang="en-US" dirty="0"/>
                        <a:t>85</a:t>
                      </a:r>
                    </a:p>
                  </a:txBody>
                  <a:tcPr/>
                </a:tc>
                <a:extLst>
                  <a:ext uri="{0D108BD9-81ED-4DB2-BD59-A6C34878D82A}">
                    <a16:rowId xmlns:a16="http://schemas.microsoft.com/office/drawing/2014/main" val="154423610"/>
                  </a:ext>
                </a:extLst>
              </a:tr>
            </a:tbl>
          </a:graphicData>
        </a:graphic>
      </p:graphicFrame>
    </p:spTree>
    <p:extLst>
      <p:ext uri="{BB962C8B-B14F-4D97-AF65-F5344CB8AC3E}">
        <p14:creationId xmlns:p14="http://schemas.microsoft.com/office/powerpoint/2010/main" val="23188882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2A7D9F5-8FAD-26E4-0866-4761D79BC082}"/>
              </a:ext>
            </a:extLst>
          </p:cNvPr>
          <p:cNvSpPr txBox="1"/>
          <p:nvPr/>
        </p:nvSpPr>
        <p:spPr>
          <a:xfrm>
            <a:off x="255181" y="1947553"/>
            <a:ext cx="11097629" cy="4937742"/>
          </a:xfrm>
          <a:prstGeom prst="rect">
            <a:avLst/>
          </a:prstGeom>
          <a:noFill/>
        </p:spPr>
        <p:txBody>
          <a:bodyPr wrap="square">
            <a:spAutoFit/>
          </a:bodyPr>
          <a:lstStyle/>
          <a:p>
            <a:r>
              <a:rPr lang="en-US" sz="1800" b="1" dirty="0">
                <a:cs typeface="Times New Roman" panose="02020603050405020304" pitchFamily="18" charset="0"/>
              </a:rPr>
              <a:t>SVM Results:</a:t>
            </a:r>
          </a:p>
          <a:p>
            <a:endParaRPr lang="en-US" sz="1800" b="1" dirty="0">
              <a:cs typeface="Times New Roman" panose="02020603050405020304" pitchFamily="18" charset="0"/>
            </a:endParaRPr>
          </a:p>
          <a:p>
            <a:r>
              <a:rPr lang="en-US" sz="1800" dirty="0">
                <a:cs typeface="Times New Roman" panose="02020603050405020304" pitchFamily="18" charset="0"/>
              </a:rPr>
              <a:t>- The SVM classifier recorded accuracy rates of about 87.51% for alpha chains and 89% for beta chains. This performance is quite similar to what was observed with the logistic regression model, indicating comparable overall effectiveness across the dataset. </a:t>
            </a:r>
          </a:p>
          <a:p>
            <a:endParaRPr lang="en-US" sz="1800" dirty="0">
              <a:cs typeface="Times New Roman" panose="02020603050405020304" pitchFamily="18" charset="0"/>
            </a:endParaRPr>
          </a:p>
          <a:p>
            <a:r>
              <a:rPr lang="en-US" sz="1800" dirty="0">
                <a:cs typeface="Times New Roman" panose="02020603050405020304" pitchFamily="18" charset="0"/>
              </a:rPr>
              <a:t>- A closer examination of the F1 scores from the classification report reveals that the SVM faces difficulties with several classes, with many achieving zero F1 scores. This highlights the challenge of dealing with minority classes in an imbalanced dataset. </a:t>
            </a:r>
          </a:p>
          <a:p>
            <a:endParaRPr lang="en-US" sz="1800" dirty="0">
              <a:cs typeface="Times New Roman" panose="02020603050405020304" pitchFamily="18" charset="0"/>
            </a:endParaRPr>
          </a:p>
          <a:p>
            <a:r>
              <a:rPr lang="en-US" sz="1800" dirty="0">
                <a:cs typeface="Times New Roman" panose="02020603050405020304" pitchFamily="18" charset="0"/>
              </a:rPr>
              <a:t>- Nonetheless, the SVM does excel in specific areas, achieving perfect F1 scores in some classes where logistic regression struggles. This shows the SVM's strength in handling certain segments of data where its optimization techniques are most effective, particularly in balancing precision and recall, as reflected by a weighted average F1 score of 0.88 for both alpha and beta chains. </a:t>
            </a:r>
          </a:p>
          <a:p>
            <a:endParaRPr lang="en-US" sz="1800" dirty="0">
              <a:cs typeface="Times New Roman" panose="02020603050405020304" pitchFamily="18" charset="0"/>
            </a:endParaRPr>
          </a:p>
          <a:p>
            <a:r>
              <a:rPr lang="en-US" dirty="0">
                <a:cs typeface="Times New Roman" panose="02020603050405020304" pitchFamily="18" charset="0"/>
              </a:rPr>
              <a:t>- </a:t>
            </a:r>
            <a:r>
              <a:rPr lang="en-US" sz="1800" dirty="0">
                <a:cs typeface="Times New Roman" panose="02020603050405020304" pitchFamily="18" charset="0"/>
              </a:rPr>
              <a:t>Although the accuracy of the SVM is similar to that of logistic regression, its higher F1 scores in certain classes suggest it could offer more dependable predictions for specific T-cell receptor specificities.</a:t>
            </a:r>
          </a:p>
        </p:txBody>
      </p:sp>
      <p:graphicFrame>
        <p:nvGraphicFramePr>
          <p:cNvPr id="6" name="Table 5">
            <a:extLst>
              <a:ext uri="{FF2B5EF4-FFF2-40B4-BE49-F238E27FC236}">
                <a16:creationId xmlns:a16="http://schemas.microsoft.com/office/drawing/2014/main" id="{7289CFC4-8FC1-5E43-5029-9DF71D874624}"/>
              </a:ext>
            </a:extLst>
          </p:cNvPr>
          <p:cNvGraphicFramePr>
            <a:graphicFrameLocks noGrp="1"/>
          </p:cNvGraphicFramePr>
          <p:nvPr>
            <p:extLst>
              <p:ext uri="{D42A27DB-BD31-4B8C-83A1-F6EECF244321}">
                <p14:modId xmlns:p14="http://schemas.microsoft.com/office/powerpoint/2010/main" val="2774650743"/>
              </p:ext>
            </p:extLst>
          </p:nvPr>
        </p:nvGraphicFramePr>
        <p:xfrm>
          <a:off x="3788229" y="691115"/>
          <a:ext cx="7418487" cy="1421092"/>
        </p:xfrm>
        <a:graphic>
          <a:graphicData uri="http://schemas.openxmlformats.org/drawingml/2006/table">
            <a:tbl>
              <a:tblPr firstRow="1" bandRow="1">
                <a:tableStyleId>{073A0DAA-6AF3-43AB-8588-CEC1D06C72B9}</a:tableStyleId>
              </a:tblPr>
              <a:tblGrid>
                <a:gridCol w="2196968">
                  <a:extLst>
                    <a:ext uri="{9D8B030D-6E8A-4147-A177-3AD203B41FA5}">
                      <a16:colId xmlns:a16="http://schemas.microsoft.com/office/drawing/2014/main" val="1645793292"/>
                    </a:ext>
                  </a:extLst>
                </a:gridCol>
                <a:gridCol w="2036214">
                  <a:extLst>
                    <a:ext uri="{9D8B030D-6E8A-4147-A177-3AD203B41FA5}">
                      <a16:colId xmlns:a16="http://schemas.microsoft.com/office/drawing/2014/main" val="22928338"/>
                    </a:ext>
                  </a:extLst>
                </a:gridCol>
                <a:gridCol w="3185305">
                  <a:extLst>
                    <a:ext uri="{9D8B030D-6E8A-4147-A177-3AD203B41FA5}">
                      <a16:colId xmlns:a16="http://schemas.microsoft.com/office/drawing/2014/main" val="2200613063"/>
                    </a:ext>
                  </a:extLst>
                </a:gridCol>
              </a:tblGrid>
              <a:tr h="611855">
                <a:tc>
                  <a:txBody>
                    <a:bodyPr/>
                    <a:lstStyle/>
                    <a:p>
                      <a:r>
                        <a:rPr lang="en-US" dirty="0"/>
                        <a:t>CHAIN TYPE</a:t>
                      </a:r>
                    </a:p>
                  </a:txBody>
                  <a:tcPr>
                    <a:solidFill>
                      <a:schemeClr val="tx2">
                        <a:lumMod val="75000"/>
                        <a:lumOff val="25000"/>
                      </a:schemeClr>
                    </a:solidFill>
                  </a:tcPr>
                </a:tc>
                <a:tc>
                  <a:txBody>
                    <a:bodyPr/>
                    <a:lstStyle/>
                    <a:p>
                      <a:r>
                        <a:rPr lang="en-US" dirty="0"/>
                        <a:t>ACCURACY</a:t>
                      </a:r>
                    </a:p>
                  </a:txBody>
                  <a:tcPr>
                    <a:solidFill>
                      <a:schemeClr val="tx2">
                        <a:lumMod val="75000"/>
                        <a:lumOff val="2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F1-SCORE(WEIGHTED AVG)</a:t>
                      </a:r>
                    </a:p>
                    <a:p>
                      <a:endParaRPr lang="en-US" dirty="0"/>
                    </a:p>
                  </a:txBody>
                  <a:tcPr>
                    <a:solidFill>
                      <a:schemeClr val="tx2">
                        <a:lumMod val="75000"/>
                        <a:lumOff val="25000"/>
                      </a:schemeClr>
                    </a:solidFill>
                  </a:tcPr>
                </a:tc>
                <a:extLst>
                  <a:ext uri="{0D108BD9-81ED-4DB2-BD59-A6C34878D82A}">
                    <a16:rowId xmlns:a16="http://schemas.microsoft.com/office/drawing/2014/main" val="280604680"/>
                  </a:ext>
                </a:extLst>
              </a:tr>
              <a:tr h="390506">
                <a:tc>
                  <a:txBody>
                    <a:bodyPr/>
                    <a:lstStyle/>
                    <a:p>
                      <a:r>
                        <a:rPr lang="en-US" dirty="0"/>
                        <a:t>ALPHA</a:t>
                      </a:r>
                    </a:p>
                  </a:txBody>
                  <a:tcPr/>
                </a:tc>
                <a:tc>
                  <a:txBody>
                    <a:bodyPr/>
                    <a:lstStyle/>
                    <a:p>
                      <a:r>
                        <a:rPr lang="en-US" dirty="0"/>
                        <a:t>89</a:t>
                      </a:r>
                    </a:p>
                  </a:txBody>
                  <a:tcPr/>
                </a:tc>
                <a:tc>
                  <a:txBody>
                    <a:bodyPr/>
                    <a:lstStyle/>
                    <a:p>
                      <a:r>
                        <a:rPr lang="en-US" dirty="0"/>
                        <a:t>88</a:t>
                      </a:r>
                    </a:p>
                  </a:txBody>
                  <a:tcPr/>
                </a:tc>
                <a:extLst>
                  <a:ext uri="{0D108BD9-81ED-4DB2-BD59-A6C34878D82A}">
                    <a16:rowId xmlns:a16="http://schemas.microsoft.com/office/drawing/2014/main" val="3616305459"/>
                  </a:ext>
                </a:extLst>
              </a:tr>
              <a:tr h="390506">
                <a:tc>
                  <a:txBody>
                    <a:bodyPr/>
                    <a:lstStyle/>
                    <a:p>
                      <a:r>
                        <a:rPr lang="en-US" dirty="0"/>
                        <a:t>BETA</a:t>
                      </a:r>
                    </a:p>
                  </a:txBody>
                  <a:tcPr/>
                </a:tc>
                <a:tc>
                  <a:txBody>
                    <a:bodyPr/>
                    <a:lstStyle/>
                    <a:p>
                      <a:r>
                        <a:rPr lang="en-US" dirty="0"/>
                        <a:t>89</a:t>
                      </a:r>
                    </a:p>
                  </a:txBody>
                  <a:tcPr/>
                </a:tc>
                <a:tc>
                  <a:txBody>
                    <a:bodyPr/>
                    <a:lstStyle/>
                    <a:p>
                      <a:r>
                        <a:rPr lang="en-US" dirty="0"/>
                        <a:t>88</a:t>
                      </a:r>
                    </a:p>
                  </a:txBody>
                  <a:tcPr/>
                </a:tc>
                <a:extLst>
                  <a:ext uri="{0D108BD9-81ED-4DB2-BD59-A6C34878D82A}">
                    <a16:rowId xmlns:a16="http://schemas.microsoft.com/office/drawing/2014/main" val="769371377"/>
                  </a:ext>
                </a:extLst>
              </a:tr>
            </a:tbl>
          </a:graphicData>
        </a:graphic>
      </p:graphicFrame>
    </p:spTree>
    <p:extLst>
      <p:ext uri="{BB962C8B-B14F-4D97-AF65-F5344CB8AC3E}">
        <p14:creationId xmlns:p14="http://schemas.microsoft.com/office/powerpoint/2010/main" val="29024758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BAFA6BC-200C-13EF-C907-353C4C09C174}"/>
              </a:ext>
            </a:extLst>
          </p:cNvPr>
          <p:cNvSpPr txBox="1"/>
          <p:nvPr/>
        </p:nvSpPr>
        <p:spPr>
          <a:xfrm>
            <a:off x="329609" y="2328530"/>
            <a:ext cx="11419368" cy="4247317"/>
          </a:xfrm>
          <a:prstGeom prst="rect">
            <a:avLst/>
          </a:prstGeom>
          <a:noFill/>
        </p:spPr>
        <p:txBody>
          <a:bodyPr wrap="square">
            <a:spAutoFit/>
          </a:bodyPr>
          <a:lstStyle/>
          <a:p>
            <a:r>
              <a:rPr lang="en-US" sz="1800" b="1" dirty="0">
                <a:cs typeface="Times New Roman" panose="02020603050405020304" pitchFamily="18" charset="0"/>
              </a:rPr>
              <a:t>Random Forest Classifier Results:</a:t>
            </a:r>
          </a:p>
          <a:p>
            <a:r>
              <a:rPr lang="en-US" b="1" dirty="0">
                <a:cs typeface="Times New Roman" panose="02020603050405020304" pitchFamily="18" charset="0"/>
              </a:rPr>
              <a:t>- </a:t>
            </a:r>
            <a:r>
              <a:rPr lang="en-US" sz="1800" dirty="0">
                <a:cs typeface="Times New Roman" panose="02020603050405020304" pitchFamily="18" charset="0"/>
              </a:rPr>
              <a:t>The Random Forest classifier, when applied separately to the Alpha and Beta chains, shows notable strengths and weaknesses in performance. Both chains achieve high accuracy levels, with approximately 90% for Alpha and 92% for Beta, indicating the model's strong overall predictive power across the dataset. </a:t>
            </a:r>
          </a:p>
          <a:p>
            <a:endParaRPr lang="en-US" sz="1800" dirty="0">
              <a:cs typeface="Times New Roman" panose="02020603050405020304" pitchFamily="18" charset="0"/>
            </a:endParaRPr>
          </a:p>
          <a:p>
            <a:r>
              <a:rPr lang="en-US" sz="1800" dirty="0">
                <a:cs typeface="Times New Roman" panose="02020603050405020304" pitchFamily="18" charset="0"/>
              </a:rPr>
              <a:t>- However, a more detailed analysis using F1 scores reveals varied performance across different epitopes. Many classes exhibit low or even zero F1 scores, indicating challenges in classifying minority classes within the imbalanced dataset. On the other hand, some classes achieve high F1 scores, demonstrating the model's ability to accurately identify specific classes.</a:t>
            </a:r>
          </a:p>
          <a:p>
            <a:endParaRPr lang="en-US" sz="1800" dirty="0">
              <a:cs typeface="Times New Roman" panose="02020603050405020304" pitchFamily="18" charset="0"/>
            </a:endParaRPr>
          </a:p>
          <a:p>
            <a:r>
              <a:rPr lang="en-US" sz="1800" dirty="0">
                <a:cs typeface="Times New Roman" panose="02020603050405020304" pitchFamily="18" charset="0"/>
              </a:rPr>
              <a:t>- This variation highlights the Random Forest model's capacity to handle complex data through its ensemble approach, which captures multiple decision-making pathways and minimizes variance compared to simpler models like logistic regression. The notable weighted average F1 scores of 0.91 for Alpha and 0.92 for Beta underscore its effectiveness in balancing precision and recall among diverse classes, positioning it as a strong option for addressing the complexities of TCR specificity. </a:t>
            </a:r>
            <a:endParaRPr lang="en-US" dirty="0"/>
          </a:p>
        </p:txBody>
      </p:sp>
      <p:graphicFrame>
        <p:nvGraphicFramePr>
          <p:cNvPr id="4" name="Table 3">
            <a:extLst>
              <a:ext uri="{FF2B5EF4-FFF2-40B4-BE49-F238E27FC236}">
                <a16:creationId xmlns:a16="http://schemas.microsoft.com/office/drawing/2014/main" id="{AF76CC3E-230F-0C22-3930-A9D1D245C39C}"/>
              </a:ext>
            </a:extLst>
          </p:cNvPr>
          <p:cNvGraphicFramePr>
            <a:graphicFrameLocks noGrp="1"/>
          </p:cNvGraphicFramePr>
          <p:nvPr>
            <p:extLst>
              <p:ext uri="{D42A27DB-BD31-4B8C-83A1-F6EECF244321}">
                <p14:modId xmlns:p14="http://schemas.microsoft.com/office/powerpoint/2010/main" val="1120310068"/>
              </p:ext>
            </p:extLst>
          </p:nvPr>
        </p:nvGraphicFramePr>
        <p:xfrm>
          <a:off x="4678327" y="308345"/>
          <a:ext cx="7070650" cy="1488558"/>
        </p:xfrm>
        <a:graphic>
          <a:graphicData uri="http://schemas.openxmlformats.org/drawingml/2006/table">
            <a:tbl>
              <a:tblPr firstRow="1" bandRow="1">
                <a:tableStyleId>{073A0DAA-6AF3-43AB-8588-CEC1D06C72B9}</a:tableStyleId>
              </a:tblPr>
              <a:tblGrid>
                <a:gridCol w="1685171">
                  <a:extLst>
                    <a:ext uri="{9D8B030D-6E8A-4147-A177-3AD203B41FA5}">
                      <a16:colId xmlns:a16="http://schemas.microsoft.com/office/drawing/2014/main" val="1645793292"/>
                    </a:ext>
                  </a:extLst>
                </a:gridCol>
                <a:gridCol w="1850153">
                  <a:extLst>
                    <a:ext uri="{9D8B030D-6E8A-4147-A177-3AD203B41FA5}">
                      <a16:colId xmlns:a16="http://schemas.microsoft.com/office/drawing/2014/main" val="22928338"/>
                    </a:ext>
                  </a:extLst>
                </a:gridCol>
                <a:gridCol w="3535326">
                  <a:extLst>
                    <a:ext uri="{9D8B030D-6E8A-4147-A177-3AD203B41FA5}">
                      <a16:colId xmlns:a16="http://schemas.microsoft.com/office/drawing/2014/main" val="2200613063"/>
                    </a:ext>
                  </a:extLst>
                </a:gridCol>
              </a:tblGrid>
              <a:tr h="496186">
                <a:tc>
                  <a:txBody>
                    <a:bodyPr/>
                    <a:lstStyle/>
                    <a:p>
                      <a:r>
                        <a:rPr lang="en-US" dirty="0"/>
                        <a:t>CHAIN TYPE</a:t>
                      </a:r>
                    </a:p>
                  </a:txBody>
                  <a:tcPr>
                    <a:solidFill>
                      <a:schemeClr val="tx2">
                        <a:lumMod val="75000"/>
                        <a:lumOff val="25000"/>
                      </a:schemeClr>
                    </a:solidFill>
                  </a:tcPr>
                </a:tc>
                <a:tc>
                  <a:txBody>
                    <a:bodyPr/>
                    <a:lstStyle/>
                    <a:p>
                      <a:r>
                        <a:rPr lang="en-US" dirty="0"/>
                        <a:t>ACCURACY</a:t>
                      </a:r>
                    </a:p>
                  </a:txBody>
                  <a:tcPr>
                    <a:solidFill>
                      <a:schemeClr val="tx2">
                        <a:lumMod val="75000"/>
                        <a:lumOff val="25000"/>
                      </a:schemeClr>
                    </a:solidFill>
                  </a:tcPr>
                </a:tc>
                <a:tc>
                  <a:txBody>
                    <a:bodyPr/>
                    <a:lstStyle/>
                    <a:p>
                      <a:r>
                        <a:rPr lang="en-US" dirty="0"/>
                        <a:t>F1-SCORE(WEIGHTED AVG)</a:t>
                      </a:r>
                    </a:p>
                  </a:txBody>
                  <a:tcPr>
                    <a:solidFill>
                      <a:schemeClr val="tx2">
                        <a:lumMod val="75000"/>
                        <a:lumOff val="25000"/>
                      </a:schemeClr>
                    </a:solidFill>
                  </a:tcPr>
                </a:tc>
                <a:extLst>
                  <a:ext uri="{0D108BD9-81ED-4DB2-BD59-A6C34878D82A}">
                    <a16:rowId xmlns:a16="http://schemas.microsoft.com/office/drawing/2014/main" val="280604680"/>
                  </a:ext>
                </a:extLst>
              </a:tr>
              <a:tr h="496186">
                <a:tc>
                  <a:txBody>
                    <a:bodyPr/>
                    <a:lstStyle/>
                    <a:p>
                      <a:r>
                        <a:rPr lang="en-US" dirty="0"/>
                        <a:t>ALPHA</a:t>
                      </a:r>
                    </a:p>
                  </a:txBody>
                  <a:tcPr/>
                </a:tc>
                <a:tc>
                  <a:txBody>
                    <a:bodyPr/>
                    <a:lstStyle/>
                    <a:p>
                      <a:r>
                        <a:rPr lang="en-US" dirty="0"/>
                        <a:t>92</a:t>
                      </a:r>
                    </a:p>
                  </a:txBody>
                  <a:tcPr/>
                </a:tc>
                <a:tc>
                  <a:txBody>
                    <a:bodyPr/>
                    <a:lstStyle/>
                    <a:p>
                      <a:r>
                        <a:rPr lang="en-US" dirty="0"/>
                        <a:t>91</a:t>
                      </a:r>
                    </a:p>
                  </a:txBody>
                  <a:tcPr/>
                </a:tc>
                <a:extLst>
                  <a:ext uri="{0D108BD9-81ED-4DB2-BD59-A6C34878D82A}">
                    <a16:rowId xmlns:a16="http://schemas.microsoft.com/office/drawing/2014/main" val="3616305459"/>
                  </a:ext>
                </a:extLst>
              </a:tr>
              <a:tr h="496186">
                <a:tc>
                  <a:txBody>
                    <a:bodyPr/>
                    <a:lstStyle/>
                    <a:p>
                      <a:r>
                        <a:rPr lang="en-US" dirty="0"/>
                        <a:t>BETA</a:t>
                      </a:r>
                    </a:p>
                  </a:txBody>
                  <a:tcPr/>
                </a:tc>
                <a:tc>
                  <a:txBody>
                    <a:bodyPr/>
                    <a:lstStyle/>
                    <a:p>
                      <a:r>
                        <a:rPr lang="en-US" dirty="0"/>
                        <a:t>92.5</a:t>
                      </a:r>
                    </a:p>
                  </a:txBody>
                  <a:tcPr/>
                </a:tc>
                <a:tc>
                  <a:txBody>
                    <a:bodyPr/>
                    <a:lstStyle/>
                    <a:p>
                      <a:r>
                        <a:rPr lang="en-US" dirty="0"/>
                        <a:t>91</a:t>
                      </a:r>
                    </a:p>
                  </a:txBody>
                  <a:tcPr/>
                </a:tc>
                <a:extLst>
                  <a:ext uri="{0D108BD9-81ED-4DB2-BD59-A6C34878D82A}">
                    <a16:rowId xmlns:a16="http://schemas.microsoft.com/office/drawing/2014/main" val="769371377"/>
                  </a:ext>
                </a:extLst>
              </a:tr>
            </a:tbl>
          </a:graphicData>
        </a:graphic>
      </p:graphicFrame>
    </p:spTree>
    <p:extLst>
      <p:ext uri="{BB962C8B-B14F-4D97-AF65-F5344CB8AC3E}">
        <p14:creationId xmlns:p14="http://schemas.microsoft.com/office/powerpoint/2010/main" val="13548721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B65C0385-5E30-4D2E-AF9F-4639659D3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1FB66B5-0DCE-404D-B0A0-E1E48E7BBF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278235"/>
            <a:ext cx="5346796" cy="4579763"/>
          </a:xfrm>
          <a:prstGeom prst="rect">
            <a:avLst/>
          </a:prstGeom>
          <a:solidFill>
            <a:schemeClr val="bg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Chemical formulae are written on paper">
            <a:extLst>
              <a:ext uri="{FF2B5EF4-FFF2-40B4-BE49-F238E27FC236}">
                <a16:creationId xmlns:a16="http://schemas.microsoft.com/office/drawing/2014/main" id="{0B3B392C-2F03-2163-8014-B210379A2E99}"/>
              </a:ext>
            </a:extLst>
          </p:cNvPr>
          <p:cNvPicPr>
            <a:picLocks noChangeAspect="1"/>
          </p:cNvPicPr>
          <p:nvPr/>
        </p:nvPicPr>
        <p:blipFill rotWithShape="1">
          <a:blip r:embed="rId3"/>
          <a:srcRect l="16890" r="17344" b="-1"/>
          <a:stretch/>
        </p:blipFill>
        <p:spPr>
          <a:xfrm>
            <a:off x="20" y="2284809"/>
            <a:ext cx="5346775" cy="4573189"/>
          </a:xfrm>
          <a:prstGeom prst="rect">
            <a:avLst/>
          </a:prstGeom>
        </p:spPr>
      </p:pic>
      <p:sp useBgFill="1">
        <p:nvSpPr>
          <p:cNvPr id="13" name="Rectangle 12">
            <a:extLst>
              <a:ext uri="{FF2B5EF4-FFF2-40B4-BE49-F238E27FC236}">
                <a16:creationId xmlns:a16="http://schemas.microsoft.com/office/drawing/2014/main" id="{E335820B-3A29-42C5-AA8D-10ECA43CD9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4809"/>
          </a:xfrm>
          <a:prstGeom prst="rect">
            <a:avLst/>
          </a:prstGeom>
          <a:ln>
            <a:noFill/>
          </a:ln>
          <a:effectLst>
            <a:outerShdw blurRad="254000" dist="127000" dir="5460000" sx="90000" sy="90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8F01A10-00D7-352E-1302-779550F657B0}"/>
              </a:ext>
            </a:extLst>
          </p:cNvPr>
          <p:cNvSpPr>
            <a:spLocks noGrp="1"/>
          </p:cNvSpPr>
          <p:nvPr>
            <p:ph type="title"/>
          </p:nvPr>
        </p:nvSpPr>
        <p:spPr>
          <a:xfrm>
            <a:off x="761801" y="858983"/>
            <a:ext cx="9906799" cy="1161594"/>
          </a:xfrm>
        </p:spPr>
        <p:txBody>
          <a:bodyPr>
            <a:normAutofit/>
          </a:bodyPr>
          <a:lstStyle/>
          <a:p>
            <a:r>
              <a:rPr lang="en-US" dirty="0"/>
              <a:t>INTRODUCTION:</a:t>
            </a:r>
          </a:p>
        </p:txBody>
      </p:sp>
      <p:sp>
        <p:nvSpPr>
          <p:cNvPr id="3" name="Content Placeholder 2">
            <a:extLst>
              <a:ext uri="{FF2B5EF4-FFF2-40B4-BE49-F238E27FC236}">
                <a16:creationId xmlns:a16="http://schemas.microsoft.com/office/drawing/2014/main" id="{C219F858-47C0-88BA-1C54-9B1DF10DEC39}"/>
              </a:ext>
            </a:extLst>
          </p:cNvPr>
          <p:cNvSpPr>
            <a:spLocks noGrp="1"/>
          </p:cNvSpPr>
          <p:nvPr>
            <p:ph idx="1"/>
          </p:nvPr>
        </p:nvSpPr>
        <p:spPr>
          <a:xfrm>
            <a:off x="5797512" y="2278235"/>
            <a:ext cx="5870642" cy="4364611"/>
          </a:xfrm>
        </p:spPr>
        <p:txBody>
          <a:bodyPr anchor="ctr">
            <a:normAutofit/>
          </a:bodyPr>
          <a:lstStyle/>
          <a:p>
            <a:pPr>
              <a:lnSpc>
                <a:spcPct val="100000"/>
              </a:lnSpc>
            </a:pPr>
            <a:r>
              <a:rPr lang="en-US" altLang="zh-CN" sz="1600" dirty="0">
                <a:effectLst/>
                <a:ea typeface="Calibri" panose="020F0502020204030204" pitchFamily="34" charset="0"/>
                <a:cs typeface="Times New Roman" panose="02020603050405020304" pitchFamily="18" charset="0"/>
              </a:rPr>
              <a:t>In the field of immunology, research on T cell receptors (TCR) has always been a hotspot. TCRs activate T cells by recognizing and binding to peptide-MHC complexes on the surface of antigen-presenting cells.</a:t>
            </a:r>
          </a:p>
          <a:p>
            <a:pPr>
              <a:lnSpc>
                <a:spcPct val="100000"/>
              </a:lnSpc>
            </a:pPr>
            <a:r>
              <a:rPr lang="en-US" altLang="zh-CN" sz="1600" dirty="0">
                <a:effectLst/>
                <a:ea typeface="Calibri" panose="020F0502020204030204" pitchFamily="34" charset="0"/>
                <a:cs typeface="Times New Roman" panose="02020603050405020304" pitchFamily="18" charset="0"/>
              </a:rPr>
              <a:t>However, existing studies often rely on traditional biostatistical methods or high-demand deep learning techniques to analyze TCR data.</a:t>
            </a:r>
            <a:endParaRPr lang="en-US" altLang="zh-CN" sz="1600" dirty="0">
              <a:ea typeface="Calibri" panose="020F0502020204030204" pitchFamily="34" charset="0"/>
              <a:cs typeface="Times New Roman" panose="02020603050405020304" pitchFamily="18" charset="0"/>
            </a:endParaRPr>
          </a:p>
          <a:p>
            <a:pPr>
              <a:lnSpc>
                <a:spcPct val="100000"/>
              </a:lnSpc>
            </a:pPr>
            <a:r>
              <a:rPr lang="en-US" altLang="zh-CN" sz="1600" dirty="0">
                <a:effectLst/>
                <a:ea typeface="Calibri" panose="020F0502020204030204" pitchFamily="34" charset="0"/>
                <a:cs typeface="Times New Roman" panose="02020603050405020304" pitchFamily="18" charset="0"/>
              </a:rPr>
              <a:t>These methods often fall short when handling complex biological data, limiting their application in precision medicine and personalized immunotherapy.</a:t>
            </a:r>
          </a:p>
          <a:p>
            <a:pPr>
              <a:lnSpc>
                <a:spcPct val="100000"/>
              </a:lnSpc>
            </a:pPr>
            <a:r>
              <a:rPr lang="en-US" altLang="zh-CN" sz="1600" dirty="0">
                <a:effectLst/>
                <a:ea typeface="Calibri" panose="020F0502020204030204" pitchFamily="34" charset="0"/>
                <a:cs typeface="Times New Roman" panose="02020603050405020304" pitchFamily="18" charset="0"/>
              </a:rPr>
              <a:t>In this study, we use advanced machine learning methods to analyze TCR sequence data. We compare the performance of traditional methods and new algorithms,  the potential applications of these new technologies in TCR research were explored. </a:t>
            </a:r>
            <a:endParaRPr lang="en-US" altLang="zh-CN" sz="1600" dirty="0">
              <a:cs typeface="Times New Roman" panose="02020603050405020304" pitchFamily="18" charset="0"/>
            </a:endParaRPr>
          </a:p>
        </p:txBody>
      </p:sp>
      <p:cxnSp>
        <p:nvCxnSpPr>
          <p:cNvPr id="15" name="Straight Connector 14">
            <a:extLst>
              <a:ext uri="{FF2B5EF4-FFF2-40B4-BE49-F238E27FC236}">
                <a16:creationId xmlns:a16="http://schemas.microsoft.com/office/drawing/2014/main" id="{E58B1629-F209-47B0-BA59-6BD937DBB08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89063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aph of different colored bars&#10;&#10;Description automatically generated with medium confidence">
            <a:extLst>
              <a:ext uri="{FF2B5EF4-FFF2-40B4-BE49-F238E27FC236}">
                <a16:creationId xmlns:a16="http://schemas.microsoft.com/office/drawing/2014/main" id="{2DB288DC-C157-65D2-2E3A-085ED248644A}"/>
              </a:ext>
            </a:extLst>
          </p:cNvPr>
          <p:cNvPicPr>
            <a:picLocks noChangeAspect="1"/>
          </p:cNvPicPr>
          <p:nvPr/>
        </p:nvPicPr>
        <p:blipFill>
          <a:blip r:embed="rId2"/>
          <a:stretch>
            <a:fillRect/>
          </a:stretch>
        </p:blipFill>
        <p:spPr>
          <a:xfrm>
            <a:off x="973776" y="106583"/>
            <a:ext cx="4862127" cy="3434858"/>
          </a:xfrm>
          <a:prstGeom prst="rect">
            <a:avLst/>
          </a:prstGeom>
        </p:spPr>
      </p:pic>
      <p:sp>
        <p:nvSpPr>
          <p:cNvPr id="4" name="TextBox 3">
            <a:extLst>
              <a:ext uri="{FF2B5EF4-FFF2-40B4-BE49-F238E27FC236}">
                <a16:creationId xmlns:a16="http://schemas.microsoft.com/office/drawing/2014/main" id="{AE012B33-F4B4-19DB-6289-C0A169FDA5CC}"/>
              </a:ext>
            </a:extLst>
          </p:cNvPr>
          <p:cNvSpPr txBox="1"/>
          <p:nvPr/>
        </p:nvSpPr>
        <p:spPr>
          <a:xfrm>
            <a:off x="6602819" y="669850"/>
            <a:ext cx="5124893" cy="2308324"/>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 </a:t>
            </a:r>
            <a:r>
              <a:rPr lang="en-US" dirty="0">
                <a:cs typeface="Times New Roman" panose="02020603050405020304" pitchFamily="18" charset="0"/>
              </a:rPr>
              <a:t>Despite the Random Forest model’s success in general accuracy and class-specific predictions, there is still room for enhancement in precision, suggesting a need for further model refinement and strategy development.</a:t>
            </a:r>
          </a:p>
          <a:p>
            <a:r>
              <a:rPr lang="en-US" dirty="0">
                <a:cs typeface="Times New Roman" panose="02020603050405020304" pitchFamily="18" charset="0"/>
              </a:rPr>
              <a:t>- We performed hyperparameter tuning on the Random Forest Model to see if there could be an improvement in the performance</a:t>
            </a:r>
          </a:p>
        </p:txBody>
      </p:sp>
      <p:sp>
        <p:nvSpPr>
          <p:cNvPr id="5" name="TextBox 4">
            <a:extLst>
              <a:ext uri="{FF2B5EF4-FFF2-40B4-BE49-F238E27FC236}">
                <a16:creationId xmlns:a16="http://schemas.microsoft.com/office/drawing/2014/main" id="{5BCD0C10-DB1E-C40B-864C-965BA198DD63}"/>
              </a:ext>
            </a:extLst>
          </p:cNvPr>
          <p:cNvSpPr txBox="1"/>
          <p:nvPr/>
        </p:nvSpPr>
        <p:spPr>
          <a:xfrm>
            <a:off x="318977" y="3250870"/>
            <a:ext cx="11408735" cy="3416320"/>
          </a:xfrm>
          <a:prstGeom prst="rect">
            <a:avLst/>
          </a:prstGeom>
          <a:noFill/>
        </p:spPr>
        <p:txBody>
          <a:bodyPr wrap="square" rtlCol="0">
            <a:spAutoFit/>
          </a:bodyPr>
          <a:lstStyle/>
          <a:p>
            <a:r>
              <a:rPr lang="en-US" b="1" dirty="0">
                <a:cs typeface="Times New Roman" panose="02020603050405020304" pitchFamily="18" charset="0"/>
              </a:rPr>
              <a:t>AFTER TUNING:</a:t>
            </a:r>
          </a:p>
          <a:p>
            <a:r>
              <a:rPr lang="en-US" dirty="0">
                <a:cs typeface="Times New Roman" panose="02020603050405020304" pitchFamily="18" charset="0"/>
              </a:rPr>
              <a:t>- After refining the model's settings, we noticed clear improvements. </a:t>
            </a:r>
          </a:p>
          <a:p>
            <a:r>
              <a:rPr lang="en-US" dirty="0">
                <a:cs typeface="Times New Roman" panose="02020603050405020304" pitchFamily="18" charset="0"/>
              </a:rPr>
              <a:t>- For both the chains we get an accuracy of 93%. For the Alpha chain, adjusting the hyperparameters boosted the weighted average F1 score to 0.91, demonstrating enhanced balance in predicting various classes accurately. </a:t>
            </a:r>
          </a:p>
          <a:p>
            <a:endParaRPr lang="en-US" dirty="0">
              <a:cs typeface="Times New Roman" panose="02020603050405020304" pitchFamily="18" charset="0"/>
            </a:endParaRPr>
          </a:p>
          <a:p>
            <a:r>
              <a:rPr lang="en-US" dirty="0">
                <a:cs typeface="Times New Roman" panose="02020603050405020304" pitchFamily="18" charset="0"/>
              </a:rPr>
              <a:t>- The Beta chain exhibited similar improvements, achieving a weighted average F1 score of 0.91 as well. </a:t>
            </a:r>
          </a:p>
          <a:p>
            <a:endParaRPr lang="en-US" dirty="0">
              <a:cs typeface="Times New Roman" panose="02020603050405020304" pitchFamily="18" charset="0"/>
            </a:endParaRPr>
          </a:p>
          <a:p>
            <a:r>
              <a:rPr lang="en-US" dirty="0">
                <a:cs typeface="Times New Roman" panose="02020603050405020304" pitchFamily="18" charset="0"/>
              </a:rPr>
              <a:t>- These improvements suggest that the refined Random Forest model handles the dataset's varied and skewed distributions more effectively, resulting in more dependable predictions. </a:t>
            </a:r>
          </a:p>
          <a:p>
            <a:endParaRPr lang="en-US" dirty="0">
              <a:cs typeface="Times New Roman" panose="02020603050405020304" pitchFamily="18" charset="0"/>
            </a:endParaRPr>
          </a:p>
          <a:p>
            <a:r>
              <a:rPr lang="en-US" dirty="0">
                <a:cs typeface="Times New Roman" panose="02020603050405020304" pitchFamily="18" charset="0"/>
              </a:rPr>
              <a:t>- Such enhancements are especially valuable in clinical environments, where precise model predictions are essential for designing effective T-cell receptor-based immunotherapies.</a:t>
            </a:r>
          </a:p>
        </p:txBody>
      </p:sp>
    </p:spTree>
    <p:extLst>
      <p:ext uri="{BB962C8B-B14F-4D97-AF65-F5344CB8AC3E}">
        <p14:creationId xmlns:p14="http://schemas.microsoft.com/office/powerpoint/2010/main" val="13887745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038E7D36-B1C9-463C-983F-AEA5810A60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37B9A221-B33F-47C2-85FF-2C8F363D79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8" name="Rectangle 27">
            <a:extLst>
              <a:ext uri="{FF2B5EF4-FFF2-40B4-BE49-F238E27FC236}">
                <a16:creationId xmlns:a16="http://schemas.microsoft.com/office/drawing/2014/main" id="{CD0E0EF1-7626-4514-9337-271DD661B1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9" name="Rectangle 28">
            <a:extLst>
              <a:ext uri="{FF2B5EF4-FFF2-40B4-BE49-F238E27FC236}">
                <a16:creationId xmlns:a16="http://schemas.microsoft.com/office/drawing/2014/main" id="{5F0B1492-9A00-4F80-8771-0BB2C2C435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88952" cy="2544415"/>
          </a:xfrm>
          <a:prstGeom prst="rect">
            <a:avLst/>
          </a:prstGeom>
          <a:ln>
            <a:noFill/>
          </a:ln>
          <a:effectLst>
            <a:outerShdw blurRad="190500" dist="127000" dir="5460000" sx="94000" sy="94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0" name="Straight Connector 29">
            <a:extLst>
              <a:ext uri="{FF2B5EF4-FFF2-40B4-BE49-F238E27FC236}">
                <a16:creationId xmlns:a16="http://schemas.microsoft.com/office/drawing/2014/main" id="{7FAC7B62-8ACC-41ED-80AB-8D1CDF38B9E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45FF525-9A83-4625-99D9-B267BDE077E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32" name="Slide Background">
            <a:extLst>
              <a:ext uri="{FF2B5EF4-FFF2-40B4-BE49-F238E27FC236}">
                <a16:creationId xmlns:a16="http://schemas.microsoft.com/office/drawing/2014/main" id="{B210AC1D-4063-4C6E-9528-FA9C4C0C18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3" name="Rectangle 32">
            <a:extLst>
              <a:ext uri="{FF2B5EF4-FFF2-40B4-BE49-F238E27FC236}">
                <a16:creationId xmlns:a16="http://schemas.microsoft.com/office/drawing/2014/main" id="{02F8C595-E68C-4306-AED8-DC7826A0A5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144310" cy="6858000"/>
          </a:xfrm>
          <a:prstGeom prst="rect">
            <a:avLst/>
          </a:prstGeom>
          <a:ln>
            <a:noFill/>
          </a:ln>
          <a:effectLst>
            <a:outerShdw blurRad="889000" dist="406400" dir="21540000" sx="90000" sy="90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4" name="Picture 33" descr="Question mark on green pastel background">
            <a:extLst>
              <a:ext uri="{FF2B5EF4-FFF2-40B4-BE49-F238E27FC236}">
                <a16:creationId xmlns:a16="http://schemas.microsoft.com/office/drawing/2014/main" id="{94658352-E0F9-C73E-2A71-0481A2B82C4A}"/>
              </a:ext>
            </a:extLst>
          </p:cNvPr>
          <p:cNvPicPr>
            <a:picLocks noChangeAspect="1"/>
          </p:cNvPicPr>
          <p:nvPr/>
        </p:nvPicPr>
        <p:blipFill rotWithShape="1">
          <a:blip r:embed="rId2">
            <a:alphaModFix amt="94000"/>
            <a:extLst>
              <a:ext uri="{BEBA8EAE-BF5A-486C-A8C5-ECC9F3942E4B}">
                <a14:imgProps xmlns:a14="http://schemas.microsoft.com/office/drawing/2010/main">
                  <a14:imgLayer r:embed="rId3">
                    <a14:imgEffect>
                      <a14:colorTemperature colorTemp="4703"/>
                    </a14:imgEffect>
                    <a14:imgEffect>
                      <a14:saturation sat="104000"/>
                    </a14:imgEffect>
                  </a14:imgLayer>
                </a14:imgProps>
              </a:ext>
            </a:extLst>
          </a:blip>
          <a:srcRect l="30283"/>
          <a:stretch/>
        </p:blipFill>
        <p:spPr>
          <a:xfrm>
            <a:off x="-1" y="-2"/>
            <a:ext cx="6374929" cy="6858002"/>
          </a:xfrm>
          <a:prstGeom prst="rect">
            <a:avLst/>
          </a:prstGeom>
        </p:spPr>
      </p:pic>
      <p:sp>
        <p:nvSpPr>
          <p:cNvPr id="2" name="TextBox 1">
            <a:extLst>
              <a:ext uri="{FF2B5EF4-FFF2-40B4-BE49-F238E27FC236}">
                <a16:creationId xmlns:a16="http://schemas.microsoft.com/office/drawing/2014/main" id="{DD578DC1-FF8E-04A6-3D40-87C4C61DCCC4}"/>
              </a:ext>
            </a:extLst>
          </p:cNvPr>
          <p:cNvSpPr txBox="1"/>
          <p:nvPr/>
        </p:nvSpPr>
        <p:spPr>
          <a:xfrm>
            <a:off x="6898773" y="552894"/>
            <a:ext cx="3858592" cy="5687186"/>
          </a:xfrm>
          <a:prstGeom prst="rect">
            <a:avLst/>
          </a:prstGeom>
        </p:spPr>
        <p:txBody>
          <a:bodyPr vert="horz" lIns="91440" tIns="45720" rIns="91440" bIns="45720" rtlCol="0" anchor="ctr">
            <a:normAutofit/>
          </a:bodyPr>
          <a:lstStyle/>
          <a:p>
            <a:pPr>
              <a:lnSpc>
                <a:spcPct val="110000"/>
              </a:lnSpc>
              <a:spcAft>
                <a:spcPts val="600"/>
              </a:spcAft>
            </a:pPr>
            <a:r>
              <a:rPr lang="en-US" sz="6000" dirty="0"/>
              <a:t>Q &amp; A</a:t>
            </a:r>
          </a:p>
        </p:txBody>
      </p:sp>
      <p:cxnSp>
        <p:nvCxnSpPr>
          <p:cNvPr id="35" name="Straight Connector 34">
            <a:extLst>
              <a:ext uri="{FF2B5EF4-FFF2-40B4-BE49-F238E27FC236}">
                <a16:creationId xmlns:a16="http://schemas.microsoft.com/office/drawing/2014/main" id="{E58B1629-F209-47B0-BA59-6BD937DBB08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09662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924D84CD-5280-4B52-B96E-8EDAA2B20C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603A6265-E10C-4B85-9C20-E75FCAF9C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1641378"/>
          </a:xfrm>
          <a:prstGeom prst="rect">
            <a:avLst/>
          </a:prstGeom>
          <a:ln>
            <a:noFill/>
          </a:ln>
          <a:effectLst>
            <a:outerShdw blurRad="114300" dist="63500" dir="5460000" sx="95000" sy="95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8F01A10-00D7-352E-1302-779550F657B0}"/>
              </a:ext>
            </a:extLst>
          </p:cNvPr>
          <p:cNvSpPr>
            <a:spLocks noGrp="1"/>
          </p:cNvSpPr>
          <p:nvPr>
            <p:ph type="title"/>
          </p:nvPr>
        </p:nvSpPr>
        <p:spPr>
          <a:xfrm>
            <a:off x="761801" y="296712"/>
            <a:ext cx="9906199" cy="1157242"/>
          </a:xfrm>
        </p:spPr>
        <p:txBody>
          <a:bodyPr>
            <a:normAutofit/>
          </a:bodyPr>
          <a:lstStyle/>
          <a:p>
            <a:pPr algn="ctr"/>
            <a:r>
              <a:rPr lang="en-US" dirty="0"/>
              <a:t>PRE-PROCESSING STEPS:</a:t>
            </a:r>
          </a:p>
        </p:txBody>
      </p:sp>
      <p:cxnSp>
        <p:nvCxnSpPr>
          <p:cNvPr id="13" name="Straight Connector 12">
            <a:extLst>
              <a:ext uri="{FF2B5EF4-FFF2-40B4-BE49-F238E27FC236}">
                <a16:creationId xmlns:a16="http://schemas.microsoft.com/office/drawing/2014/main" id="{61FF92BA-874E-408A-BFAD-416A7FFE597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7" name="Content Placeholder 2">
            <a:extLst>
              <a:ext uri="{FF2B5EF4-FFF2-40B4-BE49-F238E27FC236}">
                <a16:creationId xmlns:a16="http://schemas.microsoft.com/office/drawing/2014/main" id="{33630EB2-9657-1128-E74E-6547F23E4935}"/>
              </a:ext>
            </a:extLst>
          </p:cNvPr>
          <p:cNvGraphicFramePr>
            <a:graphicFrameLocks noGrp="1"/>
          </p:cNvGraphicFramePr>
          <p:nvPr>
            <p:ph idx="1"/>
            <p:extLst>
              <p:ext uri="{D42A27DB-BD31-4B8C-83A1-F6EECF244321}">
                <p14:modId xmlns:p14="http://schemas.microsoft.com/office/powerpoint/2010/main" val="3378967659"/>
              </p:ext>
            </p:extLst>
          </p:nvPr>
        </p:nvGraphicFramePr>
        <p:xfrm>
          <a:off x="762000" y="1929788"/>
          <a:ext cx="9906000" cy="40820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034484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B6175-6705-A7BA-DB24-80FD7F0D8CF2}"/>
              </a:ext>
            </a:extLst>
          </p:cNvPr>
          <p:cNvSpPr>
            <a:spLocks noGrp="1"/>
          </p:cNvSpPr>
          <p:nvPr>
            <p:ph type="title"/>
          </p:nvPr>
        </p:nvSpPr>
        <p:spPr>
          <a:xfrm>
            <a:off x="662941" y="868680"/>
            <a:ext cx="10218419" cy="1303020"/>
          </a:xfrm>
        </p:spPr>
        <p:txBody>
          <a:bodyPr>
            <a:normAutofit/>
          </a:bodyPr>
          <a:lstStyle/>
          <a:p>
            <a:r>
              <a:rPr lang="en-US" dirty="0"/>
              <a:t>DATA EXPLORATION INSIGHTS:</a:t>
            </a:r>
          </a:p>
        </p:txBody>
      </p:sp>
      <p:pic>
        <p:nvPicPr>
          <p:cNvPr id="5" name="Content Placeholder 4" descr="A graph of a bar with a line&#10;&#10;Description automatically generated with medium confidence">
            <a:extLst>
              <a:ext uri="{FF2B5EF4-FFF2-40B4-BE49-F238E27FC236}">
                <a16:creationId xmlns:a16="http://schemas.microsoft.com/office/drawing/2014/main" id="{446DFC59-BF0A-9103-1B88-479B19DC8805}"/>
              </a:ext>
            </a:extLst>
          </p:cNvPr>
          <p:cNvPicPr>
            <a:picLocks noGrp="1" noChangeAspect="1"/>
          </p:cNvPicPr>
          <p:nvPr>
            <p:ph idx="1"/>
          </p:nvPr>
        </p:nvPicPr>
        <p:blipFill>
          <a:blip r:embed="rId2"/>
          <a:stretch>
            <a:fillRect/>
          </a:stretch>
        </p:blipFill>
        <p:spPr>
          <a:xfrm>
            <a:off x="7684522" y="2732942"/>
            <a:ext cx="4114073" cy="3122026"/>
          </a:xfrm>
        </p:spPr>
      </p:pic>
      <p:graphicFrame>
        <p:nvGraphicFramePr>
          <p:cNvPr id="11" name="TextBox 6">
            <a:extLst>
              <a:ext uri="{FF2B5EF4-FFF2-40B4-BE49-F238E27FC236}">
                <a16:creationId xmlns:a16="http://schemas.microsoft.com/office/drawing/2014/main" id="{AA2CE8A7-00A9-A128-A184-E8766157A349}"/>
              </a:ext>
            </a:extLst>
          </p:cNvPr>
          <p:cNvGraphicFramePr/>
          <p:nvPr>
            <p:extLst>
              <p:ext uri="{D42A27DB-BD31-4B8C-83A1-F6EECF244321}">
                <p14:modId xmlns:p14="http://schemas.microsoft.com/office/powerpoint/2010/main" val="502292934"/>
              </p:ext>
            </p:extLst>
          </p:nvPr>
        </p:nvGraphicFramePr>
        <p:xfrm>
          <a:off x="393405" y="2030506"/>
          <a:ext cx="7291117" cy="40502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569911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17DC1-6558-B41B-127E-740EF8794760}"/>
              </a:ext>
            </a:extLst>
          </p:cNvPr>
          <p:cNvSpPr>
            <a:spLocks noGrp="1"/>
          </p:cNvSpPr>
          <p:nvPr>
            <p:ph type="title"/>
          </p:nvPr>
        </p:nvSpPr>
        <p:spPr/>
        <p:txBody>
          <a:bodyPr>
            <a:normAutofit fontScale="90000"/>
          </a:bodyPr>
          <a:lstStyle/>
          <a:p>
            <a:r>
              <a:rPr lang="en-US" dirty="0">
                <a:cs typeface="Times New Roman" panose="02020603050405020304" pitchFamily="18" charset="0"/>
              </a:rPr>
              <a:t>ENCODING METHODS USED: </a:t>
            </a:r>
            <a:r>
              <a:rPr lang="en-US" altLang="zh-CN" dirty="0">
                <a:cs typeface="Times New Roman" panose="02020603050405020304" pitchFamily="18" charset="0"/>
              </a:rPr>
              <a:t>ONE-HOT</a:t>
            </a:r>
            <a:br>
              <a:rPr lang="en-US" dirty="0">
                <a:cs typeface="Times New Roman" panose="02020603050405020304" pitchFamily="18" charset="0"/>
              </a:rPr>
            </a:br>
            <a:r>
              <a:rPr lang="en-US" altLang="zh-CN" sz="2700" dirty="0">
                <a:cs typeface="Times New Roman" panose="02020603050405020304" pitchFamily="18" charset="0"/>
              </a:rPr>
              <a:t>We use three methods for encoding, they are  ONE-HOT, BLOSUM 62 and GIANA ENCODING.</a:t>
            </a:r>
            <a:endParaRPr lang="en-US" sz="2700" dirty="0">
              <a:cs typeface="Times New Roman" panose="02020603050405020304" pitchFamily="18" charset="0"/>
            </a:endParaRPr>
          </a:p>
        </p:txBody>
      </p:sp>
      <p:sp>
        <p:nvSpPr>
          <p:cNvPr id="3" name="Content Placeholder 2">
            <a:extLst>
              <a:ext uri="{FF2B5EF4-FFF2-40B4-BE49-F238E27FC236}">
                <a16:creationId xmlns:a16="http://schemas.microsoft.com/office/drawing/2014/main" id="{0B4B63FD-3276-851C-FF68-89C9DAF522AC}"/>
              </a:ext>
            </a:extLst>
          </p:cNvPr>
          <p:cNvSpPr>
            <a:spLocks noGrp="1"/>
          </p:cNvSpPr>
          <p:nvPr>
            <p:ph idx="1"/>
          </p:nvPr>
        </p:nvSpPr>
        <p:spPr>
          <a:xfrm>
            <a:off x="761799" y="2750127"/>
            <a:ext cx="10650388" cy="3248892"/>
          </a:xfrm>
        </p:spPr>
        <p:txBody>
          <a:bodyPr>
            <a:noAutofit/>
          </a:bodyPr>
          <a:lstStyle/>
          <a:p>
            <a:r>
              <a:rPr lang="en-US" altLang="zh-CN" sz="2000" b="1" dirty="0">
                <a:cs typeface="Times New Roman" panose="02020603050405020304" pitchFamily="18" charset="0"/>
              </a:rPr>
              <a:t>ONE-HOT:</a:t>
            </a:r>
          </a:p>
          <a:p>
            <a:r>
              <a:rPr lang="en-US" altLang="zh-CN" sz="2000" dirty="0">
                <a:cs typeface="Times New Roman" panose="02020603050405020304" pitchFamily="18" charset="0"/>
              </a:rPr>
              <a:t>ONE-HOT is one of the most basic and common encoding methods, which can represent categorical variables as binary vectors. Each vector has a vector representing its possible values, and the length of the vector is the same as the length of the possible values. In this vector, only one element is 1, which is used to represent the category; the other elements are 0.</a:t>
            </a:r>
          </a:p>
          <a:p>
            <a:r>
              <a:rPr lang="en-US" altLang="zh-CN" sz="2000" dirty="0">
                <a:cs typeface="Times New Roman" panose="02020603050405020304" pitchFamily="18" charset="0"/>
              </a:rPr>
              <a:t>Although ONE-HOT can achieve encoding, it cannot capture the sequential nature of amino acids, which will lead to the loss of important structural and functional information. Therefore, we have also tried other encoding methods, such as BLOSUM 62 and GIANA ENCODING</a:t>
            </a:r>
            <a:r>
              <a:rPr lang="en-US" altLang="zh-CN" sz="2000" dirty="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005425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17DC1-6558-B41B-127E-740EF8794760}"/>
              </a:ext>
            </a:extLst>
          </p:cNvPr>
          <p:cNvSpPr>
            <a:spLocks noGrp="1"/>
          </p:cNvSpPr>
          <p:nvPr>
            <p:ph type="title"/>
          </p:nvPr>
        </p:nvSpPr>
        <p:spPr/>
        <p:txBody>
          <a:bodyPr>
            <a:normAutofit fontScale="90000"/>
          </a:bodyPr>
          <a:lstStyle/>
          <a:p>
            <a:r>
              <a:rPr lang="en-US" dirty="0"/>
              <a:t>ENCODING METHODS USED:</a:t>
            </a:r>
            <a:r>
              <a:rPr lang="en-US" altLang="zh-CN" sz="4400" dirty="0"/>
              <a:t> BLOSUM 62 AND GIANA ENCODING </a:t>
            </a:r>
            <a:endParaRPr lang="en-US" dirty="0"/>
          </a:p>
        </p:txBody>
      </p:sp>
      <p:sp>
        <p:nvSpPr>
          <p:cNvPr id="3" name="Content Placeholder 2">
            <a:extLst>
              <a:ext uri="{FF2B5EF4-FFF2-40B4-BE49-F238E27FC236}">
                <a16:creationId xmlns:a16="http://schemas.microsoft.com/office/drawing/2014/main" id="{0B4B63FD-3276-851C-FF68-89C9DAF522AC}"/>
              </a:ext>
            </a:extLst>
          </p:cNvPr>
          <p:cNvSpPr>
            <a:spLocks noGrp="1"/>
          </p:cNvSpPr>
          <p:nvPr>
            <p:ph idx="1"/>
          </p:nvPr>
        </p:nvSpPr>
        <p:spPr>
          <a:xfrm>
            <a:off x="478465" y="2583712"/>
            <a:ext cx="10738884" cy="4008474"/>
          </a:xfrm>
        </p:spPr>
        <p:txBody>
          <a:bodyPr>
            <a:normAutofit fontScale="77500" lnSpcReduction="20000"/>
          </a:bodyPr>
          <a:lstStyle/>
          <a:p>
            <a:r>
              <a:rPr lang="en-US" altLang="zh-CN" sz="2400" b="1" dirty="0">
                <a:cs typeface="Times New Roman" panose="02020603050405020304" pitchFamily="18" charset="0"/>
              </a:rPr>
              <a:t>BLOSUM 62:</a:t>
            </a:r>
          </a:p>
          <a:p>
            <a:r>
              <a:rPr lang="en-US" altLang="zh-CN" sz="2400" dirty="0">
                <a:cs typeface="Times New Roman" panose="02020603050405020304" pitchFamily="18" charset="0"/>
              </a:rPr>
              <a:t>BLOSUM 62 is a protein sequence encoding method based on the statistical analysis of a large number of known protein sequences. It scores amino acids based on the frequency of pairs of amino acids observed in related proteins, capturing similarities and differences between sequences in a biologically meaningful way. In this study, each amino acid is mapped to a vector whose length is equal to the number of rows of the matrix, and each element in the vector represents the similarity score of that amino acid to the corresponding row in the substitution matrix.</a:t>
            </a:r>
          </a:p>
          <a:p>
            <a:r>
              <a:rPr lang="en-US" altLang="zh-CN" sz="2400" b="1" dirty="0">
                <a:cs typeface="Times New Roman" panose="02020603050405020304" pitchFamily="18" charset="0"/>
              </a:rPr>
              <a:t>GIANA ENCODING:</a:t>
            </a:r>
          </a:p>
          <a:p>
            <a:r>
              <a:rPr lang="en-US" altLang="zh-CN" sz="2400" dirty="0">
                <a:cs typeface="Times New Roman" panose="02020603050405020304" pitchFamily="18" charset="0"/>
              </a:rPr>
              <a:t>GIANA ENCODING is a mathematical framework for converting CDR3 sequences, converting sequence comparisons into nearest neighbor searches in high-dimensional Euclidean space. We used the GIANA package in Python to encode alpha chain, beta chain, chain with alpha and beta respectively.</a:t>
            </a:r>
            <a:endParaRPr lang="en-US" dirty="0">
              <a:cs typeface="Times New Roman" panose="02020603050405020304" pitchFamily="18" charset="0"/>
            </a:endParaRPr>
          </a:p>
        </p:txBody>
      </p:sp>
    </p:spTree>
    <p:extLst>
      <p:ext uri="{BB962C8B-B14F-4D97-AF65-F5344CB8AC3E}">
        <p14:creationId xmlns:p14="http://schemas.microsoft.com/office/powerpoint/2010/main" val="30990305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Slide Background">
            <a:extLst>
              <a:ext uri="{FF2B5EF4-FFF2-40B4-BE49-F238E27FC236}">
                <a16:creationId xmlns:a16="http://schemas.microsoft.com/office/drawing/2014/main" id="{413C739D-903B-4C3A-8CD8-B5F604D960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393CC19F-CA02-41DC-60DE-BDD34656347F}"/>
              </a:ext>
            </a:extLst>
          </p:cNvPr>
          <p:cNvSpPr>
            <a:spLocks noGrp="1"/>
          </p:cNvSpPr>
          <p:nvPr>
            <p:ph type="title"/>
          </p:nvPr>
        </p:nvSpPr>
        <p:spPr>
          <a:xfrm>
            <a:off x="761802" y="709938"/>
            <a:ext cx="4826830" cy="5530141"/>
          </a:xfrm>
        </p:spPr>
        <p:txBody>
          <a:bodyPr>
            <a:normAutofit/>
          </a:bodyPr>
          <a:lstStyle/>
          <a:p>
            <a:r>
              <a:rPr lang="en-US"/>
              <a:t>TCR DISTANCE CALCULATION USING </a:t>
            </a:r>
            <a:r>
              <a:rPr lang="en-US" altLang="zh-CN"/>
              <a:t>LEVENSHTEIN DISTANCE:</a:t>
            </a:r>
            <a:endParaRPr lang="zh-CN" altLang="en-US"/>
          </a:p>
        </p:txBody>
      </p:sp>
      <p:sp useBgFill="1">
        <p:nvSpPr>
          <p:cNvPr id="10" name="Rectangle 9">
            <a:extLst>
              <a:ext uri="{FF2B5EF4-FFF2-40B4-BE49-F238E27FC236}">
                <a16:creationId xmlns:a16="http://schemas.microsoft.com/office/drawing/2014/main" id="{43E8FEA2-54EE-4F84-B5DB-A055A7D805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14433" y="0"/>
            <a:ext cx="4826830" cy="6858000"/>
          </a:xfrm>
          <a:prstGeom prst="rect">
            <a:avLst/>
          </a:prstGeom>
          <a:ln>
            <a:noFill/>
          </a:ln>
          <a:effectLst>
            <a:outerShdw blurRad="635000" dist="254000" dir="5460000" sx="90000" sy="90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内容占位符 2">
            <a:extLst>
              <a:ext uri="{FF2B5EF4-FFF2-40B4-BE49-F238E27FC236}">
                <a16:creationId xmlns:a16="http://schemas.microsoft.com/office/drawing/2014/main" id="{0352373B-40AE-5247-56DA-56B9AEBC446A}"/>
              </a:ext>
            </a:extLst>
          </p:cNvPr>
          <p:cNvSpPr>
            <a:spLocks noGrp="1"/>
          </p:cNvSpPr>
          <p:nvPr>
            <p:ph idx="1"/>
          </p:nvPr>
        </p:nvSpPr>
        <p:spPr>
          <a:xfrm>
            <a:off x="4738260" y="0"/>
            <a:ext cx="6929888" cy="6858000"/>
          </a:xfrm>
        </p:spPr>
        <p:txBody>
          <a:bodyPr anchor="ctr">
            <a:noAutofit/>
          </a:bodyPr>
          <a:lstStyle/>
          <a:p>
            <a:pPr>
              <a:lnSpc>
                <a:spcPct val="100000"/>
              </a:lnSpc>
            </a:pPr>
            <a:r>
              <a:rPr lang="en-US" altLang="zh-CN" sz="1400" b="1" dirty="0">
                <a:cs typeface="Times New Roman" panose="02020603050405020304" pitchFamily="18" charset="0"/>
              </a:rPr>
              <a:t>P</a:t>
            </a:r>
            <a:r>
              <a:rPr lang="en-GB" altLang="zh-CN" sz="1400" b="1" dirty="0">
                <a:cs typeface="Times New Roman" panose="02020603050405020304" pitchFamily="18" charset="0"/>
              </a:rPr>
              <a:t>RINCIPLE</a:t>
            </a:r>
            <a:r>
              <a:rPr lang="zh-CN" altLang="en-US" sz="1400" b="1" dirty="0">
                <a:cs typeface="Times New Roman" panose="02020603050405020304" pitchFamily="18" charset="0"/>
              </a:rPr>
              <a:t>：</a:t>
            </a:r>
            <a:endParaRPr lang="en-US" altLang="zh-CN" sz="1400" b="1" dirty="0">
              <a:cs typeface="Times New Roman" panose="02020603050405020304" pitchFamily="18" charset="0"/>
            </a:endParaRPr>
          </a:p>
          <a:p>
            <a:pPr>
              <a:lnSpc>
                <a:spcPct val="100000"/>
              </a:lnSpc>
            </a:pPr>
            <a:r>
              <a:rPr lang="en-US" altLang="zh-CN" sz="1400" dirty="0">
                <a:cs typeface="Times New Roman" panose="02020603050405020304" pitchFamily="18" charset="0"/>
              </a:rPr>
              <a:t>The minimum number of single-character edits (insertions, deletions, or substitutions) required to convert one string into another.</a:t>
            </a:r>
          </a:p>
          <a:p>
            <a:pPr>
              <a:lnSpc>
                <a:spcPct val="100000"/>
              </a:lnSpc>
            </a:pPr>
            <a:r>
              <a:rPr lang="en-US" altLang="zh-CN" sz="1400" dirty="0">
                <a:cs typeface="Times New Roman" panose="02020603050405020304" pitchFamily="18" charset="0"/>
              </a:rPr>
              <a:t>Create a matrix of size </a:t>
            </a:r>
            <a:r>
              <a:rPr lang="en-US" altLang="zh-CN" sz="1400" b="1" i="1" dirty="0">
                <a:cs typeface="Times New Roman" panose="02020603050405020304" pitchFamily="18" charset="0"/>
              </a:rPr>
              <a:t>(m+1) x (n+1)</a:t>
            </a:r>
            <a:r>
              <a:rPr lang="en-US" altLang="zh-CN" sz="1400" dirty="0">
                <a:cs typeface="Times New Roman" panose="02020603050405020304" pitchFamily="18" charset="0"/>
              </a:rPr>
              <a:t>, where m and n are the lengths of the two strings.</a:t>
            </a:r>
          </a:p>
          <a:p>
            <a:pPr>
              <a:lnSpc>
                <a:spcPct val="100000"/>
              </a:lnSpc>
            </a:pPr>
            <a:r>
              <a:rPr lang="en-US" altLang="zh-CN" sz="1400" dirty="0">
                <a:cs typeface="Times New Roman" panose="02020603050405020304" pitchFamily="18" charset="0"/>
              </a:rPr>
              <a:t>If the two current characters are the same (i.e. the </a:t>
            </a:r>
            <a:r>
              <a:rPr lang="en-US" altLang="zh-CN" sz="1400" dirty="0" err="1">
                <a:cs typeface="Times New Roman" panose="02020603050405020304" pitchFamily="18" charset="0"/>
              </a:rPr>
              <a:t>i-th</a:t>
            </a:r>
            <a:r>
              <a:rPr lang="en-US" altLang="zh-CN" sz="1400" dirty="0">
                <a:cs typeface="Times New Roman" panose="02020603050405020304" pitchFamily="18" charset="0"/>
              </a:rPr>
              <a:t> character of the first string and the j-</a:t>
            </a:r>
            <a:r>
              <a:rPr lang="en-US" altLang="zh-CN" sz="1400" dirty="0" err="1">
                <a:cs typeface="Times New Roman" panose="02020603050405020304" pitchFamily="18" charset="0"/>
              </a:rPr>
              <a:t>th</a:t>
            </a:r>
            <a:r>
              <a:rPr lang="en-US" altLang="zh-CN" sz="1400" dirty="0">
                <a:cs typeface="Times New Roman" panose="02020603050405020304" pitchFamily="18" charset="0"/>
              </a:rPr>
              <a:t> character of the second string), then </a:t>
            </a:r>
            <a:r>
              <a:rPr lang="pl-PL" altLang="zh-CN" sz="1400" b="1" i="1" dirty="0">
                <a:cs typeface="Times New Roman" panose="02020603050405020304" pitchFamily="18" charset="0"/>
              </a:rPr>
              <a:t>d[i][j]=d[i−1][j−1] </a:t>
            </a:r>
            <a:r>
              <a:rPr lang="en-US" altLang="zh-CN" sz="1400" dirty="0">
                <a:cs typeface="Times New Roman" panose="02020603050405020304" pitchFamily="18" charset="0"/>
              </a:rPr>
              <a:t>(no additional editing is required).</a:t>
            </a:r>
          </a:p>
          <a:p>
            <a:pPr>
              <a:lnSpc>
                <a:spcPct val="100000"/>
              </a:lnSpc>
            </a:pPr>
            <a:r>
              <a:rPr lang="en-US" altLang="zh-CN" sz="1400" dirty="0">
                <a:cs typeface="Times New Roman" panose="02020603050405020304" pitchFamily="18" charset="0"/>
              </a:rPr>
              <a:t>If different, choose the smallest edit distance among the three operations:</a:t>
            </a:r>
          </a:p>
          <a:p>
            <a:pPr>
              <a:lnSpc>
                <a:spcPct val="100000"/>
              </a:lnSpc>
            </a:pPr>
            <a:r>
              <a:rPr lang="en-US" altLang="zh-CN" sz="1400" dirty="0">
                <a:cs typeface="Times New Roman" panose="02020603050405020304" pitchFamily="18" charset="0"/>
              </a:rPr>
              <a:t>Delete</a:t>
            </a:r>
            <a:r>
              <a:rPr lang="en-US" altLang="zh-CN" sz="1400" b="1" i="1" dirty="0">
                <a:cs typeface="Times New Roman" panose="02020603050405020304" pitchFamily="18" charset="0"/>
              </a:rPr>
              <a:t>: </a:t>
            </a:r>
            <a:r>
              <a:rPr lang="zh-CN" altLang="en-US" sz="1400" b="1" i="1" dirty="0">
                <a:cs typeface="Times New Roman" panose="02020603050405020304" pitchFamily="18" charset="0"/>
              </a:rPr>
              <a:t>𝑑 </a:t>
            </a:r>
            <a:r>
              <a:rPr lang="en-US" altLang="zh-CN" sz="1400" b="1" i="1" dirty="0">
                <a:cs typeface="Times New Roman" panose="02020603050405020304" pitchFamily="18" charset="0"/>
              </a:rPr>
              <a:t>[i−1][j]+1</a:t>
            </a:r>
          </a:p>
          <a:p>
            <a:pPr>
              <a:lnSpc>
                <a:spcPct val="100000"/>
              </a:lnSpc>
            </a:pPr>
            <a:r>
              <a:rPr lang="en-US" altLang="zh-CN" sz="1400" dirty="0">
                <a:cs typeface="Times New Roman" panose="02020603050405020304" pitchFamily="18" charset="0"/>
              </a:rPr>
              <a:t>Insertion: </a:t>
            </a:r>
            <a:r>
              <a:rPr lang="zh-CN" altLang="en-US" sz="1400" b="1" i="1" dirty="0">
                <a:cs typeface="Times New Roman" panose="02020603050405020304" pitchFamily="18" charset="0"/>
              </a:rPr>
              <a:t>𝑑 </a:t>
            </a:r>
            <a:r>
              <a:rPr lang="en-US" altLang="zh-CN" sz="1400" b="1" i="1" dirty="0">
                <a:cs typeface="Times New Roman" panose="02020603050405020304" pitchFamily="18" charset="0"/>
              </a:rPr>
              <a:t>[</a:t>
            </a:r>
            <a:r>
              <a:rPr lang="en-US" altLang="zh-CN" sz="1400" b="1" i="1" dirty="0" err="1">
                <a:cs typeface="Times New Roman" panose="02020603050405020304" pitchFamily="18" charset="0"/>
              </a:rPr>
              <a:t>i</a:t>
            </a:r>
            <a:r>
              <a:rPr lang="en-US" altLang="zh-CN" sz="1400" b="1" i="1" dirty="0">
                <a:cs typeface="Times New Roman" panose="02020603050405020304" pitchFamily="18" charset="0"/>
              </a:rPr>
              <a:t>][j−1]+1</a:t>
            </a:r>
          </a:p>
          <a:p>
            <a:pPr>
              <a:lnSpc>
                <a:spcPct val="100000"/>
              </a:lnSpc>
            </a:pPr>
            <a:r>
              <a:rPr lang="en-US" altLang="zh-CN" sz="1400" dirty="0">
                <a:cs typeface="Times New Roman" panose="02020603050405020304" pitchFamily="18" charset="0"/>
              </a:rPr>
              <a:t>Replacement: </a:t>
            </a:r>
            <a:r>
              <a:rPr lang="zh-CN" altLang="en-US" sz="1400" b="1" i="1" dirty="0">
                <a:cs typeface="Times New Roman" panose="02020603050405020304" pitchFamily="18" charset="0"/>
              </a:rPr>
              <a:t>𝑑 </a:t>
            </a:r>
            <a:r>
              <a:rPr lang="en-US" altLang="zh-CN" sz="1400" b="1" i="1" dirty="0">
                <a:cs typeface="Times New Roman" panose="02020603050405020304" pitchFamily="18" charset="0"/>
              </a:rPr>
              <a:t>[i−1][j−1]+1</a:t>
            </a:r>
          </a:p>
          <a:p>
            <a:pPr>
              <a:lnSpc>
                <a:spcPct val="100000"/>
              </a:lnSpc>
            </a:pPr>
            <a:r>
              <a:rPr lang="en-US" altLang="zh-CN" sz="1400" dirty="0">
                <a:cs typeface="Times New Roman" panose="02020603050405020304" pitchFamily="18" charset="0"/>
              </a:rPr>
              <a:t>The last element of the matrix, d[m][n], contains the minimum number of edit operations required to convert the entire first string into the second string.</a:t>
            </a:r>
          </a:p>
          <a:p>
            <a:pPr>
              <a:lnSpc>
                <a:spcPct val="100000"/>
              </a:lnSpc>
            </a:pPr>
            <a:r>
              <a:rPr lang="en-GB" altLang="zh-CN" sz="1400" b="1" dirty="0">
                <a:cs typeface="Times New Roman" panose="02020603050405020304" pitchFamily="18" charset="0"/>
              </a:rPr>
              <a:t>ADVANTAGE</a:t>
            </a:r>
            <a:r>
              <a:rPr lang="zh-CN" altLang="en-US" sz="1400" b="1" dirty="0">
                <a:cs typeface="Times New Roman" panose="02020603050405020304" pitchFamily="18" charset="0"/>
              </a:rPr>
              <a:t>：</a:t>
            </a:r>
            <a:endParaRPr lang="en-US" altLang="zh-CN" sz="1400" b="1" dirty="0">
              <a:cs typeface="Times New Roman" panose="02020603050405020304" pitchFamily="18" charset="0"/>
            </a:endParaRPr>
          </a:p>
          <a:p>
            <a:pPr>
              <a:lnSpc>
                <a:spcPct val="100000"/>
              </a:lnSpc>
            </a:pPr>
            <a:r>
              <a:rPr lang="en-US" altLang="zh-CN" sz="1400" dirty="0">
                <a:cs typeface="Times New Roman" panose="02020603050405020304" pitchFamily="18" charset="0"/>
              </a:rPr>
              <a:t>1. Simplicity and intuitiveness: The calculation of </a:t>
            </a:r>
            <a:r>
              <a:rPr lang="en-US" altLang="zh-CN" sz="1400" dirty="0" err="1">
                <a:cs typeface="Times New Roman" panose="02020603050405020304" pitchFamily="18" charset="0"/>
              </a:rPr>
              <a:t>Levenshtein</a:t>
            </a:r>
            <a:r>
              <a:rPr lang="en-US" altLang="zh-CN" sz="1400" dirty="0">
                <a:cs typeface="Times New Roman" panose="02020603050405020304" pitchFamily="18" charset="0"/>
              </a:rPr>
              <a:t> distance is based on three basic string operations: insertion, deletion and replacement.</a:t>
            </a:r>
          </a:p>
          <a:p>
            <a:pPr>
              <a:lnSpc>
                <a:spcPct val="100000"/>
              </a:lnSpc>
            </a:pPr>
            <a:r>
              <a:rPr lang="en-US" altLang="zh-CN" sz="1400" dirty="0">
                <a:cs typeface="Times New Roman" panose="02020603050405020304" pitchFamily="18" charset="0"/>
              </a:rPr>
              <a:t>2. Computational efficiency: Although calculating the entire matrix requires high time complexity, by using dynamic programming, the calculation of </a:t>
            </a:r>
            <a:r>
              <a:rPr lang="en-US" altLang="zh-CN" sz="1400" dirty="0" err="1">
                <a:cs typeface="Times New Roman" panose="02020603050405020304" pitchFamily="18" charset="0"/>
              </a:rPr>
              <a:t>Levenshtein</a:t>
            </a:r>
            <a:r>
              <a:rPr lang="en-US" altLang="zh-CN" sz="1400" dirty="0">
                <a:cs typeface="Times New Roman" panose="02020603050405020304" pitchFamily="18" charset="0"/>
              </a:rPr>
              <a:t> distance can achieve acceptable execution speed through appropriate optimization.</a:t>
            </a:r>
          </a:p>
          <a:p>
            <a:pPr>
              <a:lnSpc>
                <a:spcPct val="100000"/>
              </a:lnSpc>
            </a:pPr>
            <a:r>
              <a:rPr lang="en-US" altLang="zh-CN" sz="1400" dirty="0">
                <a:cs typeface="Times New Roman" panose="02020603050405020304" pitchFamily="18" charset="0"/>
              </a:rPr>
              <a:t>3. Wide range of applicability: This method can not only be applied to text data but can also be extended to any data type that can be serialized.</a:t>
            </a:r>
            <a:endParaRPr lang="zh-CN" altLang="en-US" sz="1400" dirty="0">
              <a:cs typeface="Times New Roman" panose="02020603050405020304" pitchFamily="18" charset="0"/>
            </a:endParaRPr>
          </a:p>
        </p:txBody>
      </p:sp>
      <p:cxnSp>
        <p:nvCxnSpPr>
          <p:cNvPr id="12" name="Straight Connector 11">
            <a:extLst>
              <a:ext uri="{FF2B5EF4-FFF2-40B4-BE49-F238E27FC236}">
                <a16:creationId xmlns:a16="http://schemas.microsoft.com/office/drawing/2014/main" id="{E58B1629-F209-47B0-BA59-6BD937DBB08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40593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4913F-3039-3DC3-BB5E-EBE70668FCBC}"/>
              </a:ext>
            </a:extLst>
          </p:cNvPr>
          <p:cNvSpPr>
            <a:spLocks noGrp="1"/>
          </p:cNvSpPr>
          <p:nvPr>
            <p:ph type="title"/>
          </p:nvPr>
        </p:nvSpPr>
        <p:spPr>
          <a:xfrm>
            <a:off x="861237" y="858983"/>
            <a:ext cx="10653823" cy="599456"/>
          </a:xfrm>
        </p:spPr>
        <p:txBody>
          <a:bodyPr>
            <a:normAutofit fontScale="90000"/>
          </a:bodyPr>
          <a:lstStyle/>
          <a:p>
            <a:r>
              <a:rPr lang="en-US" dirty="0"/>
              <a:t>TCR DISTANCE CALCULATION USING TCRDist:</a:t>
            </a:r>
          </a:p>
        </p:txBody>
      </p:sp>
      <p:pic>
        <p:nvPicPr>
          <p:cNvPr id="5" name="Content Placeholder 4" descr="A diagram of a computer&#10;&#10;Description automatically generated">
            <a:extLst>
              <a:ext uri="{FF2B5EF4-FFF2-40B4-BE49-F238E27FC236}">
                <a16:creationId xmlns:a16="http://schemas.microsoft.com/office/drawing/2014/main" id="{7E75B9D1-C1AF-DCBF-1F33-DF4D57D48BEB}"/>
              </a:ext>
            </a:extLst>
          </p:cNvPr>
          <p:cNvPicPr>
            <a:picLocks noGrp="1" noChangeAspect="1"/>
          </p:cNvPicPr>
          <p:nvPr>
            <p:ph idx="1"/>
          </p:nvPr>
        </p:nvPicPr>
        <p:blipFill>
          <a:blip r:embed="rId2"/>
          <a:stretch>
            <a:fillRect/>
          </a:stretch>
        </p:blipFill>
        <p:spPr>
          <a:xfrm>
            <a:off x="0" y="2998692"/>
            <a:ext cx="3752603" cy="3030271"/>
          </a:xfrm>
        </p:spPr>
      </p:pic>
      <p:pic>
        <p:nvPicPr>
          <p:cNvPr id="7" name="Picture 6" descr="A graph of a heat map&#10;&#10;Description automatically generated with medium confidence">
            <a:extLst>
              <a:ext uri="{FF2B5EF4-FFF2-40B4-BE49-F238E27FC236}">
                <a16:creationId xmlns:a16="http://schemas.microsoft.com/office/drawing/2014/main" id="{EA7BFEC3-B5D7-D7FB-9A3A-8DA454C4BC6E}"/>
              </a:ext>
            </a:extLst>
          </p:cNvPr>
          <p:cNvPicPr>
            <a:picLocks noChangeAspect="1"/>
          </p:cNvPicPr>
          <p:nvPr/>
        </p:nvPicPr>
        <p:blipFill>
          <a:blip r:embed="rId3"/>
          <a:stretch>
            <a:fillRect/>
          </a:stretch>
        </p:blipFill>
        <p:spPr>
          <a:xfrm>
            <a:off x="7394347" y="2614886"/>
            <a:ext cx="4797653" cy="3903720"/>
          </a:xfrm>
          <a:prstGeom prst="rect">
            <a:avLst/>
          </a:prstGeom>
        </p:spPr>
      </p:pic>
      <p:sp>
        <p:nvSpPr>
          <p:cNvPr id="8" name="TextBox 7">
            <a:extLst>
              <a:ext uri="{FF2B5EF4-FFF2-40B4-BE49-F238E27FC236}">
                <a16:creationId xmlns:a16="http://schemas.microsoft.com/office/drawing/2014/main" id="{B7C3FFC7-1A97-D56D-6CBD-963DF6D61AC8}"/>
              </a:ext>
            </a:extLst>
          </p:cNvPr>
          <p:cNvSpPr txBox="1"/>
          <p:nvPr/>
        </p:nvSpPr>
        <p:spPr>
          <a:xfrm>
            <a:off x="3930732" y="2268188"/>
            <a:ext cx="3621974" cy="4922088"/>
          </a:xfrm>
          <a:prstGeom prst="rect">
            <a:avLst/>
          </a:prstGeom>
          <a:noFill/>
        </p:spPr>
        <p:txBody>
          <a:bodyPr wrap="square" rtlCol="0">
            <a:spAutoFit/>
          </a:bodyPr>
          <a:lstStyle/>
          <a:p>
            <a:endParaRPr lang="en-US" sz="1400" dirty="0">
              <a:latin typeface="Times New Roman" panose="02020603050405020304" pitchFamily="18" charset="0"/>
              <a:cs typeface="Times New Roman" panose="02020603050405020304" pitchFamily="18" charset="0"/>
            </a:endParaRPr>
          </a:p>
          <a:p>
            <a:r>
              <a:rPr lang="en-US" sz="1400" dirty="0">
                <a:cs typeface="Times New Roman" panose="02020603050405020304" pitchFamily="18" charset="0"/>
              </a:rPr>
              <a:t>-</a:t>
            </a:r>
            <a:r>
              <a:rPr lang="en-US" sz="1600" dirty="0">
                <a:cs typeface="Times New Roman" panose="02020603050405020304" pitchFamily="18" charset="0"/>
              </a:rPr>
              <a:t>Each subset was processed to calculate the TCR distance matrix for both alpha and beta chains. The distance matrices were essential for quantifying the similarity between TCR sequences, which is a crucial step for further analysis such as clustering and dimensionality reduction. </a:t>
            </a:r>
          </a:p>
          <a:p>
            <a:endParaRPr lang="en-US" sz="1600" dirty="0">
              <a:cs typeface="Times New Roman" panose="02020603050405020304" pitchFamily="18" charset="0"/>
            </a:endParaRPr>
          </a:p>
          <a:p>
            <a:r>
              <a:rPr lang="en-US" sz="1600" dirty="0">
                <a:cs typeface="Times New Roman" panose="02020603050405020304" pitchFamily="18" charset="0"/>
              </a:rPr>
              <a:t>-For a given set of TCR sequences, the distances between all possible pairs are calculated, and the results are formed into a distance matrix as shown in the Fig on the right, each element in the matrix represents the distance or similarity between the pairs, and once the distance matrix is calculated.</a:t>
            </a:r>
          </a:p>
        </p:txBody>
      </p:sp>
    </p:spTree>
    <p:extLst>
      <p:ext uri="{BB962C8B-B14F-4D97-AF65-F5344CB8AC3E}">
        <p14:creationId xmlns:p14="http://schemas.microsoft.com/office/powerpoint/2010/main" val="11174514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360AC2A2-FECE-23AD-8298-6E22713B5EF0}"/>
              </a:ext>
            </a:extLst>
          </p:cNvPr>
          <p:cNvSpPr>
            <a:spLocks noGrp="1"/>
          </p:cNvSpPr>
          <p:nvPr>
            <p:ph type="title"/>
          </p:nvPr>
        </p:nvSpPr>
        <p:spPr/>
        <p:txBody>
          <a:bodyPr/>
          <a:lstStyle/>
          <a:p>
            <a:r>
              <a:rPr lang="en-US" altLang="zh-CN" dirty="0"/>
              <a:t>UMAP Dimensionality Reduction</a:t>
            </a:r>
            <a:endParaRPr lang="zh-CN" altLang="en-US" dirty="0"/>
          </a:p>
        </p:txBody>
      </p:sp>
      <p:sp>
        <p:nvSpPr>
          <p:cNvPr id="13" name="内容占位符 12">
            <a:extLst>
              <a:ext uri="{FF2B5EF4-FFF2-40B4-BE49-F238E27FC236}">
                <a16:creationId xmlns:a16="http://schemas.microsoft.com/office/drawing/2014/main" id="{70B504AA-8512-75AA-3B44-8A9BFB92A855}"/>
              </a:ext>
            </a:extLst>
          </p:cNvPr>
          <p:cNvSpPr>
            <a:spLocks noGrp="1"/>
          </p:cNvSpPr>
          <p:nvPr>
            <p:ph idx="1"/>
          </p:nvPr>
        </p:nvSpPr>
        <p:spPr>
          <a:xfrm>
            <a:off x="761167" y="2737229"/>
            <a:ext cx="10381205" cy="3261789"/>
          </a:xfrm>
        </p:spPr>
        <p:txBody>
          <a:bodyPr/>
          <a:lstStyle/>
          <a:p>
            <a:r>
              <a:rPr lang="en-US" altLang="zh-CN" b="0" i="0" dirty="0">
                <a:solidFill>
                  <a:srgbClr val="0D0D0D"/>
                </a:solidFill>
                <a:effectLst/>
                <a:highlight>
                  <a:srgbClr val="FFFFFF"/>
                </a:highlight>
                <a:latin typeface="Söhne"/>
              </a:rPr>
              <a:t>UMAP (Uniform Manifold Approximation and Projection): A popular nonlinear dimensionality reduction technique based on the theory of manifold learning. This method examines the local structure in the data, constructs a weighted neighborhood graph of high-dimensional data, and uses the minimization of cross-entropy loss between high-dimensional and low-dimensional spaces to find a low-dimensional representation.</a:t>
            </a:r>
            <a:endParaRPr lang="zh-CN" altLang="en-US" dirty="0"/>
          </a:p>
        </p:txBody>
      </p:sp>
      <p:sp>
        <p:nvSpPr>
          <p:cNvPr id="3" name="文本框 2">
            <a:extLst>
              <a:ext uri="{FF2B5EF4-FFF2-40B4-BE49-F238E27FC236}">
                <a16:creationId xmlns:a16="http://schemas.microsoft.com/office/drawing/2014/main" id="{A3B36737-C979-9577-6079-F2528107E5E5}"/>
              </a:ext>
            </a:extLst>
          </p:cNvPr>
          <p:cNvSpPr txBox="1"/>
          <p:nvPr/>
        </p:nvSpPr>
        <p:spPr>
          <a:xfrm>
            <a:off x="761167" y="4897841"/>
            <a:ext cx="10485278" cy="707886"/>
          </a:xfrm>
          <a:prstGeom prst="rect">
            <a:avLst/>
          </a:prstGeom>
          <a:noFill/>
        </p:spPr>
        <p:txBody>
          <a:bodyPr wrap="square">
            <a:spAutoFit/>
          </a:bodyPr>
          <a:lstStyle/>
          <a:p>
            <a:r>
              <a:rPr lang="en-US" altLang="zh-CN" sz="2000" dirty="0">
                <a:latin typeface="Söhne"/>
                <a:cs typeface="Times New Roman" panose="02020603050405020304" pitchFamily="18" charset="0"/>
              </a:rPr>
              <a:t>Before </a:t>
            </a:r>
            <a:r>
              <a:rPr lang="en-US" altLang="zh-CN" sz="2000" dirty="0">
                <a:latin typeface="Söhne"/>
              </a:rPr>
              <a:t>dimensionality reduction, </a:t>
            </a:r>
            <a:r>
              <a:rPr lang="en-US" altLang="zh-CN" sz="2000" dirty="0">
                <a:latin typeface="Söhne"/>
                <a:cs typeface="Times New Roman" panose="02020603050405020304" pitchFamily="18" charset="0"/>
              </a:rPr>
              <a:t>t</a:t>
            </a:r>
            <a:r>
              <a:rPr lang="en-US" altLang="zh-CN" sz="2000" dirty="0">
                <a:effectLst/>
                <a:latin typeface="Söhne"/>
                <a:cs typeface="Times New Roman" panose="02020603050405020304" pitchFamily="18" charset="0"/>
              </a:rPr>
              <a:t>he TCR data was divided into human and mouse categories</a:t>
            </a:r>
            <a:r>
              <a:rPr lang="en-US" altLang="zh-CN" sz="2000" dirty="0">
                <a:latin typeface="Söhne"/>
                <a:cs typeface="Times New Roman" panose="02020603050405020304" pitchFamily="18" charset="0"/>
              </a:rPr>
              <a:t>, encoded by GIANA encoding.</a:t>
            </a:r>
            <a:endParaRPr lang="en-US" altLang="zh-CN" sz="2000" dirty="0">
              <a:effectLst/>
              <a:latin typeface="Söhne"/>
              <a:cs typeface="Times New Roman" panose="02020603050405020304" pitchFamily="18" charset="0"/>
            </a:endParaRPr>
          </a:p>
        </p:txBody>
      </p:sp>
    </p:spTree>
    <p:extLst>
      <p:ext uri="{BB962C8B-B14F-4D97-AF65-F5344CB8AC3E}">
        <p14:creationId xmlns:p14="http://schemas.microsoft.com/office/powerpoint/2010/main" val="3412462423"/>
      </p:ext>
    </p:extLst>
  </p:cSld>
  <p:clrMapOvr>
    <a:masterClrMapping/>
  </p:clrMapOvr>
</p:sld>
</file>

<file path=ppt/theme/theme1.xml><?xml version="1.0" encoding="utf-8"?>
<a:theme xmlns:a="http://schemas.openxmlformats.org/drawingml/2006/main" name="BevelVTI">
  <a:themeElements>
    <a:clrScheme name="AnalogousFromLightSeedRightStep">
      <a:dk1>
        <a:srgbClr val="000000"/>
      </a:dk1>
      <a:lt1>
        <a:srgbClr val="FFFFFF"/>
      </a:lt1>
      <a:dk2>
        <a:srgbClr val="243141"/>
      </a:dk2>
      <a:lt2>
        <a:srgbClr val="E2E3E8"/>
      </a:lt2>
      <a:accent1>
        <a:srgbClr val="AAA180"/>
      </a:accent1>
      <a:accent2>
        <a:srgbClr val="9CA671"/>
      </a:accent2>
      <a:accent3>
        <a:srgbClr val="8FA880"/>
      </a:accent3>
      <a:accent4>
        <a:srgbClr val="76AD78"/>
      </a:accent4>
      <a:accent5>
        <a:srgbClr val="81AB94"/>
      </a:accent5>
      <a:accent6>
        <a:srgbClr val="74AAA2"/>
      </a:accent6>
      <a:hlink>
        <a:srgbClr val="6978AE"/>
      </a:hlink>
      <a:folHlink>
        <a:srgbClr val="7F7F7F"/>
      </a:folHlink>
    </a:clrScheme>
    <a:fontScheme name="Custom 53">
      <a:majorFont>
        <a:latin typeface="Bierstadt"/>
        <a:ea typeface=""/>
        <a:cs typeface=""/>
      </a:majorFont>
      <a:minorFont>
        <a:latin typeface="Bierstad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evelVTI" id="{C9E5F598-602B-46C1-AA16-073CEB959654}" vid="{2AE1FD39-65AD-4D34-93E9-C7019D0ECBA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526</TotalTime>
  <Words>2733</Words>
  <Application>Microsoft Macintosh PowerPoint</Application>
  <PresentationFormat>Widescreen</PresentationFormat>
  <Paragraphs>182</Paragraphs>
  <Slides>21</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Aptos</vt:lpstr>
      <vt:lpstr>Arial</vt:lpstr>
      <vt:lpstr>Bierstadt</vt:lpstr>
      <vt:lpstr>Calibri</vt:lpstr>
      <vt:lpstr>Segoe UI</vt:lpstr>
      <vt:lpstr>Söhne</vt:lpstr>
      <vt:lpstr>Times New Roman</vt:lpstr>
      <vt:lpstr>BevelVTI</vt:lpstr>
      <vt:lpstr>SUMMATIVE ORAL PRESENTATION FOR PROBLEM A (ETCEMBLY LTD) GROUP NO - 4</vt:lpstr>
      <vt:lpstr>INTRODUCTION:</vt:lpstr>
      <vt:lpstr>PRE-PROCESSING STEPS:</vt:lpstr>
      <vt:lpstr>DATA EXPLORATION INSIGHTS:</vt:lpstr>
      <vt:lpstr>ENCODING METHODS USED: ONE-HOT We use three methods for encoding, they are  ONE-HOT, BLOSUM 62 and GIANA ENCODING.</vt:lpstr>
      <vt:lpstr>ENCODING METHODS USED: BLOSUM 62 AND GIANA ENCODING </vt:lpstr>
      <vt:lpstr>TCR DISTANCE CALCULATION USING LEVENSHTEIN DISTANCE:</vt:lpstr>
      <vt:lpstr>TCR DISTANCE CALCULATION USING TCRDist:</vt:lpstr>
      <vt:lpstr>UMAP Dimensionality Reduction</vt:lpstr>
      <vt:lpstr>Human vs. Mouse</vt:lpstr>
      <vt:lpstr>Alpha vs. Beta vs. Combined Chains</vt:lpstr>
      <vt:lpstr>Alpha vs. Beta vs. Combined Chains</vt:lpstr>
      <vt:lpstr>Alpha vs. Beta vs. Combined Chains</vt:lpstr>
      <vt:lpstr>Clustering</vt:lpstr>
      <vt:lpstr>Agglomerative Hierarchical Clustering  vs.  DBSCAN</vt:lpstr>
      <vt:lpstr>MODEL CREATION AND OUTCOMES:</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SUMMATIVE ORAL PRESENTATION FOR PROBLEM A (ETCEMBLY LTD) GROUP NO - 4</dc:title>
  <dc:creator>Shalomi Fernandes</dc:creator>
  <cp:lastModifiedBy>Shalomi Fernandes</cp:lastModifiedBy>
  <cp:revision>36</cp:revision>
  <dcterms:created xsi:type="dcterms:W3CDTF">2024-05-04T19:47:52Z</dcterms:created>
  <dcterms:modified xsi:type="dcterms:W3CDTF">2024-05-09T16:46:42Z</dcterms:modified>
</cp:coreProperties>
</file>