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3"/>
  </p:notesMasterIdLst>
  <p:sldIdLst>
    <p:sldId id="256" r:id="rId2"/>
    <p:sldId id="283" r:id="rId3"/>
    <p:sldId id="270" r:id="rId4"/>
    <p:sldId id="265" r:id="rId5"/>
    <p:sldId id="271" r:id="rId6"/>
    <p:sldId id="266" r:id="rId7"/>
    <p:sldId id="267" r:id="rId8"/>
    <p:sldId id="260" r:id="rId9"/>
    <p:sldId id="277" r:id="rId10"/>
    <p:sldId id="278" r:id="rId11"/>
    <p:sldId id="279" r:id="rId12"/>
    <p:sldId id="280" r:id="rId13"/>
    <p:sldId id="284" r:id="rId14"/>
    <p:sldId id="281" r:id="rId15"/>
    <p:sldId id="268" r:id="rId16"/>
    <p:sldId id="264" r:id="rId17"/>
    <p:sldId id="273" r:id="rId18"/>
    <p:sldId id="275" r:id="rId19"/>
    <p:sldId id="276" r:id="rId20"/>
    <p:sldId id="27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8CC4-C187-42A6-8D2F-EA89B8D623D8}" v="2" dt="2024-05-07T21:16:55.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3"/>
    <p:restoredTop sz="94681"/>
  </p:normalViewPr>
  <p:slideViewPr>
    <p:cSldViewPr snapToGrid="0">
      <p:cViewPr varScale="1">
        <p:scale>
          <a:sx n="155" d="100"/>
          <a:sy n="155" d="100"/>
        </p:scale>
        <p:origin x="70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nan Wei" userId="1c1d01cd-2500-49b1-abd0-d9b9393f4555" providerId="ADAL" clId="{A52F8CC4-C187-42A6-8D2F-EA89B8D623D8}"/>
    <pc:docChg chg="addSld delSld modSld">
      <pc:chgData name="Fangnan Wei" userId="1c1d01cd-2500-49b1-abd0-d9b9393f4555" providerId="ADAL" clId="{A52F8CC4-C187-42A6-8D2F-EA89B8D623D8}" dt="2024-05-07T21:16:59.504" v="11" actId="2696"/>
      <pc:docMkLst>
        <pc:docMk/>
      </pc:docMkLst>
      <pc:sldChg chg="modSp new del mod">
        <pc:chgData name="Fangnan Wei" userId="1c1d01cd-2500-49b1-abd0-d9b9393f4555" providerId="ADAL" clId="{A52F8CC4-C187-42A6-8D2F-EA89B8D623D8}" dt="2024-05-07T21:16:26.541" v="8" actId="2696"/>
        <pc:sldMkLst>
          <pc:docMk/>
          <pc:sldMk cId="795654661" sldId="266"/>
        </pc:sldMkLst>
        <pc:spChg chg="mod">
          <ac:chgData name="Fangnan Wei" userId="1c1d01cd-2500-49b1-abd0-d9b9393f4555" providerId="ADAL" clId="{A52F8CC4-C187-42A6-8D2F-EA89B8D623D8}" dt="2024-05-06T10:45:10.358" v="4" actId="1076"/>
          <ac:spMkLst>
            <pc:docMk/>
            <pc:sldMk cId="795654661" sldId="266"/>
            <ac:spMk id="2" creationId="{393CC19F-CA02-41DC-60DE-BDD34656347F}"/>
          </ac:spMkLst>
        </pc:spChg>
        <pc:spChg chg="mod">
          <ac:chgData name="Fangnan Wei" userId="1c1d01cd-2500-49b1-abd0-d9b9393f4555" providerId="ADAL" clId="{A52F8CC4-C187-42A6-8D2F-EA89B8D623D8}" dt="2024-05-06T10:45:20.341" v="6" actId="14100"/>
          <ac:spMkLst>
            <pc:docMk/>
            <pc:sldMk cId="795654661" sldId="266"/>
            <ac:spMk id="3" creationId="{0352373B-40AE-5247-56DA-56B9AEBC446A}"/>
          </ac:spMkLst>
        </pc:spChg>
      </pc:sldChg>
      <pc:sldChg chg="add">
        <pc:chgData name="Fangnan Wei" userId="1c1d01cd-2500-49b1-abd0-d9b9393f4555" providerId="ADAL" clId="{A52F8CC4-C187-42A6-8D2F-EA89B8D623D8}" dt="2024-05-07T21:16:20.579" v="7"/>
        <pc:sldMkLst>
          <pc:docMk/>
          <pc:sldMk cId="3224059382" sldId="267"/>
        </pc:sldMkLst>
      </pc:sldChg>
      <pc:sldChg chg="new del">
        <pc:chgData name="Fangnan Wei" userId="1c1d01cd-2500-49b1-abd0-d9b9393f4555" providerId="ADAL" clId="{A52F8CC4-C187-42A6-8D2F-EA89B8D623D8}" dt="2024-05-07T21:16:59.504" v="11" actId="2696"/>
        <pc:sldMkLst>
          <pc:docMk/>
          <pc:sldMk cId="3520050958" sldId="268"/>
        </pc:sldMkLst>
      </pc:sldChg>
      <pc:sldChg chg="add">
        <pc:chgData name="Fangnan Wei" userId="1c1d01cd-2500-49b1-abd0-d9b9393f4555" providerId="ADAL" clId="{A52F8CC4-C187-42A6-8D2F-EA89B8D623D8}" dt="2024-05-07T21:16:55.985" v="10"/>
        <pc:sldMkLst>
          <pc:docMk/>
          <pc:sldMk cId="1500812702"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A5E2-6E83-014F-97C5-6ED19623C635}"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7C9A1-B83B-3444-9227-7F428830A628}" type="slidenum">
              <a:rPr lang="en-US" smtClean="0"/>
              <a:t>‹#›</a:t>
            </a:fld>
            <a:endParaRPr lang="en-US"/>
          </a:p>
        </p:txBody>
      </p:sp>
    </p:spTree>
    <p:extLst>
      <p:ext uri="{BB962C8B-B14F-4D97-AF65-F5344CB8AC3E}">
        <p14:creationId xmlns:p14="http://schemas.microsoft.com/office/powerpoint/2010/main" val="195876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Recently, research on TCR has always been a hotspot. However, </a:t>
            </a:r>
            <a:r>
              <a:rPr lang="en-US" altLang="zh-CN" sz="1200" dirty="0">
                <a:solidFill>
                  <a:srgbClr val="000000"/>
                </a:solidFill>
                <a:effectLst/>
                <a:latin typeface="Calibri" panose="020F0502020204030204" pitchFamily="34" charset="0"/>
                <a:ea typeface="Calibri" panose="020F0502020204030204" pitchFamily="34" charset="0"/>
              </a:rPr>
              <a:t>existing studies often rely on traditional biostatistical methods or high-demand deep learning techniques to analyze TCR data. In this study, we use advanced machine learning methods to analyze TCR sequence data. </a:t>
            </a:r>
            <a:endParaRPr lang="zh-CN" altLang="en-US" dirty="0"/>
          </a:p>
        </p:txBody>
      </p:sp>
      <p:sp>
        <p:nvSpPr>
          <p:cNvPr id="4" name="灯片编号占位符 3"/>
          <p:cNvSpPr>
            <a:spLocks noGrp="1"/>
          </p:cNvSpPr>
          <p:nvPr>
            <p:ph type="sldNum" sz="quarter" idx="5"/>
          </p:nvPr>
        </p:nvSpPr>
        <p:spPr/>
        <p:txBody>
          <a:bodyPr/>
          <a:lstStyle/>
          <a:p>
            <a:fld id="{9A2B931E-580F-45D5-B01E-2461E1A42CEE}" type="slidenum">
              <a:rPr lang="zh-CN" altLang="en-US" smtClean="0"/>
              <a:t>2</a:t>
            </a:fld>
            <a:endParaRPr lang="zh-CN" altLang="en-US"/>
          </a:p>
        </p:txBody>
      </p:sp>
    </p:spTree>
    <p:extLst>
      <p:ext uri="{BB962C8B-B14F-4D97-AF65-F5344CB8AC3E}">
        <p14:creationId xmlns:p14="http://schemas.microsoft.com/office/powerpoint/2010/main" val="6335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shortcomings of DBSCAN and the advantages of hierarchical clustering are presented here.</a:t>
            </a:r>
            <a:endParaRPr lang="zh-CN" altLang="en-US" dirty="0"/>
          </a:p>
        </p:txBody>
      </p:sp>
      <p:sp>
        <p:nvSpPr>
          <p:cNvPr id="4" name="灯片编号占位符 3"/>
          <p:cNvSpPr>
            <a:spLocks noGrp="1"/>
          </p:cNvSpPr>
          <p:nvPr>
            <p:ph type="sldNum" sz="quarter" idx="5"/>
          </p:nvPr>
        </p:nvSpPr>
        <p:spPr/>
        <p:txBody>
          <a:bodyPr/>
          <a:lstStyle/>
          <a:p>
            <a:fld id="{FDF5A797-DF59-42FB-9C4F-582F14BEC284}" type="slidenum">
              <a:rPr lang="zh-CN" altLang="en-US" smtClean="0"/>
              <a:t>14</a:t>
            </a:fld>
            <a:endParaRPr lang="zh-CN" altLang="en-US"/>
          </a:p>
        </p:txBody>
      </p:sp>
    </p:spTree>
    <p:extLst>
      <p:ext uri="{BB962C8B-B14F-4D97-AF65-F5344CB8AC3E}">
        <p14:creationId xmlns:p14="http://schemas.microsoft.com/office/powerpoint/2010/main" val="371644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5/9/2024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5/9/2024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5/9/2024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5/9/2024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5/9/2024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5/9/2024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5/9/2024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5/9/2024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5/9/2024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5/9/2024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5/9/2024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5/9/2024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a:xfrm>
            <a:off x="761801" y="194709"/>
            <a:ext cx="10380573" cy="1432273"/>
          </a:xfrm>
        </p:spPr>
        <p:txBody>
          <a:bodyPr/>
          <a:lstStyle/>
          <a:p>
            <a:r>
              <a:rPr lang="en-US" altLang="zh-CN" dirty="0"/>
              <a:t>Human vs. Mouse</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rotWithShape="1">
          <a:blip r:embed="rId2"/>
          <a:srcRect l="5346" t="4595" r="2271" b="5360"/>
          <a:stretch/>
        </p:blipFill>
        <p:spPr>
          <a:xfrm>
            <a:off x="8319810" y="145503"/>
            <a:ext cx="3259856" cy="3173618"/>
          </a:xfrm>
        </p:spPr>
      </p:pic>
      <p:pic>
        <p:nvPicPr>
          <p:cNvPr id="11" name="图片 10">
            <a:extLst>
              <a:ext uri="{FF2B5EF4-FFF2-40B4-BE49-F238E27FC236}">
                <a16:creationId xmlns:a16="http://schemas.microsoft.com/office/drawing/2014/main" id="{90208C04-1173-9C84-FCA9-33CDAF5367F8}"/>
              </a:ext>
            </a:extLst>
          </p:cNvPr>
          <p:cNvPicPr>
            <a:picLocks noChangeAspect="1"/>
          </p:cNvPicPr>
          <p:nvPr/>
        </p:nvPicPr>
        <p:blipFill rotWithShape="1">
          <a:blip r:embed="rId3"/>
          <a:srcRect l="7387" t="4888" r="6256" b="4170"/>
          <a:stretch/>
        </p:blipFill>
        <p:spPr>
          <a:xfrm>
            <a:off x="8319810" y="3684382"/>
            <a:ext cx="3259856" cy="3173618"/>
          </a:xfrm>
          <a:prstGeom prst="rect">
            <a:avLst/>
          </a:prstGeom>
        </p:spPr>
      </p:pic>
      <p:sp>
        <p:nvSpPr>
          <p:cNvPr id="2" name="文本框 1">
            <a:extLst>
              <a:ext uri="{FF2B5EF4-FFF2-40B4-BE49-F238E27FC236}">
                <a16:creationId xmlns:a16="http://schemas.microsoft.com/office/drawing/2014/main" id="{E1C2F52B-4FBC-A9E9-AEF0-E48A5B573A28}"/>
              </a:ext>
            </a:extLst>
          </p:cNvPr>
          <p:cNvSpPr txBox="1"/>
          <p:nvPr/>
        </p:nvSpPr>
        <p:spPr>
          <a:xfrm>
            <a:off x="118913" y="2472765"/>
            <a:ext cx="4010239" cy="3970318"/>
          </a:xfrm>
          <a:prstGeom prst="rect">
            <a:avLst/>
          </a:prstGeom>
          <a:noFill/>
          <a:ln>
            <a:solidFill>
              <a:srgbClr val="FF0000"/>
            </a:solidFill>
          </a:ln>
        </p:spPr>
        <p:txBody>
          <a:bodyPr wrap="square" rtlCol="0">
            <a:spAutoFit/>
          </a:bodyPr>
          <a:lstStyle/>
          <a:p>
            <a:r>
              <a:rPr lang="en-US" altLang="zh-CN" dirty="0"/>
              <a:t>Human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dispersed</a:t>
            </a:r>
            <a:endParaRPr lang="en-US"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pPr marL="285750" indent="-285750">
              <a:buFont typeface="Arial" panose="020B0604020202020204" pitchFamily="34" charset="0"/>
              <a:buChar char="•"/>
            </a:pPr>
            <a:r>
              <a:rPr lang="en-ID" altLang="zh-CN" dirty="0"/>
              <a:t>Some small tightly clustered </a:t>
            </a:r>
            <a:r>
              <a:rPr lang="en-US" altLang="zh-CN" dirty="0"/>
              <a:t>group</a:t>
            </a:r>
          </a:p>
          <a:p>
            <a:pPr marL="285750" indent="-285750">
              <a:buFont typeface="Arial" panose="020B0604020202020204" pitchFamily="34" charset="0"/>
              <a:buChar char="•"/>
            </a:pPr>
            <a:r>
              <a:rPr lang="en-US" altLang="zh-CN" dirty="0"/>
              <a:t>Different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specificity mixed together and difficult to form distinct high-purity clusters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dirty="0"/>
              <a:t>Mouse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Relatively compact</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O</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bvious boundaries and distances between clusters</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concentrated specificity</a:t>
            </a:r>
          </a:p>
          <a:p>
            <a:endParaRPr lang="zh-CN" altLang="en-US" dirty="0"/>
          </a:p>
        </p:txBody>
      </p:sp>
      <p:sp>
        <p:nvSpPr>
          <p:cNvPr id="3" name="文本框 2">
            <a:extLst>
              <a:ext uri="{FF2B5EF4-FFF2-40B4-BE49-F238E27FC236}">
                <a16:creationId xmlns:a16="http://schemas.microsoft.com/office/drawing/2014/main" id="{ECA231BF-0DE6-50FC-5DA0-3A80CD899CC5}"/>
              </a:ext>
            </a:extLst>
          </p:cNvPr>
          <p:cNvSpPr txBox="1"/>
          <p:nvPr/>
        </p:nvSpPr>
        <p:spPr>
          <a:xfrm>
            <a:off x="4170156" y="2472765"/>
            <a:ext cx="3731408" cy="3970318"/>
          </a:xfrm>
          <a:prstGeom prst="rect">
            <a:avLst/>
          </a:prstGeom>
          <a:noFill/>
          <a:ln>
            <a:solidFill>
              <a:srgbClr val="00B0F0"/>
            </a:solidFill>
          </a:ln>
        </p:spPr>
        <p:txBody>
          <a:bodyPr wrap="square" rtlCol="0">
            <a:spAutoFit/>
          </a:bodyPr>
          <a:lstStyle/>
          <a:p>
            <a:r>
              <a:rPr lang="en-US" altLang="zh-CN" dirty="0"/>
              <a:t>Human:</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Higher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complex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Exposure to a wide variety of pathogens in different environments</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Complex</a:t>
            </a:r>
            <a:r>
              <a:rPr lang="en-US" altLang="zh-CN" dirty="0">
                <a:solidFill>
                  <a:srgbClr val="0D0D0D"/>
                </a:solidFill>
                <a:highlight>
                  <a:srgbClr val="FFFFFF"/>
                </a:highlight>
                <a:latin typeface="Segoe UI" panose="020B0502040204020203" pitchFamily="34" charset="0"/>
                <a:ea typeface="等线" panose="02010600030101010101" pitchFamily="2" charset="-122"/>
              </a:rPr>
              <a:t> distribution which hard to be captured by UMAP</a:t>
            </a:r>
            <a:endParaRPr lang="en-US" altLang="zh-CN" dirty="0"/>
          </a:p>
          <a:p>
            <a:r>
              <a:rPr lang="en-US" altLang="zh-CN" dirty="0"/>
              <a:t>Mouse:</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Lower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Simpler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Bred in the lab</a:t>
            </a:r>
          </a:p>
          <a:p>
            <a:pPr marL="285750" indent="-285750">
              <a:buFont typeface="Arial" panose="020B0604020202020204" pitchFamily="34" charset="0"/>
              <a:buChar char="•"/>
            </a:pP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4EB55EA6-8B59-FF39-4A37-7CED02779E21}"/>
              </a:ext>
            </a:extLst>
          </p:cNvPr>
          <p:cNvSpPr txBox="1"/>
          <p:nvPr/>
        </p:nvSpPr>
        <p:spPr>
          <a:xfrm>
            <a:off x="4820784" y="2005388"/>
            <a:ext cx="2430152" cy="461665"/>
          </a:xfrm>
          <a:prstGeom prst="rect">
            <a:avLst/>
          </a:prstGeom>
          <a:noFill/>
        </p:spPr>
        <p:txBody>
          <a:bodyPr wrap="none" rtlCol="0">
            <a:spAutoFit/>
          </a:bodyPr>
          <a:lstStyle/>
          <a:p>
            <a:r>
              <a:rPr lang="en-US" altLang="zh-CN" sz="2400" dirty="0"/>
              <a:t>Possible reasons</a:t>
            </a:r>
            <a:endParaRPr lang="zh-CN" altLang="en-US" dirty="0"/>
          </a:p>
        </p:txBody>
      </p:sp>
      <p:sp>
        <p:nvSpPr>
          <p:cNvPr id="6" name="文本框 5">
            <a:extLst>
              <a:ext uri="{FF2B5EF4-FFF2-40B4-BE49-F238E27FC236}">
                <a16:creationId xmlns:a16="http://schemas.microsoft.com/office/drawing/2014/main" id="{1F0CB016-887D-310F-4446-BBFFCDC5D0D6}"/>
              </a:ext>
            </a:extLst>
          </p:cNvPr>
          <p:cNvSpPr txBox="1"/>
          <p:nvPr/>
        </p:nvSpPr>
        <p:spPr>
          <a:xfrm>
            <a:off x="1534252" y="2050908"/>
            <a:ext cx="1177117" cy="461665"/>
          </a:xfrm>
          <a:prstGeom prst="rect">
            <a:avLst/>
          </a:prstGeom>
          <a:noFill/>
        </p:spPr>
        <p:txBody>
          <a:bodyPr wrap="none" rtlCol="0">
            <a:spAutoFit/>
          </a:bodyPr>
          <a:lstStyle/>
          <a:p>
            <a:r>
              <a:rPr lang="en-US" altLang="zh-CN" sz="2400" dirty="0"/>
              <a:t>Results</a:t>
            </a:r>
            <a:endParaRPr lang="zh-CN" altLang="en-US" dirty="0"/>
          </a:p>
        </p:txBody>
      </p:sp>
      <p:sp>
        <p:nvSpPr>
          <p:cNvPr id="7" name="文本框 6">
            <a:extLst>
              <a:ext uri="{FF2B5EF4-FFF2-40B4-BE49-F238E27FC236}">
                <a16:creationId xmlns:a16="http://schemas.microsoft.com/office/drawing/2014/main" id="{0AA7B8B1-9C71-5FC8-63D5-2267B51C3602}"/>
              </a:ext>
            </a:extLst>
          </p:cNvPr>
          <p:cNvSpPr txBox="1"/>
          <p:nvPr/>
        </p:nvSpPr>
        <p:spPr>
          <a:xfrm>
            <a:off x="8254592" y="3354214"/>
            <a:ext cx="3226076" cy="369332"/>
          </a:xfrm>
          <a:prstGeom prst="rect">
            <a:avLst/>
          </a:prstGeom>
          <a:noFill/>
        </p:spPr>
        <p:txBody>
          <a:bodyPr wrap="none" rtlCol="0">
            <a:spAutoFit/>
          </a:bodyPr>
          <a:lstStyle/>
          <a:p>
            <a:r>
              <a:rPr lang="en-US" altLang="zh-CN" dirty="0"/>
              <a:t>Human TCR              Mouse TCR</a:t>
            </a:r>
            <a:endParaRPr lang="zh-CN" altLang="en-US" dirty="0"/>
          </a:p>
        </p:txBody>
      </p:sp>
      <p:sp>
        <p:nvSpPr>
          <p:cNvPr id="10" name="箭头: 上 9">
            <a:extLst>
              <a:ext uri="{FF2B5EF4-FFF2-40B4-BE49-F238E27FC236}">
                <a16:creationId xmlns:a16="http://schemas.microsoft.com/office/drawing/2014/main" id="{C7259697-B8C0-60F7-37FE-05DCBB84117D}"/>
              </a:ext>
            </a:extLst>
          </p:cNvPr>
          <p:cNvSpPr/>
          <p:nvPr/>
        </p:nvSpPr>
        <p:spPr>
          <a:xfrm>
            <a:off x="9565566" y="3353371"/>
            <a:ext cx="196821" cy="330730"/>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上 11">
            <a:extLst>
              <a:ext uri="{FF2B5EF4-FFF2-40B4-BE49-F238E27FC236}">
                <a16:creationId xmlns:a16="http://schemas.microsoft.com/office/drawing/2014/main" id="{F8DC8494-8937-5801-4F23-3290E07535B6}"/>
              </a:ext>
            </a:extLst>
          </p:cNvPr>
          <p:cNvSpPr/>
          <p:nvPr/>
        </p:nvSpPr>
        <p:spPr>
          <a:xfrm rot="10800000">
            <a:off x="11426389" y="3336386"/>
            <a:ext cx="196821" cy="330730"/>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033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6" name="图片 5">
            <a:extLst>
              <a:ext uri="{FF2B5EF4-FFF2-40B4-BE49-F238E27FC236}">
                <a16:creationId xmlns:a16="http://schemas.microsoft.com/office/drawing/2014/main" id="{FE6F41A9-3B68-B477-BD99-B72D8C8CF3B7}"/>
              </a:ext>
            </a:extLst>
          </p:cNvPr>
          <p:cNvPicPr>
            <a:picLocks noChangeAspect="1"/>
          </p:cNvPicPr>
          <p:nvPr/>
        </p:nvPicPr>
        <p:blipFill rotWithShape="1">
          <a:blip r:embed="rId2"/>
          <a:srcRect t="5026" r="-452"/>
          <a:stretch/>
        </p:blipFill>
        <p:spPr>
          <a:xfrm>
            <a:off x="7075371" y="3005629"/>
            <a:ext cx="4026641" cy="3727308"/>
          </a:xfrm>
          <a:prstGeom prst="rect">
            <a:avLst/>
          </a:prstGeom>
        </p:spPr>
      </p:pic>
      <p:sp>
        <p:nvSpPr>
          <p:cNvPr id="4" name="文本框 3">
            <a:extLst>
              <a:ext uri="{FF2B5EF4-FFF2-40B4-BE49-F238E27FC236}">
                <a16:creationId xmlns:a16="http://schemas.microsoft.com/office/drawing/2014/main" id="{99AC9060-C9E7-3865-045B-B6841F38AE6E}"/>
              </a:ext>
            </a:extLst>
          </p:cNvPr>
          <p:cNvSpPr txBox="1"/>
          <p:nvPr/>
        </p:nvSpPr>
        <p:spPr>
          <a:xfrm>
            <a:off x="761801" y="3187843"/>
            <a:ext cx="4716398" cy="646331"/>
          </a:xfrm>
          <a:prstGeom prst="rect">
            <a:avLst/>
          </a:prstGeom>
          <a:noFill/>
          <a:ln>
            <a:solidFill>
              <a:srgbClr val="FF0000"/>
            </a:solidFill>
          </a:ln>
        </p:spPr>
        <p:txBody>
          <a:bodyPr wrap="square">
            <a:spAutoFit/>
          </a:bodyPr>
          <a:lstStyle/>
          <a:p>
            <a:r>
              <a:rPr lang="zh-CN" altLang="en-US" dirty="0"/>
              <a:t>A large number of points overlap completely</a:t>
            </a:r>
            <a:r>
              <a:rPr lang="en-US" altLang="zh-CN" dirty="0"/>
              <a:t>. </a:t>
            </a:r>
          </a:p>
          <a:p>
            <a:r>
              <a:rPr lang="en-US" altLang="zh-CN" dirty="0"/>
              <a:t>Many small dispersed clusters.</a:t>
            </a:r>
          </a:p>
        </p:txBody>
      </p:sp>
      <p:sp>
        <p:nvSpPr>
          <p:cNvPr id="7" name="文本框 6">
            <a:extLst>
              <a:ext uri="{FF2B5EF4-FFF2-40B4-BE49-F238E27FC236}">
                <a16:creationId xmlns:a16="http://schemas.microsoft.com/office/drawing/2014/main" id="{AC92E457-FCF0-AC49-574E-1E03A0C36E5D}"/>
              </a:ext>
            </a:extLst>
          </p:cNvPr>
          <p:cNvSpPr txBox="1"/>
          <p:nvPr/>
        </p:nvSpPr>
        <p:spPr>
          <a:xfrm>
            <a:off x="761801" y="4738496"/>
            <a:ext cx="4716398" cy="923330"/>
          </a:xfrm>
          <a:prstGeom prst="rect">
            <a:avLst/>
          </a:prstGeom>
          <a:noFill/>
          <a:ln>
            <a:solidFill>
              <a:srgbClr val="00B0F0"/>
            </a:solidFill>
          </a:ln>
        </p:spPr>
        <p:txBody>
          <a:bodyPr wrap="square">
            <a:spAutoFit/>
          </a:bodyPr>
          <a:lstStyle/>
          <a:p>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Alpha </a:t>
            </a:r>
            <a:r>
              <a:rPr lang="en-GB" altLang="zh-CN" sz="1800" dirty="0">
                <a:solidFill>
                  <a:srgbClr val="000000"/>
                </a:solidFill>
                <a:effectLst/>
                <a:highlight>
                  <a:srgbClr val="FFFFFF"/>
                </a:highlight>
                <a:latin typeface="Segoe UI" panose="020B0502040204020203" pitchFamily="34" charset="0"/>
                <a:ea typeface="等线" panose="02010600030101010101" pitchFamily="2" charset="-122"/>
              </a:rPr>
              <a:t>chains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do not have D region and only undergoes VJ rearrangement, making it less diverse.</a:t>
            </a:r>
            <a:endParaRPr lang="en-US" altLang="zh-CN" dirty="0"/>
          </a:p>
        </p:txBody>
      </p:sp>
      <p:sp>
        <p:nvSpPr>
          <p:cNvPr id="2" name="文本框 1">
            <a:extLst>
              <a:ext uri="{FF2B5EF4-FFF2-40B4-BE49-F238E27FC236}">
                <a16:creationId xmlns:a16="http://schemas.microsoft.com/office/drawing/2014/main" id="{1761CEB6-04B1-5B89-F0B8-6E85B0FCC25D}"/>
              </a:ext>
            </a:extLst>
          </p:cNvPr>
          <p:cNvSpPr txBox="1"/>
          <p:nvPr/>
        </p:nvSpPr>
        <p:spPr>
          <a:xfrm>
            <a:off x="673158" y="2686477"/>
            <a:ext cx="1177117" cy="461665"/>
          </a:xfrm>
          <a:prstGeom prst="rect">
            <a:avLst/>
          </a:prstGeom>
          <a:noFill/>
        </p:spPr>
        <p:txBody>
          <a:bodyPr wrap="none" rtlCol="0">
            <a:spAutoFit/>
          </a:bodyPr>
          <a:lstStyle/>
          <a:p>
            <a:r>
              <a:rPr lang="en-US" altLang="zh-CN" sz="2400" dirty="0"/>
              <a:t>Results</a:t>
            </a:r>
            <a:endParaRPr lang="zh-CN" altLang="en-US" dirty="0"/>
          </a:p>
        </p:txBody>
      </p:sp>
      <p:sp>
        <p:nvSpPr>
          <p:cNvPr id="3" name="文本框 2">
            <a:extLst>
              <a:ext uri="{FF2B5EF4-FFF2-40B4-BE49-F238E27FC236}">
                <a16:creationId xmlns:a16="http://schemas.microsoft.com/office/drawing/2014/main" id="{446B89C5-3B4A-7A4C-B046-A69F3029363E}"/>
              </a:ext>
            </a:extLst>
          </p:cNvPr>
          <p:cNvSpPr txBox="1"/>
          <p:nvPr/>
        </p:nvSpPr>
        <p:spPr>
          <a:xfrm>
            <a:off x="673158" y="4153189"/>
            <a:ext cx="2430152" cy="461665"/>
          </a:xfrm>
          <a:prstGeom prst="rect">
            <a:avLst/>
          </a:prstGeom>
          <a:noFill/>
        </p:spPr>
        <p:txBody>
          <a:bodyPr wrap="none" rtlCol="0">
            <a:spAutoFit/>
          </a:bodyPr>
          <a:lstStyle/>
          <a:p>
            <a:r>
              <a:rPr lang="en-US" altLang="zh-CN" sz="2400" dirty="0"/>
              <a:t>Possible reasons</a:t>
            </a:r>
            <a:endParaRPr lang="zh-CN" altLang="en-US" dirty="0"/>
          </a:p>
        </p:txBody>
      </p:sp>
      <p:sp>
        <p:nvSpPr>
          <p:cNvPr id="8" name="文本框 7">
            <a:extLst>
              <a:ext uri="{FF2B5EF4-FFF2-40B4-BE49-F238E27FC236}">
                <a16:creationId xmlns:a16="http://schemas.microsoft.com/office/drawing/2014/main" id="{663EA25A-F45F-8AFD-4075-7894521EE2FD}"/>
              </a:ext>
            </a:extLst>
          </p:cNvPr>
          <p:cNvSpPr txBox="1"/>
          <p:nvPr/>
        </p:nvSpPr>
        <p:spPr>
          <a:xfrm>
            <a:off x="8045080" y="2636297"/>
            <a:ext cx="2308645" cy="369332"/>
          </a:xfrm>
          <a:prstGeom prst="rect">
            <a:avLst/>
          </a:prstGeom>
          <a:noFill/>
        </p:spPr>
        <p:txBody>
          <a:bodyPr wrap="none" rtlCol="0">
            <a:spAutoFit/>
          </a:bodyPr>
          <a:lstStyle/>
          <a:p>
            <a:r>
              <a:rPr lang="en-US" altLang="zh-CN" dirty="0"/>
              <a:t>Human Alpha Chains</a:t>
            </a:r>
            <a:endParaRPr lang="zh-CN" altLang="en-US" dirty="0"/>
          </a:p>
        </p:txBody>
      </p:sp>
    </p:spTree>
    <p:extLst>
      <p:ext uri="{BB962C8B-B14F-4D97-AF65-F5344CB8AC3E}">
        <p14:creationId xmlns:p14="http://schemas.microsoft.com/office/powerpoint/2010/main" val="52046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8" name="图片 7">
            <a:extLst>
              <a:ext uri="{FF2B5EF4-FFF2-40B4-BE49-F238E27FC236}">
                <a16:creationId xmlns:a16="http://schemas.microsoft.com/office/drawing/2014/main" id="{CDCE6CA9-1312-A3F3-B42F-7E422ECA9E7A}"/>
              </a:ext>
            </a:extLst>
          </p:cNvPr>
          <p:cNvPicPr>
            <a:picLocks noChangeAspect="1"/>
          </p:cNvPicPr>
          <p:nvPr/>
        </p:nvPicPr>
        <p:blipFill rotWithShape="1">
          <a:blip r:embed="rId2"/>
          <a:srcRect l="-1" t="4680" r="-1"/>
          <a:stretch/>
        </p:blipFill>
        <p:spPr>
          <a:xfrm>
            <a:off x="7479256" y="2878514"/>
            <a:ext cx="3888218" cy="3715005"/>
          </a:xfrm>
          <a:prstGeom prst="rect">
            <a:avLst/>
          </a:prstGeom>
        </p:spPr>
      </p:pic>
      <p:sp>
        <p:nvSpPr>
          <p:cNvPr id="14" name="文本框 13">
            <a:extLst>
              <a:ext uri="{FF2B5EF4-FFF2-40B4-BE49-F238E27FC236}">
                <a16:creationId xmlns:a16="http://schemas.microsoft.com/office/drawing/2014/main" id="{36430968-075B-B277-BEC5-ABB4E125BA80}"/>
              </a:ext>
            </a:extLst>
          </p:cNvPr>
          <p:cNvSpPr txBox="1"/>
          <p:nvPr/>
        </p:nvSpPr>
        <p:spPr>
          <a:xfrm>
            <a:off x="824526" y="3206252"/>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sz="1800" dirty="0">
                <a:effectLst/>
                <a:cs typeface="Times New Roman" panose="02020603050405020304" pitchFamily="18" charset="0"/>
              </a:rPr>
              <a:t>Clusters with relatively distinct boundaries. </a:t>
            </a:r>
          </a:p>
          <a:p>
            <a:pPr marL="285750" indent="-285750">
              <a:buFont typeface="Arial" panose="020B0604020202020204" pitchFamily="34" charset="0"/>
              <a:buChar char="•"/>
            </a:pPr>
            <a:r>
              <a:rPr lang="en-US" altLang="zh-CN" b="0" i="0" dirty="0">
                <a:solidFill>
                  <a:srgbClr val="0D0D0D"/>
                </a:solidFill>
                <a:effectLst/>
                <a:highlight>
                  <a:srgbClr val="FFFFFF"/>
                </a:highlight>
                <a:latin typeface="Söhne"/>
              </a:rPr>
              <a:t>Loose internally and closer together.</a:t>
            </a:r>
          </a:p>
          <a:p>
            <a:pPr marL="285750" indent="-285750">
              <a:buFont typeface="Arial" panose="020B0604020202020204" pitchFamily="34" charset="0"/>
              <a:buChar char="•"/>
            </a:pPr>
            <a:r>
              <a:rPr lang="en-US" altLang="zh-CN" dirty="0"/>
              <a:t>Clusters do not have higher purity.</a:t>
            </a:r>
            <a:endParaRPr lang="zh-CN" altLang="en-US" dirty="0"/>
          </a:p>
        </p:txBody>
      </p:sp>
      <p:sp>
        <p:nvSpPr>
          <p:cNvPr id="4" name="文本框 3">
            <a:extLst>
              <a:ext uri="{FF2B5EF4-FFF2-40B4-BE49-F238E27FC236}">
                <a16:creationId xmlns:a16="http://schemas.microsoft.com/office/drawing/2014/main" id="{32069FEF-9A99-0551-88F5-C3631DD35A1F}"/>
              </a:ext>
            </a:extLst>
          </p:cNvPr>
          <p:cNvSpPr txBox="1"/>
          <p:nvPr/>
        </p:nvSpPr>
        <p:spPr>
          <a:xfrm>
            <a:off x="853229" y="4644821"/>
            <a:ext cx="5591644"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Contains more V region and D region gene segments offering higher diversity.</a:t>
            </a:r>
          </a:p>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Some TCR Beta chains are closer to each other.</a:t>
            </a:r>
          </a:p>
          <a:p>
            <a:pPr marL="285750" indent="-285750">
              <a:buFont typeface="Arial" panose="020B0604020202020204" pitchFamily="34" charset="0"/>
              <a:buChar char="•"/>
            </a:pPr>
            <a:r>
              <a:rPr lang="en-US" altLang="zh-CN" dirty="0"/>
              <a:t>Broader epitope recognition.</a:t>
            </a:r>
          </a:p>
        </p:txBody>
      </p:sp>
      <p:sp>
        <p:nvSpPr>
          <p:cNvPr id="2" name="文本框 1">
            <a:extLst>
              <a:ext uri="{FF2B5EF4-FFF2-40B4-BE49-F238E27FC236}">
                <a16:creationId xmlns:a16="http://schemas.microsoft.com/office/drawing/2014/main" id="{EA376887-3F41-D339-8FBF-BE8ABAB58F87}"/>
              </a:ext>
            </a:extLst>
          </p:cNvPr>
          <p:cNvSpPr txBox="1"/>
          <p:nvPr/>
        </p:nvSpPr>
        <p:spPr>
          <a:xfrm>
            <a:off x="8459225" y="2509182"/>
            <a:ext cx="2189895" cy="369332"/>
          </a:xfrm>
          <a:prstGeom prst="rect">
            <a:avLst/>
          </a:prstGeom>
          <a:noFill/>
        </p:spPr>
        <p:txBody>
          <a:bodyPr wrap="none" rtlCol="0">
            <a:spAutoFit/>
          </a:bodyPr>
          <a:lstStyle/>
          <a:p>
            <a:r>
              <a:rPr lang="en-US" altLang="zh-CN" dirty="0"/>
              <a:t>Human Beta Chains</a:t>
            </a:r>
            <a:endParaRPr lang="zh-CN" altLang="en-US" dirty="0"/>
          </a:p>
        </p:txBody>
      </p:sp>
    </p:spTree>
    <p:extLst>
      <p:ext uri="{BB962C8B-B14F-4D97-AF65-F5344CB8AC3E}">
        <p14:creationId xmlns:p14="http://schemas.microsoft.com/office/powerpoint/2010/main" val="292480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rotWithShape="1">
          <a:blip r:embed="rId2"/>
          <a:srcRect t="4602"/>
          <a:stretch/>
        </p:blipFill>
        <p:spPr>
          <a:xfrm>
            <a:off x="7536624" y="2899016"/>
            <a:ext cx="3911829" cy="3727329"/>
          </a:xfrm>
        </p:spPr>
      </p:pic>
      <p:sp>
        <p:nvSpPr>
          <p:cNvPr id="2" name="文本框 1">
            <a:extLst>
              <a:ext uri="{FF2B5EF4-FFF2-40B4-BE49-F238E27FC236}">
                <a16:creationId xmlns:a16="http://schemas.microsoft.com/office/drawing/2014/main" id="{20511160-0F12-1B78-8621-DB6EEEF07D12}"/>
              </a:ext>
            </a:extLst>
          </p:cNvPr>
          <p:cNvSpPr txBox="1"/>
          <p:nvPr/>
        </p:nvSpPr>
        <p:spPr>
          <a:xfrm>
            <a:off x="743547" y="2967335"/>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More dispersed</a:t>
            </a:r>
          </a:p>
          <a:p>
            <a:pPr marL="285750" indent="-285750">
              <a:buFont typeface="Arial" panose="020B0604020202020204" pitchFamily="34" charset="0"/>
              <a:buChar char="•"/>
            </a:pPr>
            <a:r>
              <a:rPr lang="en-US" altLang="zh-CN" dirty="0">
                <a:solidFill>
                  <a:srgbClr val="0D0D0D"/>
                </a:solidFill>
                <a:highlight>
                  <a:srgbClr val="FFFFFF"/>
                </a:highlight>
                <a:latin typeface="Segoe UI" panose="020B0502040204020203" pitchFamily="34" charset="0"/>
                <a:ea typeface="等线" panose="02010600030101010101" pitchFamily="2" charset="-122"/>
              </a:rPr>
              <a:t>Different </a:t>
            </a:r>
            <a:r>
              <a:rPr lang="en-GB" altLang="zh-CN" dirty="0">
                <a:solidFill>
                  <a:srgbClr val="0D0D0D"/>
                </a:solidFill>
                <a:highlight>
                  <a:srgbClr val="FFFFFF"/>
                </a:highlight>
                <a:latin typeface="Segoe UI" panose="020B0502040204020203" pitchFamily="34" charset="0"/>
                <a:ea typeface="等线" panose="02010600030101010101" pitchFamily="2" charset="-122"/>
              </a:rPr>
              <a:t>specificity mixed together and difficult to form distinct high-purity clusters</a:t>
            </a:r>
          </a:p>
        </p:txBody>
      </p:sp>
      <p:sp>
        <p:nvSpPr>
          <p:cNvPr id="3" name="文本框 2">
            <a:extLst>
              <a:ext uri="{FF2B5EF4-FFF2-40B4-BE49-F238E27FC236}">
                <a16:creationId xmlns:a16="http://schemas.microsoft.com/office/drawing/2014/main" id="{A3B4D8C1-F52E-CA9D-5637-2B0B2B42803A}"/>
              </a:ext>
            </a:extLst>
          </p:cNvPr>
          <p:cNvSpPr txBox="1"/>
          <p:nvPr/>
        </p:nvSpPr>
        <p:spPr>
          <a:xfrm>
            <a:off x="740280" y="4364590"/>
            <a:ext cx="5598177" cy="1477328"/>
          </a:xfrm>
          <a:prstGeom prst="rect">
            <a:avLst/>
          </a:prstGeom>
          <a:noFill/>
          <a:ln>
            <a:solidFill>
              <a:srgbClr val="00B0F0"/>
            </a:solidFill>
          </a:ln>
        </p:spPr>
        <p:txBody>
          <a:bodyPr wrap="square" rtlCol="0">
            <a:spAutoFit/>
          </a:bodyPr>
          <a:lstStyle/>
          <a:p>
            <a:pPr marL="285750" indent="-285750">
              <a:buFont typeface="Arial" panose="020B0604020202020204" pitchFamily="34" charset="0"/>
              <a:buChar char="•"/>
            </a:pPr>
            <a:r>
              <a:rPr lang="en-US" altLang="zh-CN" dirty="0"/>
              <a:t>The different combinations of TCRs on the Alpha and Beta chains make the TCRs more diverse, leading to a more diverse distribution.</a:t>
            </a:r>
          </a:p>
          <a:p>
            <a:pPr marL="285750" indent="-285750">
              <a:buFont typeface="Arial" panose="020B0604020202020204" pitchFamily="34" charset="0"/>
              <a:buChar char="•"/>
            </a:pPr>
            <a:r>
              <a:rPr lang="en-US" altLang="zh-CN" dirty="0"/>
              <a:t>TCR epitope recognition is broadened by combining Alpha and Beta chains.</a:t>
            </a:r>
          </a:p>
        </p:txBody>
      </p:sp>
      <p:sp>
        <p:nvSpPr>
          <p:cNvPr id="4" name="文本框 3">
            <a:extLst>
              <a:ext uri="{FF2B5EF4-FFF2-40B4-BE49-F238E27FC236}">
                <a16:creationId xmlns:a16="http://schemas.microsoft.com/office/drawing/2014/main" id="{276F4AD0-3A63-3381-D756-B65A0CC2A3D4}"/>
              </a:ext>
            </a:extLst>
          </p:cNvPr>
          <p:cNvSpPr txBox="1"/>
          <p:nvPr/>
        </p:nvSpPr>
        <p:spPr>
          <a:xfrm>
            <a:off x="8311609" y="2562780"/>
            <a:ext cx="2779928" cy="369332"/>
          </a:xfrm>
          <a:prstGeom prst="rect">
            <a:avLst/>
          </a:prstGeom>
          <a:noFill/>
        </p:spPr>
        <p:txBody>
          <a:bodyPr wrap="none" rtlCol="0">
            <a:spAutoFit/>
          </a:bodyPr>
          <a:lstStyle/>
          <a:p>
            <a:r>
              <a:rPr lang="en-US" altLang="zh-CN" dirty="0"/>
              <a:t>Human Combined Chains</a:t>
            </a:r>
            <a:endParaRPr lang="zh-CN" altLang="en-US" dirty="0"/>
          </a:p>
        </p:txBody>
      </p:sp>
    </p:spTree>
    <p:extLst>
      <p:ext uri="{BB962C8B-B14F-4D97-AF65-F5344CB8AC3E}">
        <p14:creationId xmlns:p14="http://schemas.microsoft.com/office/powerpoint/2010/main" val="243053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Clustering</a:t>
            </a:r>
            <a:endParaRPr lang="zh-CN" altLang="en-US" dirty="0"/>
          </a:p>
        </p:txBody>
      </p:sp>
      <p:sp>
        <p:nvSpPr>
          <p:cNvPr id="3" name="内容占位符 2">
            <a:extLst>
              <a:ext uri="{FF2B5EF4-FFF2-40B4-BE49-F238E27FC236}">
                <a16:creationId xmlns:a16="http://schemas.microsoft.com/office/drawing/2014/main" id="{38EB1253-3FB9-9EC9-5D03-C127F420F949}"/>
              </a:ext>
            </a:extLst>
          </p:cNvPr>
          <p:cNvSpPr>
            <a:spLocks noGrp="1"/>
          </p:cNvSpPr>
          <p:nvPr>
            <p:ph idx="1"/>
          </p:nvPr>
        </p:nvSpPr>
        <p:spPr>
          <a:xfrm>
            <a:off x="400050" y="2750126"/>
            <a:ext cx="6058156" cy="4212649"/>
          </a:xfrm>
        </p:spPr>
        <p:txBody>
          <a:bodyPr>
            <a:normAutofit fontScale="92500" lnSpcReduction="20000"/>
          </a:bodyPr>
          <a:lstStyle/>
          <a:p>
            <a:r>
              <a:rPr lang="en-US" altLang="zh-CN" dirty="0"/>
              <a:t>2 Methods</a:t>
            </a:r>
          </a:p>
          <a:p>
            <a:pPr marL="342900" indent="-342900">
              <a:buFont typeface="Arial" panose="020B0604020202020204" pitchFamily="34" charset="0"/>
              <a:buChar char="•"/>
            </a:pPr>
            <a:r>
              <a:rPr lang="en-US" altLang="zh-CN" dirty="0"/>
              <a:t>DBSCAN: An effective density-based clustering method which can identified the clusters as high-density regions separated from low-density regions. It do not need the number of clusters and can find arbitrarily-shaped clusters. It cannot cluster data well with large differences in densities.</a:t>
            </a:r>
          </a:p>
          <a:p>
            <a:pPr marL="342900" indent="-342900">
              <a:buFont typeface="Arial" panose="020B0604020202020204" pitchFamily="34" charset="0"/>
              <a:buChar char="•"/>
            </a:pPr>
            <a:r>
              <a:rPr lang="en-ID" altLang="zh-CN" dirty="0"/>
              <a:t>Hierarchical Clustering:</a:t>
            </a:r>
            <a:r>
              <a:rPr lang="en-US" altLang="zh-CN" dirty="0"/>
              <a:t> A bottom-up clustering algorithm that gradually merges data points into clusters and represents the similarity relationship between data points through a tree-like structure. It probes the data at different levels of granularity and can discover hierarchical structure.</a:t>
            </a:r>
            <a:endParaRPr lang="zh-CN" altLang="en-US" dirty="0"/>
          </a:p>
        </p:txBody>
      </p:sp>
      <p:sp>
        <p:nvSpPr>
          <p:cNvPr id="4" name="内容占位符 2">
            <a:extLst>
              <a:ext uri="{FF2B5EF4-FFF2-40B4-BE49-F238E27FC236}">
                <a16:creationId xmlns:a16="http://schemas.microsoft.com/office/drawing/2014/main" id="{FEDDA1D0-3724-1885-1006-0DC7A5A80FFF}"/>
              </a:ext>
            </a:extLst>
          </p:cNvPr>
          <p:cNvSpPr txBox="1">
            <a:spLocks/>
          </p:cNvSpPr>
          <p:nvPr/>
        </p:nvSpPr>
        <p:spPr>
          <a:xfrm>
            <a:off x="6458206" y="2786651"/>
            <a:ext cx="5121460" cy="326178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 Metrics</a:t>
            </a:r>
          </a:p>
          <a:p>
            <a:pPr marL="342900" indent="-342900">
              <a:buFont typeface="Arial" panose="020B0604020202020204" pitchFamily="34" charset="0"/>
              <a:buChar char="•"/>
            </a:pPr>
            <a:r>
              <a:rPr lang="en-ID" altLang="zh-CN" dirty="0"/>
              <a:t>Pure Cluster Fraction</a:t>
            </a:r>
            <a:r>
              <a:rPr lang="en-US" altLang="zh-CN" dirty="0"/>
              <a:t>: The percentage of pure clusters out of all clusters.</a:t>
            </a:r>
          </a:p>
          <a:p>
            <a:pPr marL="342900" indent="-342900">
              <a:buFont typeface="Arial" panose="020B0604020202020204" pitchFamily="34" charset="0"/>
              <a:buChar char="•"/>
            </a:pPr>
            <a:r>
              <a:rPr lang="en-ID" altLang="zh-CN" dirty="0"/>
              <a:t>Pure Cluster Retention: </a:t>
            </a:r>
            <a:r>
              <a:rPr lang="en-US" altLang="zh-CN" dirty="0"/>
              <a:t>The percentage of TCRs classified as pure clusters out of all TCRs.</a:t>
            </a:r>
          </a:p>
          <a:p>
            <a:pPr marL="342900" indent="-342900">
              <a:buFont typeface="Arial" panose="020B0604020202020204" pitchFamily="34" charset="0"/>
              <a:buChar char="•"/>
            </a:pPr>
            <a:r>
              <a:rPr lang="en-ID" altLang="zh-CN" dirty="0"/>
              <a:t>Normalized Mutual Information(NMI): </a:t>
            </a:r>
            <a:r>
              <a:rPr lang="en-US" altLang="zh-CN" dirty="0"/>
              <a:t>Twice the mutual information divided by the sum of the entropies of the two labels(</a:t>
            </a:r>
            <a:r>
              <a:rPr lang="en-ID" altLang="zh-CN" dirty="0"/>
              <a:t>cluster label and specificity</a:t>
            </a:r>
            <a:r>
              <a:rPr lang="en-US" altLang="zh-CN" dirty="0"/>
              <a:t>).</a:t>
            </a:r>
            <a:endParaRPr lang="zh-CN" altLang="en-US" dirty="0"/>
          </a:p>
        </p:txBody>
      </p:sp>
    </p:spTree>
    <p:extLst>
      <p:ext uri="{BB962C8B-B14F-4D97-AF65-F5344CB8AC3E}">
        <p14:creationId xmlns:p14="http://schemas.microsoft.com/office/powerpoint/2010/main" val="42504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707466" y="4042716"/>
            <a:ext cx="6903671"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normAutofit fontScale="90000"/>
          </a:bodyPr>
          <a:lstStyle/>
          <a:p>
            <a:r>
              <a:rPr lang="en-ID" altLang="zh-CN" dirty="0"/>
              <a:t>Agglomerative Hierarchical Clustering</a:t>
            </a:r>
            <a:br>
              <a:rPr lang="en-ID" altLang="zh-CN" dirty="0"/>
            </a:br>
            <a:r>
              <a:rPr lang="en-US" altLang="zh-CN" dirty="0"/>
              <a:t> vs. </a:t>
            </a:r>
            <a:br>
              <a:rPr lang="en-US" altLang="zh-CN" dirty="0"/>
            </a:br>
            <a:r>
              <a:rPr lang="en-US" altLang="zh-CN" dirty="0"/>
              <a:t>DBSCAN</a:t>
            </a:r>
            <a:endParaRPr lang="zh-CN" altLang="en-US" dirty="0"/>
          </a:p>
        </p:txBody>
      </p:sp>
      <p:sp>
        <p:nvSpPr>
          <p:cNvPr id="3" name="文本框 2">
            <a:extLst>
              <a:ext uri="{FF2B5EF4-FFF2-40B4-BE49-F238E27FC236}">
                <a16:creationId xmlns:a16="http://schemas.microsoft.com/office/drawing/2014/main" id="{55C7BAEF-154A-6AD1-2901-8FE5EFFD0088}"/>
              </a:ext>
            </a:extLst>
          </p:cNvPr>
          <p:cNvSpPr txBox="1"/>
          <p:nvPr/>
        </p:nvSpPr>
        <p:spPr>
          <a:xfrm>
            <a:off x="380459" y="2896383"/>
            <a:ext cx="1016999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ure cluster fraction: DBSCAN results is half of hierarchical clustering.</a:t>
            </a:r>
          </a:p>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ure cluster retention: DBSCAN  is nearly only a quarter of hierarchical clustering.</a:t>
            </a:r>
          </a:p>
          <a:p>
            <a:pPr marL="285750" indent="-285750">
              <a:buFont typeface="Arial" panose="020B0604020202020204" pitchFamily="34" charset="0"/>
              <a:buChar char="•"/>
            </a:pPr>
            <a:r>
              <a:rPr lang="en-US" altLang="zh-CN" sz="1800" dirty="0">
                <a:effectLst/>
                <a:ea typeface="+mj-ea"/>
                <a:cs typeface="Times New Roman" panose="02020603050405020304" pitchFamily="18" charset="0"/>
              </a:rPr>
              <a:t>NMI: DBSCAN has a relatively small gap with hierarchical clustering.</a:t>
            </a:r>
            <a:endParaRPr lang="zh-CN" altLang="en-US" dirty="0">
              <a:ea typeface="+mj-ea"/>
            </a:endParaRPr>
          </a:p>
        </p:txBody>
      </p:sp>
      <p:sp>
        <p:nvSpPr>
          <p:cNvPr id="2" name="文本框 1">
            <a:extLst>
              <a:ext uri="{FF2B5EF4-FFF2-40B4-BE49-F238E27FC236}">
                <a16:creationId xmlns:a16="http://schemas.microsoft.com/office/drawing/2014/main" id="{D1D944F4-4619-5C70-521A-1B26AB1EA113}"/>
              </a:ext>
            </a:extLst>
          </p:cNvPr>
          <p:cNvSpPr txBox="1"/>
          <p:nvPr/>
        </p:nvSpPr>
        <p:spPr>
          <a:xfrm>
            <a:off x="380459" y="4152566"/>
            <a:ext cx="4327007" cy="1477328"/>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ea typeface="+mj-ea"/>
              </a:rPr>
              <a:t>The density distribution of TCR chains can be very heterogeneous.</a:t>
            </a:r>
          </a:p>
          <a:p>
            <a:pPr marL="285750" indent="-285750">
              <a:buFont typeface="Arial" panose="020B0604020202020204" pitchFamily="34" charset="0"/>
              <a:buChar char="•"/>
            </a:pPr>
            <a:r>
              <a:rPr lang="en-US" altLang="zh-CN" dirty="0">
                <a:ea typeface="+mj-ea"/>
              </a:rPr>
              <a:t>Hierarchical clustering is more robust and able to handle</a:t>
            </a:r>
            <a:r>
              <a:rPr lang="en-US" altLang="zh-CN" dirty="0">
                <a:solidFill>
                  <a:srgbClr val="0D0D0D"/>
                </a:solidFill>
                <a:highlight>
                  <a:srgbClr val="FFFFFF"/>
                </a:highlight>
                <a:latin typeface="Segoe UI" panose="020B0502040204020203" pitchFamily="34" charset="0"/>
                <a:ea typeface="等线" panose="02010600030101010101" pitchFamily="2" charset="-122"/>
              </a:rPr>
              <a:t> complex and variable TCR distributions</a:t>
            </a:r>
            <a:endParaRPr lang="en-US" altLang="zh-CN" dirty="0">
              <a:ea typeface="+mj-ea"/>
            </a:endParaRPr>
          </a:p>
        </p:txBody>
      </p:sp>
    </p:spTree>
    <p:extLst>
      <p:ext uri="{BB962C8B-B14F-4D97-AF65-F5344CB8AC3E}">
        <p14:creationId xmlns:p14="http://schemas.microsoft.com/office/powerpoint/2010/main" val="187387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761799" y="42130"/>
            <a:ext cx="10381205" cy="1138084"/>
          </a:xfrm>
        </p:spPr>
        <p:txBody>
          <a:bodyPr>
            <a:normAutofit/>
          </a:bodyPr>
          <a:lstStyle/>
          <a:p>
            <a:r>
              <a:rPr lang="en-US" dirty="0"/>
              <a:t>MODEL CREATION AND OUTCOMES: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a:xfrm>
            <a:off x="213756" y="1270660"/>
            <a:ext cx="11887199" cy="4987636"/>
          </a:xfrm>
        </p:spPr>
        <p:txBody>
          <a:bodyPr>
            <a:normAutofit/>
          </a:bodyPr>
          <a:lstStyle/>
          <a:p>
            <a:r>
              <a:rPr lang="en-US" sz="1800" dirty="0">
                <a:latin typeface="Times New Roman" panose="02020603050405020304" pitchFamily="18" charset="0"/>
                <a:cs typeface="Times New Roman" panose="02020603050405020304" pitchFamily="18" charset="0"/>
              </a:rPr>
              <a:t>- A decision to focus exclusively on Human Species (Homo Sapiens) was made for model building and predictions due to the significantly larger volume of data available—51,535 entries for humans compared to just 4,173 for mice (Mus Musculus). </a:t>
            </a:r>
          </a:p>
          <a:p>
            <a:r>
              <a:rPr lang="en-US" sz="1800" dirty="0">
                <a:latin typeface="Times New Roman" panose="02020603050405020304" pitchFamily="18" charset="0"/>
                <a:cs typeface="Times New Roman" panose="02020603050405020304" pitchFamily="18" charset="0"/>
              </a:rPr>
              <a:t>- Focusing on human data aligns with the primary goal of applying findings directly to human medicine, avoiding the risks of undertraining and overfitting associated with the limited mouse data. </a:t>
            </a:r>
          </a:p>
          <a:p>
            <a:r>
              <a:rPr lang="en-US" sz="1800" dirty="0">
                <a:latin typeface="Times New Roman" panose="02020603050405020304" pitchFamily="18" charset="0"/>
                <a:cs typeface="Times New Roman" panose="02020603050405020304" pitchFamily="18" charset="0"/>
              </a:rPr>
              <a:t>- Model evaluation was performed by segmenting the data set to obtain alpha and beta chains. Each chain potentially interacts differently with antigens, influencing the specificity and strength of immune responses. </a:t>
            </a:r>
          </a:p>
          <a:p>
            <a:r>
              <a:rPr lang="en-US" sz="1800" dirty="0">
                <a:latin typeface="Times New Roman" panose="02020603050405020304" pitchFamily="18" charset="0"/>
                <a:cs typeface="Times New Roman" panose="02020603050405020304" pitchFamily="18" charset="0"/>
              </a:rPr>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a:p>
            <a:r>
              <a:rPr lang="en-US" sz="1800" dirty="0">
                <a:latin typeface="Times New Roman" panose="02020603050405020304" pitchFamily="18" charset="0"/>
                <a:cs typeface="Times New Roman" panose="02020603050405020304" pitchFamily="18" charset="0"/>
              </a:rPr>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a:p>
            <a:pPr marL="342900" indent="-342900">
              <a:buFontTx/>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78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CA305-B4A1-1CF2-D251-015AA6B48E90}"/>
              </a:ext>
            </a:extLst>
          </p:cNvPr>
          <p:cNvSpPr txBox="1"/>
          <p:nvPr/>
        </p:nvSpPr>
        <p:spPr>
          <a:xfrm>
            <a:off x="391886" y="2090057"/>
            <a:ext cx="10307782" cy="363176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Logistic Regression Classifier Results: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-Logistic regression was chosen as the baseline model for predicting TCR specificity due to the robustness of the logistic regression model and the simplicity of the binary classification task driving the choice. </a:t>
            </a:r>
          </a:p>
          <a:p>
            <a:r>
              <a:rPr lang="en-US" dirty="0">
                <a:latin typeface="Times New Roman" panose="02020603050405020304" pitchFamily="18" charset="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a:t>
            </a:r>
          </a:p>
          <a:p>
            <a:r>
              <a:rPr lang="en-US" dirty="0">
                <a:latin typeface="Times New Roman" panose="02020603050405020304" pitchFamily="18" charset="0"/>
                <a:cs typeface="Times New Roman" panose="02020603050405020304" pitchFamily="18" charset="0"/>
              </a:rPr>
              <a:t>- This discrepancy between high accuracy and low F1 scores highlighted the challenges of working with imbalanced datasets and underscored the necessity of choosing appropriate metrics for performance evaluation. - This outcome stresses the importance of further model adjustments and potentially exploring more complex models or resampling techniques to better handle class imbalance and improve the model's ability to generalize across less frequent classes.</a:t>
            </a:r>
          </a:p>
          <a:p>
            <a:endParaRPr lang="en-US" sz="1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E5FA4B9-A090-F512-5999-761CA36DA346}"/>
              </a:ext>
            </a:extLst>
          </p:cNvPr>
          <p:cNvGraphicFramePr>
            <a:graphicFrameLocks noGrp="1"/>
          </p:cNvGraphicFramePr>
          <p:nvPr>
            <p:extLst>
              <p:ext uri="{D42A27DB-BD31-4B8C-83A1-F6EECF244321}">
                <p14:modId xmlns:p14="http://schemas.microsoft.com/office/powerpoint/2010/main" val="3428719159"/>
              </p:ext>
            </p:extLst>
          </p:nvPr>
        </p:nvGraphicFramePr>
        <p:xfrm>
          <a:off x="4833257" y="380011"/>
          <a:ext cx="6911438" cy="1555668"/>
        </p:xfrm>
        <a:graphic>
          <a:graphicData uri="http://schemas.openxmlformats.org/drawingml/2006/table">
            <a:tbl>
              <a:tblPr firstRow="1" bandRow="1">
                <a:tableStyleId>{073A0DAA-6AF3-43AB-8588-CEC1D06C72B9}</a:tableStyleId>
              </a:tblPr>
              <a:tblGrid>
                <a:gridCol w="1770902">
                  <a:extLst>
                    <a:ext uri="{9D8B030D-6E8A-4147-A177-3AD203B41FA5}">
                      <a16:colId xmlns:a16="http://schemas.microsoft.com/office/drawing/2014/main" val="1831081933"/>
                    </a:ext>
                  </a:extLst>
                </a:gridCol>
                <a:gridCol w="1637137">
                  <a:extLst>
                    <a:ext uri="{9D8B030D-6E8A-4147-A177-3AD203B41FA5}">
                      <a16:colId xmlns:a16="http://schemas.microsoft.com/office/drawing/2014/main" val="3123670197"/>
                    </a:ext>
                  </a:extLst>
                </a:gridCol>
                <a:gridCol w="3503399">
                  <a:extLst>
                    <a:ext uri="{9D8B030D-6E8A-4147-A177-3AD203B41FA5}">
                      <a16:colId xmlns:a16="http://schemas.microsoft.com/office/drawing/2014/main" val="3832109899"/>
                    </a:ext>
                  </a:extLst>
                </a:gridCol>
              </a:tblGrid>
              <a:tr h="518556">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248592048"/>
                  </a:ext>
                </a:extLst>
              </a:tr>
              <a:tr h="518556">
                <a:tc>
                  <a:txBody>
                    <a:bodyPr/>
                    <a:lstStyle/>
                    <a:p>
                      <a:r>
                        <a:rPr lang="en-US" dirty="0"/>
                        <a:t>ALPHA</a:t>
                      </a:r>
                    </a:p>
                  </a:txBody>
                  <a:tcPr/>
                </a:tc>
                <a:tc>
                  <a:txBody>
                    <a:bodyPr/>
                    <a:lstStyle/>
                    <a:p>
                      <a:r>
                        <a:rPr lang="en-US" dirty="0"/>
                        <a:t>87.5</a:t>
                      </a:r>
                    </a:p>
                  </a:txBody>
                  <a:tcPr/>
                </a:tc>
                <a:tc>
                  <a:txBody>
                    <a:bodyPr/>
                    <a:lstStyle/>
                    <a:p>
                      <a:r>
                        <a:rPr lang="en-US" dirty="0"/>
                        <a:t>85</a:t>
                      </a:r>
                    </a:p>
                  </a:txBody>
                  <a:tcPr/>
                </a:tc>
                <a:extLst>
                  <a:ext uri="{0D108BD9-81ED-4DB2-BD59-A6C34878D82A}">
                    <a16:rowId xmlns:a16="http://schemas.microsoft.com/office/drawing/2014/main" val="1288252921"/>
                  </a:ext>
                </a:extLst>
              </a:tr>
              <a:tr h="518556">
                <a:tc>
                  <a:txBody>
                    <a:bodyPr/>
                    <a:lstStyle/>
                    <a:p>
                      <a:r>
                        <a:rPr lang="en-US" dirty="0"/>
                        <a:t>BETA</a:t>
                      </a:r>
                    </a:p>
                  </a:txBody>
                  <a:tcPr/>
                </a:tc>
                <a:tc>
                  <a:txBody>
                    <a:bodyPr/>
                    <a:lstStyle/>
                    <a:p>
                      <a:r>
                        <a:rPr lang="en-US" dirty="0"/>
                        <a:t>87.75</a:t>
                      </a:r>
                    </a:p>
                  </a:txBody>
                  <a:tcPr/>
                </a:tc>
                <a:tc>
                  <a:txBody>
                    <a:bodyPr/>
                    <a:lstStyle/>
                    <a:p>
                      <a:r>
                        <a:rPr lang="en-US" dirty="0"/>
                        <a:t>85</a:t>
                      </a:r>
                    </a:p>
                  </a:txBody>
                  <a:tcPr/>
                </a:tc>
                <a:extLst>
                  <a:ext uri="{0D108BD9-81ED-4DB2-BD59-A6C34878D82A}">
                    <a16:rowId xmlns:a16="http://schemas.microsoft.com/office/drawing/2014/main" val="154423610"/>
                  </a:ext>
                </a:extLst>
              </a:tr>
            </a:tbl>
          </a:graphicData>
        </a:graphic>
      </p:graphicFrame>
    </p:spTree>
    <p:extLst>
      <p:ext uri="{BB962C8B-B14F-4D97-AF65-F5344CB8AC3E}">
        <p14:creationId xmlns:p14="http://schemas.microsoft.com/office/powerpoint/2010/main" val="231888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7D9F5-8FAD-26E4-0866-4761D79BC082}"/>
              </a:ext>
            </a:extLst>
          </p:cNvPr>
          <p:cNvSpPr txBox="1"/>
          <p:nvPr/>
        </p:nvSpPr>
        <p:spPr>
          <a:xfrm>
            <a:off x="255181" y="2083981"/>
            <a:ext cx="11111023"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SVM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SVM classifier recorded accuracy rates of about 87.51% for alpha chains and 89% for beta chains. This performance is quite similar to what was observed with the logistic regression model, indicating comparable overall effectiveness across the dataset. </a:t>
            </a:r>
          </a:p>
          <a:p>
            <a:r>
              <a:rPr lang="en-US" sz="1800" dirty="0">
                <a:latin typeface="Times New Roman" panose="02020603050405020304" pitchFamily="18" charset="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a:t>
            </a:r>
          </a:p>
          <a:p>
            <a:r>
              <a:rPr lang="en-US" sz="1800" dirty="0">
                <a:latin typeface="Times New Roman" panose="02020603050405020304" pitchFamily="18" charset="0"/>
                <a:cs typeface="Times New Roman" panose="02020603050405020304" pitchFamily="18" charset="0"/>
              </a:rPr>
              <a:t>- Nonetheless, the SVM does excel in specific areas, achieving perfect F1 scores in some classes where logistic regression struggles. This shows the SVM's strength in handling certain segments of data where its optimization techniques are most effective, particularly in balancing precision and recall, as reflected by a weighted average F1 score of 0.88 for both alpha and beta chains. Although the accuracy of the SVM is similar to that of logistic regression, its higher F1 scores in certain classes suggest it could offer more dependable predictions for specific T-cell receptor specificities.</a:t>
            </a:r>
          </a:p>
        </p:txBody>
      </p:sp>
      <p:graphicFrame>
        <p:nvGraphicFramePr>
          <p:cNvPr id="6" name="Table 5">
            <a:extLst>
              <a:ext uri="{FF2B5EF4-FFF2-40B4-BE49-F238E27FC236}">
                <a16:creationId xmlns:a16="http://schemas.microsoft.com/office/drawing/2014/main" id="{7289CFC4-8FC1-5E43-5029-9DF71D874624}"/>
              </a:ext>
            </a:extLst>
          </p:cNvPr>
          <p:cNvGraphicFramePr>
            <a:graphicFrameLocks noGrp="1"/>
          </p:cNvGraphicFramePr>
          <p:nvPr>
            <p:extLst>
              <p:ext uri="{D42A27DB-BD31-4B8C-83A1-F6EECF244321}">
                <p14:modId xmlns:p14="http://schemas.microsoft.com/office/powerpoint/2010/main" val="3655312281"/>
              </p:ext>
            </p:extLst>
          </p:nvPr>
        </p:nvGraphicFramePr>
        <p:xfrm>
          <a:off x="3788229" y="691115"/>
          <a:ext cx="7418487" cy="1421092"/>
        </p:xfrm>
        <a:graphic>
          <a:graphicData uri="http://schemas.openxmlformats.org/drawingml/2006/table">
            <a:tbl>
              <a:tblPr firstRow="1" bandRow="1">
                <a:tableStyleId>{073A0DAA-6AF3-43AB-8588-CEC1D06C72B9}</a:tableStyleId>
              </a:tblPr>
              <a:tblGrid>
                <a:gridCol w="2196968">
                  <a:extLst>
                    <a:ext uri="{9D8B030D-6E8A-4147-A177-3AD203B41FA5}">
                      <a16:colId xmlns:a16="http://schemas.microsoft.com/office/drawing/2014/main" val="1645793292"/>
                    </a:ext>
                  </a:extLst>
                </a:gridCol>
                <a:gridCol w="2036214">
                  <a:extLst>
                    <a:ext uri="{9D8B030D-6E8A-4147-A177-3AD203B41FA5}">
                      <a16:colId xmlns:a16="http://schemas.microsoft.com/office/drawing/2014/main" val="22928338"/>
                    </a:ext>
                  </a:extLst>
                </a:gridCol>
                <a:gridCol w="3185305">
                  <a:extLst>
                    <a:ext uri="{9D8B030D-6E8A-4147-A177-3AD203B41FA5}">
                      <a16:colId xmlns:a16="http://schemas.microsoft.com/office/drawing/2014/main" val="2200613063"/>
                    </a:ext>
                  </a:extLst>
                </a:gridCol>
              </a:tblGrid>
              <a:tr h="611855">
                <a:tc>
                  <a:txBody>
                    <a:bodyPr/>
                    <a:lstStyle/>
                    <a:p>
                      <a:r>
                        <a:rPr lang="en-US" dirty="0"/>
                        <a:t>CHAIN TYPE</a:t>
                      </a:r>
                    </a:p>
                  </a:txBody>
                  <a:tcPr/>
                </a:tc>
                <a:tc>
                  <a:txBody>
                    <a:bodyPr/>
                    <a:lstStyle/>
                    <a:p>
                      <a:r>
                        <a:rPr lang="en-US" dirty="0"/>
                        <a:t>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F1-SCORE(WEIGHTED AVG)</a:t>
                      </a:r>
                    </a:p>
                    <a:p>
                      <a:endParaRPr lang="en-US" dirty="0"/>
                    </a:p>
                  </a:txBody>
                  <a:tcPr/>
                </a:tc>
                <a:extLst>
                  <a:ext uri="{0D108BD9-81ED-4DB2-BD59-A6C34878D82A}">
                    <a16:rowId xmlns:a16="http://schemas.microsoft.com/office/drawing/2014/main" val="280604680"/>
                  </a:ext>
                </a:extLst>
              </a:tr>
              <a:tr h="390506">
                <a:tc>
                  <a:txBody>
                    <a:bodyPr/>
                    <a:lstStyle/>
                    <a:p>
                      <a:r>
                        <a:rPr lang="en-US" dirty="0"/>
                        <a:t>ALPHA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3616305459"/>
                  </a:ext>
                </a:extLst>
              </a:tr>
              <a:tr h="390506">
                <a:tc>
                  <a:txBody>
                    <a:bodyPr/>
                    <a:lstStyle/>
                    <a:p>
                      <a:r>
                        <a:rPr lang="en-US" dirty="0"/>
                        <a:t>BETA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290247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FA6BC-200C-13EF-C907-353C4C09C174}"/>
              </a:ext>
            </a:extLst>
          </p:cNvPr>
          <p:cNvSpPr txBox="1"/>
          <p:nvPr/>
        </p:nvSpPr>
        <p:spPr>
          <a:xfrm>
            <a:off x="329609" y="2328530"/>
            <a:ext cx="11419368" cy="4247317"/>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Random Forest Classifier Results:</a:t>
            </a:r>
          </a:p>
          <a:p>
            <a:r>
              <a:rPr lang="en-US"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This variation highlights the Random Forest model's capacity to handle complex data through its ensemble approach, which captures multiple decision-making pathways and minimizes variance compared to simpler models like logistic regression. The notable weighted average F1 scores of 0.91 for Alpha and 0.92 for Beta underscore its effectiveness in balancing precision and recall among diverse classes, positioning it as a strong option for addressing the complexities of TCR specificity. </a:t>
            </a:r>
            <a:endParaRPr lang="en-US" dirty="0"/>
          </a:p>
        </p:txBody>
      </p:sp>
      <p:graphicFrame>
        <p:nvGraphicFramePr>
          <p:cNvPr id="4" name="Table 3">
            <a:extLst>
              <a:ext uri="{FF2B5EF4-FFF2-40B4-BE49-F238E27FC236}">
                <a16:creationId xmlns:a16="http://schemas.microsoft.com/office/drawing/2014/main" id="{AF76CC3E-230F-0C22-3930-A9D1D245C39C}"/>
              </a:ext>
            </a:extLst>
          </p:cNvPr>
          <p:cNvGraphicFramePr>
            <a:graphicFrameLocks noGrp="1"/>
          </p:cNvGraphicFramePr>
          <p:nvPr>
            <p:extLst>
              <p:ext uri="{D42A27DB-BD31-4B8C-83A1-F6EECF244321}">
                <p14:modId xmlns:p14="http://schemas.microsoft.com/office/powerpoint/2010/main" val="756555987"/>
              </p:ext>
            </p:extLst>
          </p:nvPr>
        </p:nvGraphicFramePr>
        <p:xfrm>
          <a:off x="4678327" y="308345"/>
          <a:ext cx="7070650" cy="1488558"/>
        </p:xfrm>
        <a:graphic>
          <a:graphicData uri="http://schemas.openxmlformats.org/drawingml/2006/table">
            <a:tbl>
              <a:tblPr firstRow="1" bandRow="1">
                <a:tableStyleId>{073A0DAA-6AF3-43AB-8588-CEC1D06C72B9}</a:tableStyleId>
              </a:tblPr>
              <a:tblGrid>
                <a:gridCol w="1685171">
                  <a:extLst>
                    <a:ext uri="{9D8B030D-6E8A-4147-A177-3AD203B41FA5}">
                      <a16:colId xmlns:a16="http://schemas.microsoft.com/office/drawing/2014/main" val="1645793292"/>
                    </a:ext>
                  </a:extLst>
                </a:gridCol>
                <a:gridCol w="1850153">
                  <a:extLst>
                    <a:ext uri="{9D8B030D-6E8A-4147-A177-3AD203B41FA5}">
                      <a16:colId xmlns:a16="http://schemas.microsoft.com/office/drawing/2014/main" val="22928338"/>
                    </a:ext>
                  </a:extLst>
                </a:gridCol>
                <a:gridCol w="3535326">
                  <a:extLst>
                    <a:ext uri="{9D8B030D-6E8A-4147-A177-3AD203B41FA5}">
                      <a16:colId xmlns:a16="http://schemas.microsoft.com/office/drawing/2014/main" val="2200613063"/>
                    </a:ext>
                  </a:extLst>
                </a:gridCol>
              </a:tblGrid>
              <a:tr h="496186">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80604680"/>
                  </a:ext>
                </a:extLst>
              </a:tr>
              <a:tr h="496186">
                <a:tc>
                  <a:txBody>
                    <a:bodyPr/>
                    <a:lstStyle/>
                    <a:p>
                      <a:r>
                        <a:rPr lang="en-US" dirty="0"/>
                        <a:t>ALPHA</a:t>
                      </a:r>
                    </a:p>
                  </a:txBody>
                  <a:tcPr/>
                </a:tc>
                <a:tc>
                  <a:txBody>
                    <a:bodyPr/>
                    <a:lstStyle/>
                    <a:p>
                      <a:r>
                        <a:rPr lang="en-US" dirty="0"/>
                        <a:t>92</a:t>
                      </a:r>
                    </a:p>
                  </a:txBody>
                  <a:tcPr/>
                </a:tc>
                <a:tc>
                  <a:txBody>
                    <a:bodyPr/>
                    <a:lstStyle/>
                    <a:p>
                      <a:r>
                        <a:rPr lang="en-US" dirty="0"/>
                        <a:t>91</a:t>
                      </a:r>
                    </a:p>
                  </a:txBody>
                  <a:tcPr/>
                </a:tc>
                <a:extLst>
                  <a:ext uri="{0D108BD9-81ED-4DB2-BD59-A6C34878D82A}">
                    <a16:rowId xmlns:a16="http://schemas.microsoft.com/office/drawing/2014/main" val="3616305459"/>
                  </a:ext>
                </a:extLst>
              </a:tr>
              <a:tr h="496186">
                <a:tc>
                  <a:txBody>
                    <a:bodyPr/>
                    <a:lstStyle/>
                    <a:p>
                      <a:r>
                        <a:rPr lang="en-US" dirty="0"/>
                        <a:t>BETA</a:t>
                      </a:r>
                    </a:p>
                  </a:txBody>
                  <a:tcPr/>
                </a:tc>
                <a:tc>
                  <a:txBody>
                    <a:bodyPr/>
                    <a:lstStyle/>
                    <a:p>
                      <a:r>
                        <a:rPr lang="en-US" dirty="0"/>
                        <a:t>92.5</a:t>
                      </a:r>
                    </a:p>
                  </a:txBody>
                  <a:tcPr/>
                </a:tc>
                <a:tc>
                  <a:txBody>
                    <a:bodyPr/>
                    <a:lstStyle/>
                    <a:p>
                      <a:r>
                        <a:rPr lang="en-US" dirty="0"/>
                        <a:t>91</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135487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400" dirty="0">
                <a:solidFill>
                  <a:srgbClr val="000000"/>
                </a:solidFill>
                <a:effectLst/>
                <a:latin typeface="Calibri" panose="020F0502020204030204" pitchFamily="34" charset="0"/>
                <a:ea typeface="Calibri" panose="020F0502020204030204" pitchFamily="34" charset="0"/>
              </a:rPr>
              <a:t>In the field of immunology, research on T cell receptors (TCR) has always been a hotspot. TCRs activate T cells by recognizing and binding to peptide-MHC complexes on the surface of antigen-presenting cells</a:t>
            </a:r>
            <a:r>
              <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altLang="zh-CN" sz="2400" dirty="0">
                <a:solidFill>
                  <a:srgbClr val="000000"/>
                </a:solidFill>
                <a:effectLst/>
                <a:latin typeface="Calibri" panose="020F0502020204030204" pitchFamily="34" charset="0"/>
                <a:ea typeface="Calibri" panose="020F0502020204030204" pitchFamily="34" charset="0"/>
              </a:rPr>
              <a:t>However, existing studies often rely on traditional biostatistical methods or high-demand deep learning techniques to analyze TCR data.</a:t>
            </a:r>
            <a:endParaRPr lang="en-US" altLang="zh-C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400" dirty="0">
                <a:solidFill>
                  <a:srgbClr val="000000"/>
                </a:solidFill>
                <a:effectLst/>
                <a:latin typeface="Calibri" panose="020F0502020204030204" pitchFamily="34" charset="0"/>
                <a:ea typeface="Calibri" panose="020F0502020204030204" pitchFamily="34" charset="0"/>
              </a:rPr>
              <a:t>These methods often fall short when handling complex biological data</a:t>
            </a:r>
            <a:r>
              <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zh-CN" sz="2400" dirty="0">
                <a:solidFill>
                  <a:srgbClr val="000000"/>
                </a:solidFill>
                <a:effectLst/>
                <a:latin typeface="Calibri" panose="020F0502020204030204" pitchFamily="34" charset="0"/>
                <a:ea typeface="Calibri" panose="020F0502020204030204" pitchFamily="34" charset="0"/>
              </a:rPr>
              <a:t>limiting their application in precision medicine and personalized immunotherapy.</a:t>
            </a:r>
            <a:endPar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400" dirty="0">
                <a:solidFill>
                  <a:srgbClr val="000000"/>
                </a:solidFill>
                <a:effectLst/>
                <a:latin typeface="Calibri" panose="020F0502020204030204" pitchFamily="34" charset="0"/>
                <a:ea typeface="Calibri" panose="020F0502020204030204" pitchFamily="34" charset="0"/>
              </a:rPr>
              <a:t>In this study, we use advanced machine learning methods to analyze TCR sequence data. We compare the performance of traditional methods and new algorithms,  the potential applications of these new technologies in TCR research were explored.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90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2DB288DC-C157-65D2-2E3A-085ED248644A}"/>
              </a:ext>
            </a:extLst>
          </p:cNvPr>
          <p:cNvPicPr>
            <a:picLocks noChangeAspect="1"/>
          </p:cNvPicPr>
          <p:nvPr/>
        </p:nvPicPr>
        <p:blipFill>
          <a:blip r:embed="rId2"/>
          <a:stretch>
            <a:fillRect/>
          </a:stretch>
        </p:blipFill>
        <p:spPr>
          <a:xfrm>
            <a:off x="1476972" y="417863"/>
            <a:ext cx="4335181" cy="3062596"/>
          </a:xfrm>
          <a:prstGeom prst="rect">
            <a:avLst/>
          </a:prstGeom>
        </p:spPr>
      </p:pic>
      <p:sp>
        <p:nvSpPr>
          <p:cNvPr id="4" name="TextBox 3">
            <a:extLst>
              <a:ext uri="{FF2B5EF4-FFF2-40B4-BE49-F238E27FC236}">
                <a16:creationId xmlns:a16="http://schemas.microsoft.com/office/drawing/2014/main" id="{AE012B33-F4B4-19DB-6289-C0A169FDA5CC}"/>
              </a:ext>
            </a:extLst>
          </p:cNvPr>
          <p:cNvSpPr txBox="1"/>
          <p:nvPr/>
        </p:nvSpPr>
        <p:spPr>
          <a:xfrm>
            <a:off x="6602819" y="669850"/>
            <a:ext cx="512489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-Despite the Random Forest model’s success in general accuracy and class-specific predictions, there is still room for enhancement in precision, suggesting a need for further model refinement and strategy development.</a:t>
            </a:r>
          </a:p>
          <a:p>
            <a:r>
              <a:rPr lang="en-US" dirty="0">
                <a:latin typeface="Times New Roman" panose="02020603050405020304" pitchFamily="18" charset="0"/>
                <a:cs typeface="Times New Roman" panose="02020603050405020304" pitchFamily="18" charset="0"/>
              </a:rPr>
              <a:t>- We performed hyperparameter tuning on the Random Forest Model to see if there could be an improvement in the performance</a:t>
            </a:r>
          </a:p>
        </p:txBody>
      </p:sp>
      <p:sp>
        <p:nvSpPr>
          <p:cNvPr id="5" name="TextBox 4">
            <a:extLst>
              <a:ext uri="{FF2B5EF4-FFF2-40B4-BE49-F238E27FC236}">
                <a16:creationId xmlns:a16="http://schemas.microsoft.com/office/drawing/2014/main" id="{5BCD0C10-DB1E-C40B-864C-965BA198DD63}"/>
              </a:ext>
            </a:extLst>
          </p:cNvPr>
          <p:cNvSpPr txBox="1"/>
          <p:nvPr/>
        </p:nvSpPr>
        <p:spPr>
          <a:xfrm>
            <a:off x="318977" y="3480459"/>
            <a:ext cx="10685721"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TUNING:</a:t>
            </a:r>
          </a:p>
          <a:p>
            <a:r>
              <a:rPr lang="en-US" dirty="0">
                <a:latin typeface="Times New Roman" panose="02020603050405020304" pitchFamily="18" charset="0"/>
                <a:cs typeface="Times New Roman" panose="02020603050405020304" pitchFamily="18" charset="0"/>
              </a:rPr>
              <a:t>-After refining the model's settings, we noticed clear improvements. – For both the chains we get an accuracy of 93%. For the Alpha chain, adjusting the hyperparameters boosted the weighted average F1 score to 0.91, demonstrating enhanced balance in predicting various classes accurately. </a:t>
            </a:r>
          </a:p>
          <a:p>
            <a:r>
              <a:rPr lang="en-US" dirty="0">
                <a:latin typeface="Times New Roman" panose="02020603050405020304" pitchFamily="18" charset="0"/>
                <a:cs typeface="Times New Roman" panose="02020603050405020304" pitchFamily="18" charset="0"/>
              </a:rPr>
              <a:t>- The Beta chain exhibited similar improvements, achieving a weighted average F1 score of 0.91 as well. </a:t>
            </a:r>
          </a:p>
          <a:p>
            <a:r>
              <a:rPr lang="en-US" dirty="0">
                <a:latin typeface="Times New Roman" panose="02020603050405020304" pitchFamily="18" charset="0"/>
                <a:cs typeface="Times New Roman" panose="02020603050405020304" pitchFamily="18" charset="0"/>
              </a:rPr>
              <a:t>- These improvements suggest that the refined Random Forest model handles the dataset's varied and skewed distributions more effectively, resulting in more dependable predictions. </a:t>
            </a:r>
          </a:p>
          <a:p>
            <a:r>
              <a:rPr lang="en-US" dirty="0">
                <a:latin typeface="Times New Roman" panose="02020603050405020304" pitchFamily="18" charset="0"/>
                <a:cs typeface="Times New Roman" panose="02020603050405020304" pitchFamily="18" charset="0"/>
              </a:rPr>
              <a:t>- Such enhancements are especially valuable in clinical environments, where precise model predictions are essential for designing effective T-cell receptor-based immunotherapies.</a:t>
            </a:r>
          </a:p>
        </p:txBody>
      </p:sp>
    </p:spTree>
    <p:extLst>
      <p:ext uri="{BB962C8B-B14F-4D97-AF65-F5344CB8AC3E}">
        <p14:creationId xmlns:p14="http://schemas.microsoft.com/office/powerpoint/2010/main" val="1388774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Question mark on green pastel background">
            <a:extLst>
              <a:ext uri="{FF2B5EF4-FFF2-40B4-BE49-F238E27FC236}">
                <a16:creationId xmlns:a16="http://schemas.microsoft.com/office/drawing/2014/main" id="{94658352-E0F9-C73E-2A71-0481A2B82C4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30283"/>
          <a:stretch/>
        </p:blipFill>
        <p:spPr>
          <a:xfrm>
            <a:off x="-1" y="-2"/>
            <a:ext cx="6374929" cy="6858002"/>
          </a:xfrm>
          <a:prstGeom prst="rect">
            <a:avLst/>
          </a:prstGeom>
        </p:spPr>
      </p:pic>
      <p:sp>
        <p:nvSpPr>
          <p:cNvPr id="2" name="TextBox 1">
            <a:extLst>
              <a:ext uri="{FF2B5EF4-FFF2-40B4-BE49-F238E27FC236}">
                <a16:creationId xmlns:a16="http://schemas.microsoft.com/office/drawing/2014/main" id="{DD578DC1-FF8E-04A6-3D40-87C4C61DCCC4}"/>
              </a:ext>
            </a:extLst>
          </p:cNvPr>
          <p:cNvSpPr txBox="1"/>
          <p:nvPr/>
        </p:nvSpPr>
        <p:spPr>
          <a:xfrm>
            <a:off x="6898773" y="552894"/>
            <a:ext cx="3858592" cy="5687186"/>
          </a:xfrm>
          <a:prstGeom prst="rect">
            <a:avLst/>
          </a:prstGeom>
        </p:spPr>
        <p:txBody>
          <a:bodyPr vert="horz" lIns="91440" tIns="45720" rIns="91440" bIns="45720" rtlCol="0" anchor="ctr">
            <a:normAutofit/>
          </a:bodyPr>
          <a:lstStyle/>
          <a:p>
            <a:pPr>
              <a:lnSpc>
                <a:spcPct val="110000"/>
              </a:lnSpc>
              <a:spcAft>
                <a:spcPts val="600"/>
              </a:spcAft>
            </a:pPr>
            <a:r>
              <a:rPr lang="en-US" sz="6000" dirty="0"/>
              <a:t>Q &amp; A</a:t>
            </a:r>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6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PRE-PROCESSING STEPS: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000" dirty="0">
                <a:latin typeface="Times New Roman" panose="02020603050405020304" pitchFamily="18" charset="0"/>
                <a:cs typeface="Times New Roman" panose="02020603050405020304" pitchFamily="18" charset="0"/>
              </a:rPr>
              <a:t>Data preprocessing includes four steps: retaining relevant columns of data, deleting rows with missing values, deleting duplicate rows, and deleting rows with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Extract relevant columns: 'complex.id', 'gene', 'cdr3',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'species', '</a:t>
            </a:r>
            <a:r>
              <a:rPr lang="en-US" altLang="zh-CN" sz="2000" dirty="0" err="1">
                <a:latin typeface="Times New Roman" panose="02020603050405020304" pitchFamily="18" charset="0"/>
                <a:cs typeface="Times New Roman" panose="02020603050405020304" pitchFamily="18" charset="0"/>
              </a:rPr>
              <a:t>mhc.a</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mhc.b</a:t>
            </a:r>
            <a:r>
              <a:rPr lang="en-US" altLang="zh-CN" sz="2000" dirty="0">
                <a:latin typeface="Times New Roman" panose="02020603050405020304" pitchFamily="18" charset="0"/>
                <a:cs typeface="Times New Roman" panose="02020603050405020304" pitchFamily="18" charset="0"/>
              </a:rPr>
              <a:t>', ' from the original data set mhc.class', '</a:t>
            </a:r>
            <a:r>
              <a:rPr lang="en-US" altLang="zh-CN" sz="2000" dirty="0" err="1">
                <a:latin typeface="Times New Roman" panose="02020603050405020304" pitchFamily="18" charset="0"/>
                <a:cs typeface="Times New Roman" panose="02020603050405020304" pitchFamily="18" charset="0"/>
              </a:rPr>
              <a:t>antigen.epitope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vdjdb.score</a:t>
            </a:r>
            <a:r>
              <a:rPr lang="en-US" altLang="zh-C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Find the missing values and find that there are missing values in the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columns. Delete the rows where these missing values are located.</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Remove duplicate rows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Because the data entry of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has no reference significance, delete the row where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is located.</a:t>
            </a:r>
          </a:p>
        </p:txBody>
      </p:sp>
    </p:spTree>
    <p:extLst>
      <p:ext uri="{BB962C8B-B14F-4D97-AF65-F5344CB8AC3E}">
        <p14:creationId xmlns:p14="http://schemas.microsoft.com/office/powerpoint/2010/main" val="240344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a:xfrm>
            <a:off x="662941" y="868680"/>
            <a:ext cx="10218419" cy="1303020"/>
          </a:xfrm>
        </p:spPr>
        <p:txBody>
          <a:bodyPr>
            <a:normAutofit/>
          </a:bodyPr>
          <a:lstStyle/>
          <a:p>
            <a:r>
              <a:rPr lang="en-US" dirty="0"/>
              <a:t>DATA EXPLORATION INSIGHTS:</a:t>
            </a:r>
          </a:p>
        </p:txBody>
      </p:sp>
      <p:pic>
        <p:nvPicPr>
          <p:cNvPr id="5" name="Content Placeholder 4" descr="A graph of a bar with a line&#10;&#10;Description automatically generated with medium confidence">
            <a:extLst>
              <a:ext uri="{FF2B5EF4-FFF2-40B4-BE49-F238E27FC236}">
                <a16:creationId xmlns:a16="http://schemas.microsoft.com/office/drawing/2014/main" id="{446DFC59-BF0A-9103-1B88-479B19DC8805}"/>
              </a:ext>
            </a:extLst>
          </p:cNvPr>
          <p:cNvPicPr>
            <a:picLocks noGrp="1" noChangeAspect="1"/>
          </p:cNvPicPr>
          <p:nvPr>
            <p:ph idx="1"/>
          </p:nvPr>
        </p:nvPicPr>
        <p:blipFill>
          <a:blip r:embed="rId2"/>
          <a:stretch>
            <a:fillRect/>
          </a:stretch>
        </p:blipFill>
        <p:spPr>
          <a:xfrm>
            <a:off x="7304440" y="3140568"/>
            <a:ext cx="3576920" cy="2714400"/>
          </a:xfrm>
        </p:spPr>
      </p:pic>
      <p:sp>
        <p:nvSpPr>
          <p:cNvPr id="7" name="TextBox 6">
            <a:extLst>
              <a:ext uri="{FF2B5EF4-FFF2-40B4-BE49-F238E27FC236}">
                <a16:creationId xmlns:a16="http://schemas.microsoft.com/office/drawing/2014/main" id="{E7F72AA7-B695-4246-CD4A-D79D1C1BE1C1}"/>
              </a:ext>
            </a:extLst>
          </p:cNvPr>
          <p:cNvSpPr txBox="1"/>
          <p:nvPr/>
        </p:nvSpPr>
        <p:spPr>
          <a:xfrm>
            <a:off x="393405" y="2664460"/>
            <a:ext cx="6578895" cy="3416320"/>
          </a:xfrm>
          <a:prstGeom prst="rect">
            <a:avLst/>
          </a:prstGeom>
          <a:noFill/>
        </p:spPr>
        <p:txBody>
          <a:bodyPr wrap="square">
            <a:spAutoFit/>
          </a:bodyPr>
          <a:lstStyle/>
          <a:p>
            <a:pPr marL="285750" indent="-285750">
              <a:buFontTx/>
              <a:buChar char="-"/>
            </a:pPr>
            <a:r>
              <a:rPr lang="en-US" dirty="0"/>
              <a:t>Epitopes with fewer than 10 occurrences are considered insufficient for reliable modeling and are thus filtered out. This focuses the dataset on more common epitopes, which improves the model's ability to learn relevant patterns and make accurate predictions. </a:t>
            </a:r>
          </a:p>
          <a:p>
            <a:endParaRPr lang="en-US" dirty="0"/>
          </a:p>
          <a:p>
            <a:pPr marL="285750" indent="-285750">
              <a:buFontTx/>
              <a:buChar char="-"/>
            </a:pPr>
            <a:r>
              <a:rPr lang="en-US" dirty="0"/>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p:txBody>
      </p:sp>
    </p:spTree>
    <p:extLst>
      <p:ext uri="{BB962C8B-B14F-4D97-AF65-F5344CB8AC3E}">
        <p14:creationId xmlns:p14="http://schemas.microsoft.com/office/powerpoint/2010/main" val="275699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 </a:t>
            </a:r>
            <a:r>
              <a:rPr lang="en-US" altLang="zh-CN" dirty="0"/>
              <a:t>ONE-HOT</a:t>
            </a:r>
            <a:br>
              <a:rPr lang="en-US" dirty="0"/>
            </a:br>
            <a:r>
              <a:rPr lang="en-US" altLang="zh-CN" sz="2700" dirty="0"/>
              <a:t>We use three methods for encoding, they are  ONE-HOT, BLOSUM 62 and GIANA ENCODING.</a:t>
            </a:r>
            <a:endParaRPr lang="en-US" sz="2700"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Autofit/>
          </a:bodyPr>
          <a:lstStyle/>
          <a:p>
            <a:r>
              <a:rPr lang="en-US" altLang="zh-CN" sz="2100" b="1" dirty="0">
                <a:latin typeface="Times New Roman" panose="02020603050405020304" pitchFamily="18" charset="0"/>
                <a:cs typeface="Times New Roman" panose="02020603050405020304" pitchFamily="18" charset="0"/>
              </a:rPr>
              <a:t>ONE-HOT:</a:t>
            </a:r>
          </a:p>
          <a:p>
            <a:r>
              <a:rPr lang="en-US" altLang="zh-CN" sz="2100" dirty="0">
                <a:latin typeface="Times New Roman" panose="02020603050405020304" pitchFamily="18" charset="0"/>
                <a:cs typeface="Times New Roman" panose="02020603050405020304" pitchFamily="18" charset="0"/>
              </a:rPr>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100" dirty="0">
                <a:latin typeface="Times New Roman" panose="02020603050405020304" pitchFamily="18" charset="0"/>
                <a:cs typeface="Times New Roman" panose="02020603050405020304" pitchFamily="18" charset="0"/>
              </a:rPr>
              <a:t>Although ONE-HOT can achieve encoding, it cannot capture the sequential nature of amino acids, which will lead to the loss of important structural and functional information. Therefore, we have also tried other encoding methods, such as BLOSUM 62 and GIANA ENCODING.</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4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478465" y="2583712"/>
            <a:ext cx="10738884" cy="4008474"/>
          </a:xfrm>
        </p:spPr>
        <p:txBody>
          <a:bodyPr>
            <a:normAutofit fontScale="85000" lnSpcReduction="10000"/>
          </a:bodyPr>
          <a:lstStyle/>
          <a:p>
            <a:r>
              <a:rPr lang="en-US" altLang="zh-CN" sz="2400" b="1" dirty="0">
                <a:latin typeface="Times New Roman" panose="02020603050405020304" pitchFamily="18" charset="0"/>
                <a:cs typeface="Times New Roman" panose="02020603050405020304" pitchFamily="18" charset="0"/>
              </a:rPr>
              <a:t>BLOSUM 62:</a:t>
            </a:r>
          </a:p>
          <a:p>
            <a:r>
              <a:rPr lang="en-US" altLang="zh-CN" sz="2400" dirty="0">
                <a:latin typeface="Times New Roman" panose="02020603050405020304" pitchFamily="18" charset="0"/>
                <a:cs typeface="Times New Roman" panose="02020603050405020304" pitchFamily="18" charset="0"/>
              </a:rPr>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b="1" dirty="0">
                <a:latin typeface="Times New Roman" panose="02020603050405020304" pitchFamily="18" charset="0"/>
                <a:cs typeface="Times New Roman" panose="02020603050405020304" pitchFamily="18" charset="0"/>
              </a:rPr>
              <a:t>GIANA ENCODING:</a:t>
            </a:r>
          </a:p>
          <a:p>
            <a:r>
              <a:rPr lang="en-US" altLang="zh-CN" sz="2400" dirty="0">
                <a:latin typeface="Times New Roman" panose="02020603050405020304" pitchFamily="18" charset="0"/>
                <a:cs typeface="Times New Roman" panose="02020603050405020304" pitchFamily="18" charset="0"/>
              </a:rPr>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3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560296" y="263560"/>
            <a:ext cx="11071410" cy="934376"/>
          </a:xfrm>
        </p:spPr>
        <p:txBody>
          <a:bodyPr>
            <a:normAutofit/>
          </a:bodyPr>
          <a:lstStyle/>
          <a:p>
            <a:r>
              <a:rPr lang="en-US" sz="2000" dirty="0"/>
              <a:t>TCR DISTANCE CALCULATION USING </a:t>
            </a:r>
            <a:r>
              <a:rPr lang="en-US" altLang="zh-CN" sz="2000" dirty="0"/>
              <a:t>LEVENSHTEIN DISTANCE:</a:t>
            </a:r>
            <a:endParaRPr lang="zh-CN" altLang="en-US" sz="2000" dirty="0"/>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560295" y="999460"/>
            <a:ext cx="10954765" cy="5594980"/>
          </a:xfrm>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P</a:t>
            </a:r>
            <a:r>
              <a:rPr lang="en-GB" altLang="zh-CN" b="1" dirty="0">
                <a:latin typeface="Times New Roman" panose="02020603050405020304" pitchFamily="18" charset="0"/>
                <a:cs typeface="Times New Roman" panose="02020603050405020304" pitchFamily="18" charset="0"/>
              </a:rPr>
              <a:t>RINCIPLE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The minimum number of single-character edits (insertions, deletions, or substitutions) required to convert one string into another.</a:t>
            </a:r>
          </a:p>
          <a:p>
            <a:pPr>
              <a:lnSpc>
                <a:spcPct val="120000"/>
              </a:lnSpc>
            </a:pPr>
            <a:r>
              <a:rPr lang="en-US" altLang="zh-CN" dirty="0">
                <a:latin typeface="Times New Roman" panose="02020603050405020304" pitchFamily="18" charset="0"/>
                <a:cs typeface="Times New Roman" panose="02020603050405020304" pitchFamily="18" charset="0"/>
              </a:rPr>
              <a:t>Create a matrix of size </a:t>
            </a:r>
            <a:r>
              <a:rPr lang="en-US" altLang="zh-CN" b="1" i="1" dirty="0">
                <a:latin typeface="Times New Roman" panose="02020603050405020304" pitchFamily="18" charset="0"/>
                <a:cs typeface="Times New Roman" panose="02020603050405020304" pitchFamily="18" charset="0"/>
              </a:rPr>
              <a:t>(m+1) x (n+1)</a:t>
            </a:r>
            <a:r>
              <a:rPr lang="en-US" altLang="zh-CN" dirty="0">
                <a:latin typeface="Times New Roman" panose="02020603050405020304" pitchFamily="18" charset="0"/>
                <a:cs typeface="Times New Roman" panose="02020603050405020304" pitchFamily="18" charset="0"/>
              </a:rPr>
              <a:t>, where m and n are the lengths of the two strings.</a:t>
            </a:r>
          </a:p>
          <a:p>
            <a:pPr>
              <a:lnSpc>
                <a:spcPct val="120000"/>
              </a:lnSpc>
            </a:pPr>
            <a:r>
              <a:rPr lang="en-US" altLang="zh-CN" dirty="0">
                <a:latin typeface="Times New Roman" panose="02020603050405020304" pitchFamily="18" charset="0"/>
                <a:cs typeface="Times New Roman" panose="02020603050405020304" pitchFamily="18" charset="0"/>
              </a:rPr>
              <a:t>If the two current characters are the same (i.e.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character of the first string and the j-</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character of the second string), then </a:t>
            </a:r>
            <a:r>
              <a:rPr lang="pl-PL" altLang="zh-CN" b="1" i="1" dirty="0">
                <a:latin typeface="Times New Roman" panose="02020603050405020304" pitchFamily="18" charset="0"/>
                <a:cs typeface="Times New Roman" panose="02020603050405020304" pitchFamily="18" charset="0"/>
              </a:rPr>
              <a:t>d[i][j]=d[i−1][j−1] </a:t>
            </a:r>
            <a:r>
              <a:rPr lang="en-US" altLang="zh-CN" dirty="0">
                <a:latin typeface="Times New Roman" panose="02020603050405020304" pitchFamily="18" charset="0"/>
                <a:cs typeface="Times New Roman" panose="02020603050405020304" pitchFamily="18" charset="0"/>
              </a:rPr>
              <a:t>(no additional editing is required).</a:t>
            </a:r>
          </a:p>
          <a:p>
            <a:pPr>
              <a:lnSpc>
                <a:spcPct val="120000"/>
              </a:lnSpc>
            </a:pPr>
            <a:r>
              <a:rPr lang="en-US" altLang="zh-CN" dirty="0">
                <a:latin typeface="Times New Roman" panose="02020603050405020304" pitchFamily="18" charset="0"/>
                <a:cs typeface="Times New Roman" panose="02020603050405020304" pitchFamily="18" charset="0"/>
              </a:rPr>
              <a:t>If different, choose the smallest edit distance among the three operations:</a:t>
            </a:r>
          </a:p>
          <a:p>
            <a:pPr>
              <a:lnSpc>
                <a:spcPct val="120000"/>
              </a:lnSpc>
            </a:pPr>
            <a:r>
              <a:rPr lang="en-US" altLang="zh-CN" dirty="0">
                <a:latin typeface="Times New Roman" panose="02020603050405020304" pitchFamily="18" charset="0"/>
                <a:cs typeface="Times New Roman" panose="02020603050405020304" pitchFamily="18" charset="0"/>
              </a:rPr>
              <a:t>Delete</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a:t>
            </a:r>
          </a:p>
          <a:p>
            <a:pPr>
              <a:lnSpc>
                <a:spcPct val="120000"/>
              </a:lnSpc>
            </a:pPr>
            <a:r>
              <a:rPr lang="en-US" altLang="zh-CN" dirty="0">
                <a:latin typeface="Times New Roman" panose="02020603050405020304" pitchFamily="18" charset="0"/>
                <a:cs typeface="Times New Roman" panose="02020603050405020304" pitchFamily="18" charset="0"/>
              </a:rPr>
              <a:t>Insertion: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][j−1]+1</a:t>
            </a:r>
          </a:p>
          <a:p>
            <a:pPr>
              <a:lnSpc>
                <a:spcPct val="120000"/>
              </a:lnSpc>
            </a:pPr>
            <a:r>
              <a:rPr lang="en-US" altLang="zh-CN" dirty="0">
                <a:latin typeface="Times New Roman" panose="02020603050405020304" pitchFamily="18" charset="0"/>
                <a:cs typeface="Times New Roman" panose="02020603050405020304" pitchFamily="18" charset="0"/>
              </a:rPr>
              <a:t>Replacement: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[i−1][j−1]+1</a:t>
            </a:r>
          </a:p>
          <a:p>
            <a:pPr>
              <a:lnSpc>
                <a:spcPct val="120000"/>
              </a:lnSpc>
            </a:pPr>
            <a:r>
              <a:rPr lang="en-US" altLang="zh-CN" dirty="0">
                <a:latin typeface="Times New Roman" panose="02020603050405020304" pitchFamily="18" charset="0"/>
                <a:cs typeface="Times New Roman" panose="02020603050405020304" pitchFamily="18" charset="0"/>
              </a:rPr>
              <a:t>The last element of the matrix, d[m][n], contains the minimum number of edit operations required to convert the entire first string into the second string.</a:t>
            </a:r>
          </a:p>
          <a:p>
            <a:pPr>
              <a:lnSpc>
                <a:spcPct val="120000"/>
              </a:lnSpc>
            </a:pPr>
            <a:r>
              <a:rPr lang="en-GB" altLang="zh-CN" b="1" dirty="0">
                <a:latin typeface="Times New Roman" panose="02020603050405020304" pitchFamily="18" charset="0"/>
                <a:cs typeface="Times New Roman" panose="02020603050405020304" pitchFamily="18" charset="0"/>
              </a:rPr>
              <a:t>ADVANTAGE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1. Simplicity and intuitiveness: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is based on three basic string operations: insertion, deletion and replacement.</a:t>
            </a:r>
          </a:p>
          <a:p>
            <a:pPr>
              <a:lnSpc>
                <a:spcPct val="120000"/>
              </a:lnSpc>
            </a:pPr>
            <a:r>
              <a:rPr lang="en-US" altLang="zh-CN" dirty="0">
                <a:latin typeface="Times New Roman" panose="02020603050405020304" pitchFamily="18" charset="0"/>
                <a:cs typeface="Times New Roman" panose="02020603050405020304" pitchFamily="18" charset="0"/>
              </a:rPr>
              <a:t>2. Computational efficiency: Although calculating the entire matrix requires high time complexity, by using dynamic programming,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can achieve acceptable execution speed through appropriate optimization.</a:t>
            </a:r>
          </a:p>
          <a:p>
            <a:pPr>
              <a:lnSpc>
                <a:spcPct val="120000"/>
              </a:lnSpc>
            </a:pPr>
            <a:r>
              <a:rPr lang="en-US" altLang="zh-CN" dirty="0">
                <a:latin typeface="Times New Roman" panose="02020603050405020304" pitchFamily="18" charset="0"/>
                <a:cs typeface="Times New Roman" panose="02020603050405020304" pitchFamily="18" charset="0"/>
              </a:rPr>
              <a:t>3. Wide range of applicability: This method can not only be applied to text data but can also be extended to any data type that can be serialized.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861237" y="858983"/>
            <a:ext cx="10653823" cy="599456"/>
          </a:xfrm>
        </p:spPr>
        <p:txBody>
          <a:bodyPr>
            <a:normAutofit fontScale="90000"/>
          </a:bodyPr>
          <a:lstStyle/>
          <a:p>
            <a:r>
              <a:rPr lang="en-US" dirty="0"/>
              <a:t>TCR DISTANCE CALCULATION USING TCRDist:</a:t>
            </a:r>
          </a:p>
        </p:txBody>
      </p:sp>
      <p:pic>
        <p:nvPicPr>
          <p:cNvPr id="5" name="Content Placeholder 4" descr="A diagram of a computer&#10;&#10;Description automatically generated">
            <a:extLst>
              <a:ext uri="{FF2B5EF4-FFF2-40B4-BE49-F238E27FC236}">
                <a16:creationId xmlns:a16="http://schemas.microsoft.com/office/drawing/2014/main" id="{7E75B9D1-C1AF-DCBF-1F33-DF4D57D48BEB}"/>
              </a:ext>
            </a:extLst>
          </p:cNvPr>
          <p:cNvPicPr>
            <a:picLocks noGrp="1" noChangeAspect="1"/>
          </p:cNvPicPr>
          <p:nvPr>
            <p:ph idx="1"/>
          </p:nvPr>
        </p:nvPicPr>
        <p:blipFill>
          <a:blip r:embed="rId2"/>
          <a:stretch>
            <a:fillRect/>
          </a:stretch>
        </p:blipFill>
        <p:spPr>
          <a:xfrm>
            <a:off x="0" y="2998693"/>
            <a:ext cx="3347145" cy="2702859"/>
          </a:xfrm>
        </p:spPr>
      </p:pic>
      <p:pic>
        <p:nvPicPr>
          <p:cNvPr id="7" name="Picture 6" descr="A graph of a heat map&#10;&#10;Description automatically generated with medium confidence">
            <a:extLst>
              <a:ext uri="{FF2B5EF4-FFF2-40B4-BE49-F238E27FC236}">
                <a16:creationId xmlns:a16="http://schemas.microsoft.com/office/drawing/2014/main" id="{EA7BFEC3-B5D7-D7FB-9A3A-8DA454C4BC6E}"/>
              </a:ext>
            </a:extLst>
          </p:cNvPr>
          <p:cNvPicPr>
            <a:picLocks noChangeAspect="1"/>
          </p:cNvPicPr>
          <p:nvPr/>
        </p:nvPicPr>
        <p:blipFill>
          <a:blip r:embed="rId3"/>
          <a:stretch>
            <a:fillRect/>
          </a:stretch>
        </p:blipFill>
        <p:spPr>
          <a:xfrm>
            <a:off x="7394347" y="2614886"/>
            <a:ext cx="4797653" cy="3903720"/>
          </a:xfrm>
          <a:prstGeom prst="rect">
            <a:avLst/>
          </a:prstGeom>
        </p:spPr>
      </p:pic>
      <p:sp>
        <p:nvSpPr>
          <p:cNvPr id="8" name="TextBox 7">
            <a:extLst>
              <a:ext uri="{FF2B5EF4-FFF2-40B4-BE49-F238E27FC236}">
                <a16:creationId xmlns:a16="http://schemas.microsoft.com/office/drawing/2014/main" id="{B7C3FFC7-1A97-D56D-6CBD-963DF6D61AC8}"/>
              </a:ext>
            </a:extLst>
          </p:cNvPr>
          <p:cNvSpPr txBox="1"/>
          <p:nvPr/>
        </p:nvSpPr>
        <p:spPr>
          <a:xfrm>
            <a:off x="3347146" y="1860698"/>
            <a:ext cx="4180705" cy="483209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-TCRdist which is a specialized tool for computing pairwise distances between T-cell receptor sequences was used. The dataset was divided into six subsets: human alpha, human beta, combined human alpha-beta, mouse alpha, mouse beta, and combined mouse alpha-beta as shown in the Fig on the left which shows the subdivision of data for TCR Distance Matrix Calculation.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-Each subset was processed to calculate the TCR distance matrix for both alpha and beta chains. The distance matrices were essential for quantifying the similarity between TCR sequences, which is a crucial step for further analysis such as clustering and dimensionality reduction.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a given set of TCR sequences, the distances between all possible pairs are calculated, and the results are formed into a distance matrix as shown in the Fig on the right, each element in the matrix represents the distance or similarity between the pairs, and once the distance matrix is calculated.</a:t>
            </a:r>
          </a:p>
        </p:txBody>
      </p:sp>
    </p:spTree>
    <p:extLst>
      <p:ext uri="{BB962C8B-B14F-4D97-AF65-F5344CB8AC3E}">
        <p14:creationId xmlns:p14="http://schemas.microsoft.com/office/powerpoint/2010/main" val="11174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UMAP Dimensionality Reduction</a:t>
            </a:r>
            <a:endParaRPr lang="zh-CN" altLang="en-US" dirty="0"/>
          </a:p>
        </p:txBody>
      </p:sp>
      <p:sp>
        <p:nvSpPr>
          <p:cNvPr id="13" name="内容占位符 12">
            <a:extLst>
              <a:ext uri="{FF2B5EF4-FFF2-40B4-BE49-F238E27FC236}">
                <a16:creationId xmlns:a16="http://schemas.microsoft.com/office/drawing/2014/main" id="{70B504AA-8512-75AA-3B44-8A9BFB92A855}"/>
              </a:ext>
            </a:extLst>
          </p:cNvPr>
          <p:cNvSpPr>
            <a:spLocks noGrp="1"/>
          </p:cNvSpPr>
          <p:nvPr>
            <p:ph idx="1"/>
          </p:nvPr>
        </p:nvSpPr>
        <p:spPr>
          <a:xfrm>
            <a:off x="761167" y="2737229"/>
            <a:ext cx="10381205" cy="3261789"/>
          </a:xfrm>
        </p:spPr>
        <p:txBody>
          <a:bodyPr/>
          <a:lstStyle/>
          <a:p>
            <a:r>
              <a:rPr lang="en-US" altLang="zh-CN" b="0" i="0" dirty="0">
                <a:solidFill>
                  <a:srgbClr val="0D0D0D"/>
                </a:solidFill>
                <a:effectLst/>
                <a:highlight>
                  <a:srgbClr val="FFFFFF"/>
                </a:highlight>
                <a:latin typeface="Söhne"/>
              </a:rPr>
              <a:t>UMAP (Uniform Manifold Approximation and Projection): A popular nonlinear dimensionality reduction technique based on the theory of manifold learning. This method examines the local structure in the data, constructs a weighted neighborhood graph of high-dimensional data, and uses the minimization of cross-entropy loss between high-dimensional and low-dimensional spaces to find a low-dimensional representation.</a:t>
            </a:r>
            <a:endParaRPr lang="zh-CN" altLang="en-US" dirty="0"/>
          </a:p>
        </p:txBody>
      </p:sp>
      <p:sp>
        <p:nvSpPr>
          <p:cNvPr id="3" name="文本框 2">
            <a:extLst>
              <a:ext uri="{FF2B5EF4-FFF2-40B4-BE49-F238E27FC236}">
                <a16:creationId xmlns:a16="http://schemas.microsoft.com/office/drawing/2014/main" id="{A3B36737-C979-9577-6079-F2528107E5E5}"/>
              </a:ext>
            </a:extLst>
          </p:cNvPr>
          <p:cNvSpPr txBox="1"/>
          <p:nvPr/>
        </p:nvSpPr>
        <p:spPr>
          <a:xfrm>
            <a:off x="761167" y="4897841"/>
            <a:ext cx="10485278" cy="707886"/>
          </a:xfrm>
          <a:prstGeom prst="rect">
            <a:avLst/>
          </a:prstGeom>
          <a:noFill/>
        </p:spPr>
        <p:txBody>
          <a:bodyPr wrap="square">
            <a:spAutoFit/>
          </a:bodyPr>
          <a:lstStyle/>
          <a:p>
            <a:r>
              <a:rPr lang="en-US" altLang="zh-CN" sz="2000" dirty="0">
                <a:latin typeface="Söhne"/>
                <a:cs typeface="Times New Roman" panose="02020603050405020304" pitchFamily="18" charset="0"/>
              </a:rPr>
              <a:t>Before </a:t>
            </a:r>
            <a:r>
              <a:rPr lang="en-US" altLang="zh-CN" sz="2000" dirty="0">
                <a:latin typeface="Söhne"/>
              </a:rPr>
              <a:t>dimensionality reduction, </a:t>
            </a:r>
            <a:r>
              <a:rPr lang="en-US" altLang="zh-CN" sz="2000" dirty="0">
                <a:latin typeface="Söhne"/>
                <a:cs typeface="Times New Roman" panose="02020603050405020304" pitchFamily="18" charset="0"/>
              </a:rPr>
              <a:t>t</a:t>
            </a:r>
            <a:r>
              <a:rPr lang="en-US" altLang="zh-CN" sz="2000" dirty="0">
                <a:effectLst/>
                <a:latin typeface="Söhne"/>
                <a:cs typeface="Times New Roman" panose="02020603050405020304" pitchFamily="18" charset="0"/>
              </a:rPr>
              <a:t>he TCR data was divided into human and mouse categories</a:t>
            </a:r>
            <a:r>
              <a:rPr lang="en-US" altLang="zh-CN" sz="2000" dirty="0">
                <a:latin typeface="Söhne"/>
                <a:cs typeface="Times New Roman" panose="02020603050405020304" pitchFamily="18" charset="0"/>
              </a:rPr>
              <a:t>, encoded by GIANA encoding.</a:t>
            </a:r>
            <a:endParaRPr lang="en-US" altLang="zh-CN" sz="2000" dirty="0">
              <a:effectLst/>
              <a:latin typeface="Söhne"/>
              <a:cs typeface="Times New Roman" panose="02020603050405020304" pitchFamily="18" charset="0"/>
            </a:endParaRPr>
          </a:p>
        </p:txBody>
      </p:sp>
    </p:spTree>
    <p:extLst>
      <p:ext uri="{BB962C8B-B14F-4D97-AF65-F5344CB8AC3E}">
        <p14:creationId xmlns:p14="http://schemas.microsoft.com/office/powerpoint/2010/main" val="3412462423"/>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452</TotalTime>
  <Words>2768</Words>
  <Application>Microsoft Office PowerPoint</Application>
  <PresentationFormat>宽屏</PresentationFormat>
  <Paragraphs>172</Paragraphs>
  <Slides>21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Söhne</vt:lpstr>
      <vt:lpstr>Aptos</vt:lpstr>
      <vt:lpstr>Arial</vt:lpstr>
      <vt:lpstr>Bierstadt</vt:lpstr>
      <vt:lpstr>Calibri</vt:lpstr>
      <vt:lpstr>Segoe UI</vt:lpstr>
      <vt:lpstr>Times New Roman</vt:lpstr>
      <vt:lpstr>BevelVTI</vt:lpstr>
      <vt:lpstr>SUMMATIVE ORAL PRESENTATION FOR PROBLEM A (ETCEMBLY LTD) GROUP NO - 4</vt:lpstr>
      <vt:lpstr>INTRODUCTION:</vt:lpstr>
      <vt:lpstr>PRE-PROCESSING STEPS:</vt:lpstr>
      <vt:lpstr>DATA EXPLORATION INSIGHTS:</vt:lpstr>
      <vt:lpstr>ENCODING METHODS USED: ONE-HOT We use three methods for encoding, they are  ONE-HOT, BLOSUM 62 and GIANA ENCODING.</vt:lpstr>
      <vt:lpstr>ENCODING METHODS USED: BLOSUM 62 AND GIANA ENCODING </vt:lpstr>
      <vt:lpstr>TCR DISTANCE CALCULATION USING LEVENSHTEIN DISTANCE:</vt:lpstr>
      <vt:lpstr>TCR DISTANCE CALCULATION USING TCRDist:</vt:lpstr>
      <vt:lpstr>UMAP Dimensionality Reduction</vt:lpstr>
      <vt:lpstr>Human vs. Mouse</vt:lpstr>
      <vt:lpstr>Alpha vs. Beta vs. Combined Chains</vt:lpstr>
      <vt:lpstr>Alpha vs. Beta vs. Combined Chains</vt:lpstr>
      <vt:lpstr>Alpha vs. Beta vs. Combined Chains</vt:lpstr>
      <vt:lpstr>Clustering</vt:lpstr>
      <vt:lpstr>Agglomerative Hierarchical Clustering  vs.  DBSCAN</vt:lpstr>
      <vt:lpstr>MODEL CREATION AND OUTCOMES:</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jiadong xu</cp:lastModifiedBy>
  <cp:revision>30</cp:revision>
  <dcterms:created xsi:type="dcterms:W3CDTF">2024-05-04T19:47:52Z</dcterms:created>
  <dcterms:modified xsi:type="dcterms:W3CDTF">2024-05-08T23:58:29Z</dcterms:modified>
</cp:coreProperties>
</file>