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70" r:id="rId3"/>
    <p:sldId id="271" r:id="rId4"/>
    <p:sldId id="266" r:id="rId5"/>
    <p:sldId id="265" r:id="rId6"/>
    <p:sldId id="260" r:id="rId7"/>
    <p:sldId id="267" r:id="rId8"/>
    <p:sldId id="277" r:id="rId9"/>
    <p:sldId id="278" r:id="rId10"/>
    <p:sldId id="279" r:id="rId11"/>
    <p:sldId id="280" r:id="rId12"/>
    <p:sldId id="281" r:id="rId13"/>
    <p:sldId id="282" r:id="rId14"/>
    <p:sldId id="268" r:id="rId15"/>
    <p:sldId id="269"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85"/>
    <p:restoredTop sz="94681"/>
  </p:normalViewPr>
  <p:slideViewPr>
    <p:cSldViewPr snapToGrid="0">
      <p:cViewPr varScale="1">
        <p:scale>
          <a:sx n="56" d="100"/>
          <a:sy n="56" d="100"/>
        </p:scale>
        <p:origin x="192"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12</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a:blip r:embed="rId2"/>
          <a:stretch>
            <a:fillRect/>
          </a:stretch>
        </p:blipFill>
        <p:spPr>
          <a:xfrm>
            <a:off x="6978963" y="2652588"/>
            <a:ext cx="4008531" cy="3924532"/>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646331"/>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a D region and only undergoes VJ rearrangement</a:t>
            </a:r>
            <a:endParaRPr lang="en-US" altLang="zh-CN" dirty="0"/>
          </a:p>
        </p:txBody>
      </p:sp>
    </p:spTree>
    <p:extLst>
      <p:ext uri="{BB962C8B-B14F-4D97-AF65-F5344CB8AC3E}">
        <p14:creationId xmlns:p14="http://schemas.microsoft.com/office/powerpoint/2010/main" val="52046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a:blip r:embed="rId2"/>
          <a:stretch>
            <a:fillRect/>
          </a:stretch>
        </p:blipFill>
        <p:spPr>
          <a:xfrm>
            <a:off x="7479256" y="2696123"/>
            <a:ext cx="3888218" cy="3897397"/>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 A broader epitope recognition.</a:t>
            </a:r>
          </a:p>
        </p:txBody>
      </p:sp>
    </p:spTree>
    <p:extLst>
      <p:ext uri="{BB962C8B-B14F-4D97-AF65-F5344CB8AC3E}">
        <p14:creationId xmlns:p14="http://schemas.microsoft.com/office/powerpoint/2010/main" val="292480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Metrices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819659" y="3163048"/>
            <a:ext cx="6972658"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Human vs. Mouse</a:t>
            </a:r>
            <a:endParaRPr lang="zh-CN" altLang="en-US" dirty="0"/>
          </a:p>
        </p:txBody>
      </p:sp>
      <p:sp>
        <p:nvSpPr>
          <p:cNvPr id="12" name="文本框 11">
            <a:extLst>
              <a:ext uri="{FF2B5EF4-FFF2-40B4-BE49-F238E27FC236}">
                <a16:creationId xmlns:a16="http://schemas.microsoft.com/office/drawing/2014/main" id="{5753E2E0-CB77-D857-EF46-D5C7137C31C3}"/>
              </a:ext>
            </a:extLst>
          </p:cNvPr>
          <p:cNvSpPr txBox="1"/>
          <p:nvPr/>
        </p:nvSpPr>
        <p:spPr>
          <a:xfrm>
            <a:off x="299332" y="2960525"/>
            <a:ext cx="4375179" cy="923330"/>
          </a:xfrm>
          <a:prstGeom prst="rect">
            <a:avLst/>
          </a:prstGeom>
          <a:noFill/>
          <a:ln>
            <a:solidFill>
              <a:srgbClr val="FF0000"/>
            </a:solidFill>
          </a:ln>
        </p:spPr>
        <p:txBody>
          <a:bodyPr wrap="square" rtlCol="0">
            <a:spAutoFit/>
          </a:bodyPr>
          <a:lstStyle/>
          <a:p>
            <a:r>
              <a:rPr lang="en-US" altLang="zh-CN" dirty="0"/>
              <a:t>Hierarchical clustering performs better on human TCR and DBSCAN performs better on mouse TCR.</a:t>
            </a: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p:txBody>
      </p:sp>
      <p:sp>
        <p:nvSpPr>
          <p:cNvPr id="3" name="文本框 2">
            <a:extLst>
              <a:ext uri="{FF2B5EF4-FFF2-40B4-BE49-F238E27FC236}">
                <a16:creationId xmlns:a16="http://schemas.microsoft.com/office/drawing/2014/main" id="{F2471B7B-EEF6-CCBB-C635-7D9F39C44992}"/>
              </a:ext>
            </a:extLst>
          </p:cNvPr>
          <p:cNvSpPr txBox="1"/>
          <p:nvPr/>
        </p:nvSpPr>
        <p:spPr>
          <a:xfrm>
            <a:off x="299332" y="4229959"/>
            <a:ext cx="4203700"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latin typeface="Söhne"/>
                <a:cs typeface="Times New Roman" panose="02020603050405020304" pitchFamily="18" charset="0"/>
              </a:rPr>
              <a:t>H</a:t>
            </a:r>
            <a:r>
              <a:rPr lang="en-US" altLang="zh-CN" sz="1800" dirty="0">
                <a:effectLst/>
                <a:latin typeface="Söhne"/>
                <a:cs typeface="Times New Roman" panose="02020603050405020304" pitchFamily="18" charset="0"/>
              </a:rPr>
              <a:t>uman TCR data distribution have a more apparent hierarchical structure.</a:t>
            </a:r>
          </a:p>
          <a:p>
            <a:pPr marL="285750" indent="-285750">
              <a:buFont typeface="Arial" panose="020B0604020202020204" pitchFamily="34" charset="0"/>
              <a:buChar char="•"/>
            </a:pPr>
            <a:r>
              <a:rPr lang="en-US" altLang="zh-CN" sz="1800" dirty="0">
                <a:effectLst/>
                <a:latin typeface="Söhne"/>
                <a:cs typeface="Times New Roman" panose="02020603050405020304" pitchFamily="18" charset="0"/>
              </a:rPr>
              <a:t>Mouse TCR density distribution is less dispersed or variable.</a:t>
            </a:r>
          </a:p>
        </p:txBody>
      </p:sp>
    </p:spTree>
    <p:extLst>
      <p:ext uri="{BB962C8B-B14F-4D97-AF65-F5344CB8AC3E}">
        <p14:creationId xmlns:p14="http://schemas.microsoft.com/office/powerpoint/2010/main" val="165623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3917210"/>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 (AGGLOMERATIVE)</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88555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88554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88554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60293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60293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60293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430333"/>
            <a:ext cx="10881734" cy="2339102"/>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2041451"/>
            <a:ext cx="1165328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-Verifying the model's performance on unseen data was done by dividing the data set into a training set and a test set. The primary evaluation metric chosen is the F1 score because the accuracy of the model can be misleading due to the unbalanced nature of the dataset. This is particularly important given the variability in epitope representation within the dataset.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21440043"/>
              </p:ext>
            </p:extLst>
          </p:nvPr>
        </p:nvGraphicFramePr>
        <p:xfrm>
          <a:off x="4572000" y="372138"/>
          <a:ext cx="6815470" cy="1350336"/>
        </p:xfrm>
        <a:graphic>
          <a:graphicData uri="http://schemas.openxmlformats.org/drawingml/2006/table">
            <a:tbl>
              <a:tblPr firstRow="1" bandRow="1">
                <a:tableStyleId>{073A0DAA-6AF3-43AB-8588-CEC1D06C72B9}</a:tableStyleId>
              </a:tblPr>
              <a:tblGrid>
                <a:gridCol w="1746312">
                  <a:extLst>
                    <a:ext uri="{9D8B030D-6E8A-4147-A177-3AD203B41FA5}">
                      <a16:colId xmlns:a16="http://schemas.microsoft.com/office/drawing/2014/main" val="1831081933"/>
                    </a:ext>
                  </a:extLst>
                </a:gridCol>
                <a:gridCol w="1636402">
                  <a:extLst>
                    <a:ext uri="{9D8B030D-6E8A-4147-A177-3AD203B41FA5}">
                      <a16:colId xmlns:a16="http://schemas.microsoft.com/office/drawing/2014/main" val="3123670197"/>
                    </a:ext>
                  </a:extLst>
                </a:gridCol>
                <a:gridCol w="3432756">
                  <a:extLst>
                    <a:ext uri="{9D8B030D-6E8A-4147-A177-3AD203B41FA5}">
                      <a16:colId xmlns:a16="http://schemas.microsoft.com/office/drawing/2014/main" val="3832109899"/>
                    </a:ext>
                  </a:extLst>
                </a:gridCol>
              </a:tblGrid>
              <a:tr h="450112">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450112">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450112">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1300724404"/>
              </p:ext>
            </p:extLst>
          </p:nvPr>
        </p:nvGraphicFramePr>
        <p:xfrm>
          <a:off x="3338623" y="691115"/>
          <a:ext cx="7868093" cy="1421092"/>
        </p:xfrm>
        <a:graphic>
          <a:graphicData uri="http://schemas.openxmlformats.org/drawingml/2006/table">
            <a:tbl>
              <a:tblPr firstRow="1" bandRow="1">
                <a:tableStyleId>{073A0DAA-6AF3-43AB-8588-CEC1D06C72B9}</a:tableStyleId>
              </a:tblPr>
              <a:tblGrid>
                <a:gridCol w="2330117">
                  <a:extLst>
                    <a:ext uri="{9D8B030D-6E8A-4147-A177-3AD203B41FA5}">
                      <a16:colId xmlns:a16="http://schemas.microsoft.com/office/drawing/2014/main" val="1645793292"/>
                    </a:ext>
                  </a:extLst>
                </a:gridCol>
                <a:gridCol w="2159622">
                  <a:extLst>
                    <a:ext uri="{9D8B030D-6E8A-4147-A177-3AD203B41FA5}">
                      <a16:colId xmlns:a16="http://schemas.microsoft.com/office/drawing/2014/main" val="22928338"/>
                    </a:ext>
                  </a:extLst>
                </a:gridCol>
                <a:gridCol w="3378354">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901564" y="0"/>
            <a:ext cx="3528635" cy="3524425"/>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a:blip r:embed="rId3"/>
          <a:stretch>
            <a:fillRect/>
          </a:stretch>
        </p:blipFill>
        <p:spPr>
          <a:xfrm>
            <a:off x="7831858" y="3307126"/>
            <a:ext cx="3774888" cy="3489673"/>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Tree>
    <p:extLst>
      <p:ext uri="{BB962C8B-B14F-4D97-AF65-F5344CB8AC3E}">
        <p14:creationId xmlns:p14="http://schemas.microsoft.com/office/powerpoint/2010/main" val="1700337735"/>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366</TotalTime>
  <Words>2881</Words>
  <Application>Microsoft Macintosh PowerPoint</Application>
  <PresentationFormat>Widescreen</PresentationFormat>
  <Paragraphs>164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Bierstadt</vt:lpstr>
      <vt:lpstr>Segoe UI</vt:lpstr>
      <vt:lpstr>Söhne</vt:lpstr>
      <vt:lpstr>Times New Roman</vt:lpstr>
      <vt:lpstr>BevelVTI</vt:lpstr>
      <vt:lpstr>SUMMATIVE ORAL PRESENTATION FOR PROBLEM A (ETCEMBLY LTD) GROUP NO - 4</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TCRDist:</vt:lpstr>
      <vt:lpstr>TCR DISTANCE CALCULATION USING LEVENSHTEIN DISTANCE:</vt:lpstr>
      <vt:lpstr>UMAP Dimensionality Reduction</vt:lpstr>
      <vt:lpstr>Human vs. Mouse</vt:lpstr>
      <vt:lpstr>Alpha vs. Beta vs. Combined Chains</vt:lpstr>
      <vt:lpstr>Alpha vs. Beta vs. Combined Chains</vt:lpstr>
      <vt:lpstr>Clustering</vt:lpstr>
      <vt:lpstr>Human vs. Mouse</vt:lpstr>
      <vt:lpstr>Agglomerative Hierarchical Clustering  vs.  DBSCAN</vt:lpstr>
      <vt:lpstr>ANALYSIS ON CLUSTERING RESULTS (AGGLOMERATIVE)</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23</cp:revision>
  <dcterms:created xsi:type="dcterms:W3CDTF">2024-05-04T19:47:52Z</dcterms:created>
  <dcterms:modified xsi:type="dcterms:W3CDTF">2024-05-08T18:19:56Z</dcterms:modified>
</cp:coreProperties>
</file>