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2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05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815435"/>
            <a:ext cx="10993549" cy="218058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000" dirty="0">
                <a:solidFill>
                  <a:schemeClr val="bg1"/>
                </a:solidFill>
              </a:rPr>
              <a:t>Mini-project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midterm report-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Problem A: </a:t>
            </a:r>
            <a:r>
              <a:rPr lang="en-US" altLang="zh-CN" sz="4000" dirty="0" err="1">
                <a:solidFill>
                  <a:schemeClr val="bg1"/>
                </a:solidFill>
              </a:rPr>
              <a:t>Etcembly</a:t>
            </a:r>
            <a:r>
              <a:rPr lang="en-US" altLang="zh-CN" sz="4000" dirty="0">
                <a:solidFill>
                  <a:schemeClr val="bg1"/>
                </a:solidFill>
              </a:rPr>
              <a:t> Ltd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984831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000" dirty="0">
                <a:solidFill>
                  <a:srgbClr val="7CEBFF"/>
                </a:solidFill>
              </a:rPr>
              <a:t>Group 4 :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shalomi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FERNANDES;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Fangnan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Wei;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Jiadong</a:t>
            </a:r>
            <a:r>
              <a:rPr lang="en-US" altLang="zh-CN" sz="2000" dirty="0">
                <a:solidFill>
                  <a:srgbClr val="7CEBFF"/>
                </a:solidFill>
              </a:rPr>
              <a:t> xu; Jiahui </a:t>
            </a:r>
            <a:r>
              <a:rPr lang="en-US" altLang="zh-CN" sz="2000" dirty="0" err="1">
                <a:solidFill>
                  <a:srgbClr val="7CEBFF"/>
                </a:solidFill>
              </a:rPr>
              <a:t>liu</a:t>
            </a:r>
            <a:endParaRPr lang="zh-CN" altLang="en-US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295"/>
            <a:ext cx="11029616" cy="988332"/>
          </a:xfrm>
        </p:spPr>
        <p:txBody>
          <a:bodyPr rtlCol="0">
            <a:normAutofit fontScale="90000"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Understanding of the problem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Tasks 1):</a:t>
            </a:r>
            <a:br>
              <a:rPr lang="en-US" altLang="zh-CN" sz="2000" b="1" dirty="0"/>
            </a:br>
            <a:r>
              <a:rPr lang="en-US" altLang="zh-CN" sz="2000" dirty="0"/>
              <a:t>what is INPUT and OUTPUT </a:t>
            </a:r>
            <a:r>
              <a:rPr lang="zh-CN" altLang="en-US" sz="2000" dirty="0"/>
              <a:t>：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；</a:t>
            </a:r>
            <a:r>
              <a:rPr lang="en-US" altLang="zh-CN" sz="2000" dirty="0"/>
              <a:t>output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epitope</a:t>
            </a:r>
            <a:br>
              <a:rPr lang="en-US" altLang="zh-CN" sz="2000" dirty="0"/>
            </a:b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columns we need: 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 epitope;</a:t>
            </a:r>
            <a:r>
              <a:rPr lang="zh-CN" altLang="en-US" sz="2000" dirty="0"/>
              <a:t> </a:t>
            </a:r>
            <a:r>
              <a:rPr lang="en-US" altLang="zh-CN" sz="2000" dirty="0"/>
              <a:t>We are struggling with whether we need species and </a:t>
            </a:r>
            <a:r>
              <a:rPr lang="en-US" altLang="zh-CN" sz="2000" dirty="0" err="1"/>
              <a:t>mhc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CC50FE-A278-F721-CA0A-2839F977E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2" y="1900022"/>
            <a:ext cx="216000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05368-5838-7E54-5239-FB6E4F458D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2" y="4426116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B1FC85-0F0E-BBF6-70D3-CDAFD50F76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88" y="1900022"/>
            <a:ext cx="3600000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EC5072-14D1-3334-B60B-1F86B13815B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33" y="1894671"/>
            <a:ext cx="3600000" cy="3600000"/>
          </a:xfrm>
          <a:prstGeom prst="rect">
            <a:avLst/>
          </a:prstGeom>
        </p:spPr>
      </p:pic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807BB710-8AFB-7FA9-55E4-418771A98E91}"/>
              </a:ext>
            </a:extLst>
          </p:cNvPr>
          <p:cNvSpPr txBox="1">
            <a:spLocks/>
          </p:cNvSpPr>
          <p:nvPr/>
        </p:nvSpPr>
        <p:spPr>
          <a:xfrm>
            <a:off x="2806493" y="5455814"/>
            <a:ext cx="8977189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C00000"/>
                </a:solidFill>
              </a:rPr>
              <a:t>Data sources : </a:t>
            </a:r>
            <a:r>
              <a:rPr lang="en-US" altLang="zh-CN" sz="1500" b="1" dirty="0" err="1">
                <a:solidFill>
                  <a:srgbClr val="C00000"/>
                </a:solidFill>
              </a:rPr>
              <a:t>VDJdb</a:t>
            </a:r>
            <a:r>
              <a:rPr lang="en-US" altLang="zh-CN" sz="1500" b="1" dirty="0">
                <a:solidFill>
                  <a:srgbClr val="C00000"/>
                </a:solidFill>
              </a:rPr>
              <a:t> https://vdjdb.cdr3.net/search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C00000"/>
                </a:solidFill>
              </a:rPr>
              <a:t>Data summary : From the graphs, we can see that TRB is more than TRA; MHCI accounts for the vast majority, at 95.3%; The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heatmap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shows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the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correlation between the V vs J gene usage and the network graph shows the association between the Antigen Epitopes w.r.t the TCR’s.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A17408-8958-6AED-1A22-7F7F837B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2" y="3295292"/>
            <a:ext cx="4683646" cy="33225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500" dirty="0"/>
              <a:t>We Try to use K nearest neighbor(</a:t>
            </a:r>
            <a:r>
              <a:rPr lang="en-US" altLang="zh-CN" sz="2500" dirty="0" err="1"/>
              <a:t>knn</a:t>
            </a:r>
            <a:r>
              <a:rPr lang="en-US" altLang="zh-CN" sz="2500" dirty="0"/>
              <a:t>) for classification. </a:t>
            </a:r>
            <a:br>
              <a:rPr lang="en-US" altLang="zh-CN" sz="2500" dirty="0"/>
            </a:br>
            <a:endParaRPr lang="zh-CN" altLang="en-US" sz="25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670" y="2081985"/>
            <a:ext cx="11343388" cy="10931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KNN?</a:t>
            </a:r>
            <a:r>
              <a:rPr lang="zh-CN" altLang="en-US" b="1" dirty="0"/>
              <a:t> </a:t>
            </a:r>
            <a:r>
              <a:rPr lang="en-US" altLang="zh-CN" b="1" dirty="0"/>
              <a:t>Why</a:t>
            </a:r>
            <a:r>
              <a:rPr lang="zh-CN" altLang="en-US" b="1" dirty="0"/>
              <a:t> </a:t>
            </a:r>
            <a:r>
              <a:rPr lang="en-US" altLang="zh-CN" b="1" dirty="0"/>
              <a:t>should we use KNN?</a:t>
            </a:r>
          </a:p>
          <a:p>
            <a:pPr marL="0" indent="0">
              <a:buNone/>
            </a:pPr>
            <a:r>
              <a:rPr lang="en-US" altLang="zh-CN" dirty="0"/>
              <a:t>KNN relies on the distance measure in the feature space. If KNN can achieve good performance,</a:t>
            </a:r>
          </a:p>
          <a:p>
            <a:pPr marL="0" indent="0">
              <a:buNone/>
            </a:pPr>
            <a:r>
              <a:rPr lang="en-US" altLang="zh-CN" dirty="0"/>
              <a:t>it means that the feature can represent the data point well.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32D769B3-97E1-9A18-C8A8-B2285960A794}"/>
              </a:ext>
            </a:extLst>
          </p:cNvPr>
          <p:cNvSpPr txBox="1">
            <a:spLocks/>
          </p:cNvSpPr>
          <p:nvPr/>
        </p:nvSpPr>
        <p:spPr>
          <a:xfrm>
            <a:off x="431670" y="4031639"/>
            <a:ext cx="5655696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700" b="1" dirty="0"/>
              <a:t>What results we get by using KNN: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>
                <a:solidFill>
                  <a:schemeClr val="tx1"/>
                </a:solidFill>
              </a:rPr>
              <a:t>For KNN, n-neighbors=15 is the best result, accuracy = 0.4406, This result is good. Considering that there are more than a thousand epitopes, this accuracy indicates that cdr3 encoding can represent the TCR well; we use accuracy as a baseline and as a reference for subsequent methods.</a:t>
            </a:r>
            <a:endParaRPr lang="zh-CN" altLang="en-US" sz="1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719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67CEEB-9D52-13CE-C6BF-C3787B418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5767" r="4896"/>
          <a:stretch/>
        </p:blipFill>
        <p:spPr>
          <a:xfrm>
            <a:off x="429266" y="1864636"/>
            <a:ext cx="6031919" cy="509822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95" y="1900196"/>
            <a:ext cx="5422392" cy="3633047"/>
          </a:xfrm>
        </p:spPr>
        <p:txBody>
          <a:bodyPr/>
          <a:lstStyle/>
          <a:p>
            <a:r>
              <a:rPr lang="en-US" altLang="zh-CN" dirty="0"/>
              <a:t>We hope to compare the performance of different encoding methods in KNN and compare which method has higher accuracy.</a:t>
            </a:r>
          </a:p>
          <a:p>
            <a:r>
              <a:rPr lang="en-US" altLang="zh-CN" dirty="0"/>
              <a:t>Because one-hot has the highest accuracy, we decided to use one-hot as the encoding method to complete the calculation of the distance matrix and the classification, dimensionality reduction, and clustering of TCR.</a:t>
            </a:r>
          </a:p>
          <a:p>
            <a:r>
              <a:rPr lang="en-US" altLang="zh-CN" dirty="0"/>
              <a:t>We need to explore other methods such as </a:t>
            </a:r>
            <a:r>
              <a:rPr lang="en-US" altLang="zh-CN" dirty="0" err="1"/>
              <a:t>TCRdist</a:t>
            </a:r>
            <a:r>
              <a:rPr lang="en-US" altLang="zh-CN" dirty="0"/>
              <a:t>, GLIPH, GIANA, etc.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38284"/>
            <a:ext cx="11029616" cy="988332"/>
          </a:xfrm>
        </p:spPr>
        <p:txBody>
          <a:bodyPr rtlCol="0">
            <a:no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We Base on biological matrices and one-hot for encoding and comparison of </a:t>
            </a:r>
            <a:r>
              <a:rPr lang="en-US" altLang="zh-CN" sz="2000" dirty="0" err="1"/>
              <a:t>knn</a:t>
            </a:r>
            <a:r>
              <a:rPr lang="en-US" altLang="zh-CN" sz="2000" dirty="0"/>
              <a:t> accuracy, and we found that one-hot has the best effect.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03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Things to focus on next and difficulties: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435043"/>
            <a:ext cx="5422392" cy="3633047"/>
          </a:xfrm>
        </p:spPr>
        <p:txBody>
          <a:bodyPr/>
          <a:lstStyle/>
          <a:p>
            <a:r>
              <a:rPr lang="en-US" altLang="zh-CN" sz="1800" b="1" dirty="0"/>
              <a:t>Difficulties:</a:t>
            </a:r>
          </a:p>
          <a:p>
            <a:r>
              <a:rPr lang="en-US" altLang="zh-CN" dirty="0"/>
              <a:t>When solving Task 3, we have 90,000+ pieces of cdr3 data. The large amount of data will occupy a lot of memory when calculating the distance matrix, resulting in too long calculation time.</a:t>
            </a:r>
          </a:p>
          <a:p>
            <a:r>
              <a:rPr lang="en-US" altLang="zh-CN" sz="1800" dirty="0"/>
              <a:t>By treating alpha and beta chains combined in the same way as single chains, we worry about losing information during the clustering and classification process.</a:t>
            </a:r>
            <a:endParaRPr lang="en-US" altLang="zh-CN" sz="1800" b="1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800" b="1" dirty="0"/>
              <a:t>Things to focus on next:</a:t>
            </a:r>
          </a:p>
          <a:p>
            <a:endParaRPr lang="en-US" altLang="zh-CN" b="1" dirty="0"/>
          </a:p>
          <a:p>
            <a:r>
              <a:rPr lang="en-US" altLang="zh-CN" dirty="0"/>
              <a:t>We are exploring more e</a:t>
            </a:r>
            <a:r>
              <a:rPr lang="en-US" altLang="zh-CN" sz="1800" dirty="0"/>
              <a:t>ncoding</a:t>
            </a:r>
            <a:r>
              <a:rPr lang="zh-CN" altLang="en-US" sz="1800" dirty="0"/>
              <a:t> </a:t>
            </a:r>
            <a:r>
              <a:rPr lang="en-US" altLang="zh-CN" sz="1800" dirty="0"/>
              <a:t>methods for V and J, and better classification methods for TCR.</a:t>
            </a:r>
          </a:p>
          <a:p>
            <a:r>
              <a:rPr lang="en-US" altLang="zh-CN" sz="1800" dirty="0"/>
              <a:t>We may need a better way to calculate distance combining V, </a:t>
            </a:r>
            <a:r>
              <a:rPr lang="en-US" altLang="zh-CN" dirty="0"/>
              <a:t>J</a:t>
            </a:r>
            <a:r>
              <a:rPr lang="en-US" altLang="zh-CN" sz="1800" dirty="0"/>
              <a:t> and CDR3.</a:t>
            </a:r>
          </a:p>
          <a:p>
            <a:r>
              <a:rPr lang="en-US" altLang="zh-CN" sz="1800" dirty="0"/>
              <a:t>We decided to try to use </a:t>
            </a:r>
            <a:r>
              <a:rPr lang="en-US" altLang="zh-CN" sz="1800" dirty="0" err="1"/>
              <a:t>TCRDist</a:t>
            </a:r>
            <a:r>
              <a:rPr lang="en-US" altLang="zh-CN" sz="1800" dirty="0"/>
              <a:t> to calculate the distance matrix first.</a:t>
            </a:r>
          </a:p>
        </p:txBody>
      </p:sp>
    </p:spTree>
    <p:extLst>
      <p:ext uri="{BB962C8B-B14F-4D97-AF65-F5344CB8AC3E}">
        <p14:creationId xmlns:p14="http://schemas.microsoft.com/office/powerpoint/2010/main" val="32454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Thanks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74BF574B-2101-578E-3DDF-E9C8710E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{18CD8EFB-0CAA-42E7-BF5A-804B64DC6A3B}tf56390039_win32</Template>
  <TotalTime>160</TotalTime>
  <Words>498</Words>
  <Application>Microsoft Office PowerPoint</Application>
  <PresentationFormat>宽屏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Wingdings</vt:lpstr>
      <vt:lpstr>Wingdings 2</vt:lpstr>
      <vt:lpstr>自定义</vt:lpstr>
      <vt:lpstr>Mini-project midterm report- Problem A: Etcembly Ltd</vt:lpstr>
      <vt:lpstr>Understanding of the problem（Tasks 1): what is INPUT and OUTPUT ：input is cdr3、v、j；output is epitope what columns we need: cdr3、v、j、 epitope; We are struggling with whether we need species and mhc.</vt:lpstr>
      <vt:lpstr>We Try to use K nearest neighbor(knn) for classification.  </vt:lpstr>
      <vt:lpstr>We Base on biological matrices and one-hot for encoding and comparison of knn accuracy, and we found that one-hot has the best effect. </vt:lpstr>
      <vt:lpstr>Things to focus on next and difficulties: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midterm report- Problem A: Etcembly Ltd</dc:title>
  <dc:creator>Jiahui Liu</dc:creator>
  <cp:lastModifiedBy>Jiahui Liu</cp:lastModifiedBy>
  <cp:revision>4</cp:revision>
  <dcterms:created xsi:type="dcterms:W3CDTF">2024-03-08T11:46:31Z</dcterms:created>
  <dcterms:modified xsi:type="dcterms:W3CDTF">2024-03-11T13:53:51Z</dcterms:modified>
</cp:coreProperties>
</file>