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64" d="100"/>
          <a:sy n="164" d="100"/>
        </p:scale>
        <p:origin x="1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E2D2EC-A0CC-4162-ADB7-889BF634EA8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2024/3/11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BFF3C72-DB5A-4AA9-96E0-40D7A7C88DA5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B3AB32-59DF-41F1-9618-EDFBF504962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73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22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72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055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0F3E85-5501-4432-AF99-54E0CA5A4C80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3DC6BC-F496-4526-8902-CE401331162A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184BDE-112C-4E3C-BDD8-A46EC2EAB444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9BE3FC-432A-4F95-82F8-E3071544B4B5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1EFBB1-FBE4-477F-81AB-871C3BD12407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AEE56D-F728-41E1-AB72-185C4152BF39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884CE3-810C-4A99-B743-7969872A8037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827FEE-18ED-4739-A9FF-14C2F6D4C66F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8FD737-AF5D-42F6-9593-A791E4A2E40B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F3E445-1550-4268-8B79-D5D9D4C9958A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03A009-E72B-4350-9C8A-8E7EF73D113B}" type="datetime1">
              <a:rPr lang="zh-CN" altLang="en-US" noProof="0" smtClean="0"/>
              <a:t>2024/3/11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长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长方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图片 6" descr="数字连接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长方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长方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长方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长方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3815435"/>
            <a:ext cx="10993549" cy="2180580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4000" dirty="0">
                <a:solidFill>
                  <a:schemeClr val="bg1"/>
                </a:solidFill>
              </a:rPr>
              <a:t>Mini-project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midterm report-</a:t>
            </a:r>
            <a:br>
              <a:rPr lang="en-US" altLang="zh-CN" sz="4000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Problem A: </a:t>
            </a:r>
            <a:r>
              <a:rPr lang="en-US" altLang="zh-CN" sz="4000" dirty="0" err="1">
                <a:solidFill>
                  <a:schemeClr val="bg1"/>
                </a:solidFill>
              </a:rPr>
              <a:t>Etcembly</a:t>
            </a:r>
            <a:r>
              <a:rPr lang="en-US" altLang="zh-CN" sz="4000" dirty="0">
                <a:solidFill>
                  <a:schemeClr val="bg1"/>
                </a:solidFill>
              </a:rPr>
              <a:t> Ltd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5984831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000" dirty="0">
                <a:solidFill>
                  <a:srgbClr val="7CEBFF"/>
                </a:solidFill>
              </a:rPr>
              <a:t>Group 4 :</a:t>
            </a:r>
            <a:r>
              <a:rPr lang="zh-CN" altLang="en-US" sz="2000" dirty="0">
                <a:solidFill>
                  <a:srgbClr val="7CEBFF"/>
                </a:solidFill>
              </a:rPr>
              <a:t> </a:t>
            </a:r>
            <a:r>
              <a:rPr lang="en-US" altLang="zh-CN" sz="2000" dirty="0" err="1">
                <a:solidFill>
                  <a:srgbClr val="7CEBFF"/>
                </a:solidFill>
              </a:rPr>
              <a:t>shalomi</a:t>
            </a:r>
            <a:r>
              <a:rPr lang="zh-CN" altLang="en-US" sz="2000" dirty="0">
                <a:solidFill>
                  <a:srgbClr val="7CEBFF"/>
                </a:solidFill>
              </a:rPr>
              <a:t> </a:t>
            </a:r>
            <a:r>
              <a:rPr lang="en-US" altLang="zh-CN" sz="2000" dirty="0">
                <a:solidFill>
                  <a:srgbClr val="7CEBFF"/>
                </a:solidFill>
              </a:rPr>
              <a:t>FERNANDES;</a:t>
            </a:r>
            <a:r>
              <a:rPr lang="zh-CN" altLang="en-US" sz="2000" dirty="0">
                <a:solidFill>
                  <a:srgbClr val="7CEBFF"/>
                </a:solidFill>
              </a:rPr>
              <a:t> </a:t>
            </a:r>
            <a:r>
              <a:rPr lang="en-US" altLang="zh-CN" sz="2000" dirty="0" err="1">
                <a:solidFill>
                  <a:srgbClr val="7CEBFF"/>
                </a:solidFill>
              </a:rPr>
              <a:t>Fangnan</a:t>
            </a:r>
            <a:r>
              <a:rPr lang="zh-CN" altLang="en-US" sz="2000" dirty="0">
                <a:solidFill>
                  <a:srgbClr val="7CEBFF"/>
                </a:solidFill>
              </a:rPr>
              <a:t> </a:t>
            </a:r>
            <a:r>
              <a:rPr lang="en-US" altLang="zh-CN" sz="2000" dirty="0">
                <a:solidFill>
                  <a:srgbClr val="7CEBFF"/>
                </a:solidFill>
              </a:rPr>
              <a:t>Wei;</a:t>
            </a:r>
            <a:r>
              <a:rPr lang="zh-CN" altLang="en-US" sz="2000" dirty="0">
                <a:solidFill>
                  <a:srgbClr val="7CEBFF"/>
                </a:solidFill>
              </a:rPr>
              <a:t> </a:t>
            </a:r>
            <a:r>
              <a:rPr lang="en-US" altLang="zh-CN" sz="2000" dirty="0" err="1">
                <a:solidFill>
                  <a:srgbClr val="7CEBFF"/>
                </a:solidFill>
              </a:rPr>
              <a:t>Jiadong</a:t>
            </a:r>
            <a:r>
              <a:rPr lang="en-US" altLang="zh-CN" sz="2000" dirty="0">
                <a:solidFill>
                  <a:srgbClr val="7CEBFF"/>
                </a:solidFill>
              </a:rPr>
              <a:t> xu; Jiahui </a:t>
            </a:r>
            <a:r>
              <a:rPr lang="en-US" altLang="zh-CN" sz="2000" dirty="0" err="1">
                <a:solidFill>
                  <a:srgbClr val="7CEBFF"/>
                </a:solidFill>
              </a:rPr>
              <a:t>liu</a:t>
            </a:r>
            <a:endParaRPr lang="zh-CN" altLang="en-US" sz="20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7295"/>
            <a:ext cx="11029616" cy="988332"/>
          </a:xfrm>
        </p:spPr>
        <p:txBody>
          <a:bodyPr rtlCol="0">
            <a:normAutofit fontScale="90000"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Understanding of the problem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Tasks 1):</a:t>
            </a:r>
            <a:br>
              <a:rPr lang="en-US" altLang="zh-CN" sz="2000" b="1" dirty="0"/>
            </a:br>
            <a:r>
              <a:rPr lang="en-US" altLang="zh-CN" sz="2000" dirty="0"/>
              <a:t>what is INPUT and OUTPUT </a:t>
            </a:r>
            <a:r>
              <a:rPr lang="zh-CN" altLang="en-US" sz="2000" dirty="0"/>
              <a:t>：</a:t>
            </a:r>
            <a:r>
              <a:rPr lang="en-US" altLang="zh-CN" sz="2000" dirty="0"/>
              <a:t>input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cdr3</a:t>
            </a:r>
            <a:r>
              <a:rPr lang="zh-CN" altLang="en-US" sz="2000" dirty="0"/>
              <a:t>、</a:t>
            </a:r>
            <a:r>
              <a:rPr lang="en-US" altLang="zh-CN" sz="2000" dirty="0"/>
              <a:t>v</a:t>
            </a:r>
            <a:r>
              <a:rPr lang="zh-CN" altLang="en-US" sz="2000" dirty="0"/>
              <a:t>、</a:t>
            </a:r>
            <a:r>
              <a:rPr lang="en-US" altLang="zh-CN" sz="2000" dirty="0"/>
              <a:t>j</a:t>
            </a:r>
            <a:r>
              <a:rPr lang="zh-CN" altLang="en-US" sz="2000" dirty="0"/>
              <a:t>；</a:t>
            </a:r>
            <a:r>
              <a:rPr lang="en-US" altLang="zh-CN" sz="2000" dirty="0"/>
              <a:t>output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epitope</a:t>
            </a:r>
            <a:br>
              <a:rPr lang="en-US" altLang="zh-CN" sz="2000" dirty="0"/>
            </a:br>
            <a:r>
              <a:rPr lang="en-US" altLang="zh-CN" sz="2000" dirty="0"/>
              <a:t>what</a:t>
            </a:r>
            <a:r>
              <a:rPr lang="zh-CN" altLang="en-US" sz="2000" dirty="0"/>
              <a:t> </a:t>
            </a:r>
            <a:r>
              <a:rPr lang="en-US" altLang="zh-CN" sz="2000" dirty="0"/>
              <a:t>columns we need: cdr3</a:t>
            </a:r>
            <a:r>
              <a:rPr lang="zh-CN" altLang="en-US" sz="2000" dirty="0"/>
              <a:t>、</a:t>
            </a:r>
            <a:r>
              <a:rPr lang="en-US" altLang="zh-CN" sz="2000" dirty="0"/>
              <a:t>v</a:t>
            </a:r>
            <a:r>
              <a:rPr lang="zh-CN" altLang="en-US" sz="2000" dirty="0"/>
              <a:t>、</a:t>
            </a:r>
            <a:r>
              <a:rPr lang="en-US" altLang="zh-CN" sz="2000" dirty="0"/>
              <a:t>j</a:t>
            </a:r>
            <a:r>
              <a:rPr lang="zh-CN" altLang="en-US" sz="2000" dirty="0"/>
              <a:t>、</a:t>
            </a:r>
            <a:r>
              <a:rPr lang="en-US" altLang="zh-CN" sz="2000" dirty="0"/>
              <a:t> epitope;</a:t>
            </a:r>
            <a:r>
              <a:rPr lang="zh-CN" altLang="en-US" sz="2000" dirty="0"/>
              <a:t> </a:t>
            </a:r>
            <a:r>
              <a:rPr lang="en-US" altLang="zh-CN" sz="2000" dirty="0"/>
              <a:t>We are struggling with whether we need species and </a:t>
            </a:r>
            <a:r>
              <a:rPr lang="en-US" altLang="zh-CN" sz="2000" dirty="0" err="1"/>
              <a:t>mhc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CC50FE-A278-F721-CA0A-2839F977E0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9432" y="1900022"/>
            <a:ext cx="2160000" cy="21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D05368-5838-7E54-5239-FB6E4F458D5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9432" y="4426116"/>
            <a:ext cx="2160000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B1FC85-0F0E-BBF6-70D3-CDAFD50F76B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612488" y="1900022"/>
            <a:ext cx="3600000" cy="36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EC5072-14D1-3334-B60B-1F86B13815B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629533" y="1894671"/>
            <a:ext cx="3600000" cy="3600000"/>
          </a:xfrm>
          <a:prstGeom prst="rect">
            <a:avLst/>
          </a:prstGeom>
        </p:spPr>
      </p:pic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807BB710-8AFB-7FA9-55E4-418771A98E91}"/>
              </a:ext>
            </a:extLst>
          </p:cNvPr>
          <p:cNvSpPr txBox="1">
            <a:spLocks/>
          </p:cNvSpPr>
          <p:nvPr/>
        </p:nvSpPr>
        <p:spPr>
          <a:xfrm>
            <a:off x="2806493" y="5455814"/>
            <a:ext cx="8977189" cy="2105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500" b="1" dirty="0">
                <a:solidFill>
                  <a:srgbClr val="C00000"/>
                </a:solidFill>
              </a:rPr>
              <a:t>Data sources : </a:t>
            </a:r>
            <a:r>
              <a:rPr lang="en-US" altLang="zh-CN" sz="1500" b="1" dirty="0" err="1">
                <a:solidFill>
                  <a:srgbClr val="C00000"/>
                </a:solidFill>
              </a:rPr>
              <a:t>VDJdb</a:t>
            </a:r>
            <a:r>
              <a:rPr lang="en-US" altLang="zh-CN" sz="1500" b="1" dirty="0">
                <a:solidFill>
                  <a:srgbClr val="C00000"/>
                </a:solidFill>
              </a:rPr>
              <a:t> https://vdjdb.cdr3.net/search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500" b="1" dirty="0">
                <a:solidFill>
                  <a:srgbClr val="C00000"/>
                </a:solidFill>
              </a:rPr>
              <a:t>Data summary : From the graphs, we can see that TRB is more than TRA; MHCI accounts for the vast majority, at 95.3%; The</a:t>
            </a:r>
            <a:r>
              <a:rPr lang="zh-CN" altLang="en-US" sz="1500" b="1" dirty="0">
                <a:solidFill>
                  <a:srgbClr val="C00000"/>
                </a:solidFill>
              </a:rPr>
              <a:t> </a:t>
            </a:r>
            <a:r>
              <a:rPr lang="en-US" altLang="zh-CN" sz="1500" b="1" dirty="0">
                <a:solidFill>
                  <a:srgbClr val="C00000"/>
                </a:solidFill>
              </a:rPr>
              <a:t>heatmap</a:t>
            </a:r>
            <a:r>
              <a:rPr lang="zh-CN" altLang="en-US" sz="1500" b="1" dirty="0">
                <a:solidFill>
                  <a:srgbClr val="C00000"/>
                </a:solidFill>
              </a:rPr>
              <a:t> </a:t>
            </a:r>
            <a:r>
              <a:rPr lang="en-US" altLang="zh-CN" sz="1500" b="1" dirty="0">
                <a:solidFill>
                  <a:srgbClr val="C00000"/>
                </a:solidFill>
              </a:rPr>
              <a:t>shows</a:t>
            </a:r>
            <a:r>
              <a:rPr lang="zh-CN" altLang="en-US" sz="1500" b="1" dirty="0">
                <a:solidFill>
                  <a:srgbClr val="C00000"/>
                </a:solidFill>
              </a:rPr>
              <a:t> </a:t>
            </a:r>
            <a:r>
              <a:rPr lang="en-US" altLang="zh-CN" sz="1500" b="1" dirty="0">
                <a:solidFill>
                  <a:srgbClr val="C00000"/>
                </a:solidFill>
              </a:rPr>
              <a:t>the</a:t>
            </a:r>
            <a:r>
              <a:rPr lang="zh-CN" altLang="en-US" sz="1500" b="1" dirty="0">
                <a:solidFill>
                  <a:srgbClr val="C00000"/>
                </a:solidFill>
              </a:rPr>
              <a:t> </a:t>
            </a:r>
            <a:r>
              <a:rPr lang="en-US" altLang="zh-CN" sz="1500" b="1" dirty="0">
                <a:solidFill>
                  <a:srgbClr val="C00000"/>
                </a:solidFill>
              </a:rPr>
              <a:t>correlation between the V vs J gene usage and the network graph shows the association between the Antigen Epitopes w.r.t the TCR’s.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1700" dirty="0"/>
          </a:p>
          <a:p>
            <a:pPr marL="0" indent="0">
              <a:buFont typeface="Wingdings 2" panose="05020102010507070707" pitchFamily="18" charset="2"/>
              <a:buNone/>
            </a:pP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A17408-8958-6AED-1A22-7F7F837BA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2" y="3295292"/>
            <a:ext cx="4683646" cy="33225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2500" dirty="0"/>
              <a:t>We Try to use K nearest neighbor(</a:t>
            </a:r>
            <a:r>
              <a:rPr lang="en-US" altLang="zh-CN" sz="2500" dirty="0" err="1"/>
              <a:t>knn</a:t>
            </a:r>
            <a:r>
              <a:rPr lang="en-US" altLang="zh-CN" sz="2500" dirty="0"/>
              <a:t>) for classification. </a:t>
            </a:r>
            <a:br>
              <a:rPr lang="en-US" altLang="zh-CN" sz="2500" dirty="0"/>
            </a:br>
            <a:endParaRPr lang="zh-CN" altLang="en-US" sz="25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9ECE4-BF59-F35D-F7BE-11E9A2493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670" y="2081985"/>
            <a:ext cx="11343388" cy="109316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/>
              <a:t>What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KNN?</a:t>
            </a:r>
            <a:r>
              <a:rPr lang="zh-CN" altLang="en-US" b="1" dirty="0"/>
              <a:t> </a:t>
            </a:r>
            <a:r>
              <a:rPr lang="en-US" altLang="zh-CN" b="1" dirty="0"/>
              <a:t>Why</a:t>
            </a:r>
            <a:r>
              <a:rPr lang="zh-CN" altLang="en-US" b="1" dirty="0"/>
              <a:t> </a:t>
            </a:r>
            <a:r>
              <a:rPr lang="en-US" altLang="zh-CN" b="1" dirty="0"/>
              <a:t>should we use KNN?</a:t>
            </a:r>
          </a:p>
          <a:p>
            <a:pPr marL="0" indent="0">
              <a:buNone/>
            </a:pPr>
            <a:r>
              <a:rPr lang="en-US" altLang="zh-CN" dirty="0"/>
              <a:t>KNN relies on the distance measure in the feature space. If KNN can achieve good performance,</a:t>
            </a:r>
          </a:p>
          <a:p>
            <a:pPr marL="0" indent="0">
              <a:buNone/>
            </a:pPr>
            <a:r>
              <a:rPr lang="en-US" altLang="zh-CN" dirty="0"/>
              <a:t>it means that the feature can represent the data point well.</a:t>
            </a:r>
            <a:endParaRPr lang="zh-CN" altLang="en-US" dirty="0"/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32D769B3-97E1-9A18-C8A8-B2285960A794}"/>
              </a:ext>
            </a:extLst>
          </p:cNvPr>
          <p:cNvSpPr txBox="1">
            <a:spLocks/>
          </p:cNvSpPr>
          <p:nvPr/>
        </p:nvSpPr>
        <p:spPr>
          <a:xfrm>
            <a:off x="431670" y="4031639"/>
            <a:ext cx="5655696" cy="2105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700" b="1" dirty="0"/>
              <a:t>What results we get by using KNN: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700" dirty="0">
                <a:solidFill>
                  <a:schemeClr val="tx1"/>
                </a:solidFill>
              </a:rPr>
              <a:t>For KNN, n-neighbors=15 is the best result, accuracy = 0.4406, This result is good. Considering that there are more than a thousand epitopes, this accuracy indicates that cdr3 encoding can represent the TCR well; we use accuracy as a baseline and as a reference for subsequent methods.</a:t>
            </a:r>
            <a:endParaRPr lang="zh-CN" altLang="en-US" sz="17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700" dirty="0"/>
          </a:p>
          <a:p>
            <a:pPr marL="0" indent="0">
              <a:buFont typeface="Wingdings 2" panose="05020102010507070707" pitchFamily="18" charset="2"/>
              <a:buNone/>
            </a:pP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7196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826FC-A9E0-707C-9AB3-AFF34688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195" y="1900196"/>
            <a:ext cx="5422392" cy="3633047"/>
          </a:xfrm>
        </p:spPr>
        <p:txBody>
          <a:bodyPr/>
          <a:lstStyle/>
          <a:p>
            <a:r>
              <a:rPr lang="en-US" altLang="zh-CN" dirty="0"/>
              <a:t>We hope to compare the performance of different encoding methods in KNN and compare which method has higher accuracy.</a:t>
            </a:r>
          </a:p>
          <a:p>
            <a:r>
              <a:rPr lang="en-US" altLang="zh-CN" dirty="0"/>
              <a:t>Because one-hot has the highest accuracy, we decided to use one-hot as the encoding method to complete the calculation of the distance matrix and the classification, dimensionality reduction, and clustering of TCR.</a:t>
            </a:r>
          </a:p>
          <a:p>
            <a:r>
              <a:rPr lang="en-US" altLang="zh-CN" dirty="0"/>
              <a:t>We need to explore other methods such as </a:t>
            </a:r>
            <a:r>
              <a:rPr lang="en-US" altLang="zh-CN" dirty="0" err="1"/>
              <a:t>TCRdist</a:t>
            </a:r>
            <a:r>
              <a:rPr lang="en-US" altLang="zh-CN" dirty="0"/>
              <a:t>, GLIPH, GIANA, etc.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38284"/>
            <a:ext cx="11029616" cy="988332"/>
          </a:xfrm>
        </p:spPr>
        <p:txBody>
          <a:bodyPr rtlCol="0">
            <a:noAutofit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zh-CN" sz="2000" dirty="0"/>
              <a:t>We Base on biological matrices and one-hot for encoding and comparison of </a:t>
            </a:r>
            <a:r>
              <a:rPr lang="en-US" altLang="zh-CN" sz="2000" dirty="0" err="1"/>
              <a:t>knn</a:t>
            </a:r>
            <a:r>
              <a:rPr lang="en-US" altLang="zh-CN" sz="2000" dirty="0"/>
              <a:t> accuracy, and we found that one-hot has the best effect. </a:t>
            </a:r>
            <a:endParaRPr lang="zh-CN" altLang="en-US" sz="20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400574D-1692-A187-9484-03FDEE7B73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9935" t="10785" r="6564" b="4729"/>
          <a:stretch/>
        </p:blipFill>
        <p:spPr>
          <a:xfrm>
            <a:off x="226740" y="1901111"/>
            <a:ext cx="6201181" cy="4705787"/>
          </a:xfrm>
        </p:spPr>
      </p:pic>
    </p:spTree>
    <p:extLst>
      <p:ext uri="{BB962C8B-B14F-4D97-AF65-F5344CB8AC3E}">
        <p14:creationId xmlns:p14="http://schemas.microsoft.com/office/powerpoint/2010/main" val="414038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en-US" altLang="zh-CN" sz="2000" dirty="0"/>
              <a:t>Things to focus on next and difficulties: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826FC-A9E0-707C-9AB3-AFF34688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435043"/>
            <a:ext cx="5422392" cy="3633047"/>
          </a:xfrm>
        </p:spPr>
        <p:txBody>
          <a:bodyPr/>
          <a:lstStyle/>
          <a:p>
            <a:r>
              <a:rPr lang="en-US" altLang="zh-CN" sz="1800" b="1" dirty="0"/>
              <a:t>Difficulties:</a:t>
            </a:r>
          </a:p>
          <a:p>
            <a:r>
              <a:rPr lang="en-US" altLang="zh-CN" dirty="0"/>
              <a:t>When solving Task 3, we have 90,000+ pieces of cdr3 data. The large amount of data will occupy a lot of memory when calculating the distance matrix, resulting in too long calculation time.</a:t>
            </a:r>
          </a:p>
          <a:p>
            <a:r>
              <a:rPr lang="en-US" altLang="zh-CN" sz="1800" dirty="0"/>
              <a:t>By treating alpha and beta chains combined in the same way as single chains, we worry about losing information during the clustering and classification process.</a:t>
            </a:r>
            <a:endParaRPr lang="en-US" altLang="zh-CN" sz="1800" b="1" dirty="0"/>
          </a:p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9ECE4-BF59-F35D-F7BE-11E9A24938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1800" b="1" dirty="0"/>
              <a:t>Things to focus on next:</a:t>
            </a:r>
          </a:p>
          <a:p>
            <a:endParaRPr lang="en-US" altLang="zh-CN" b="1" dirty="0"/>
          </a:p>
          <a:p>
            <a:r>
              <a:rPr lang="en-US" altLang="zh-CN" dirty="0"/>
              <a:t>We are exploring more e</a:t>
            </a:r>
            <a:r>
              <a:rPr lang="en-US" altLang="zh-CN" sz="1800" dirty="0"/>
              <a:t>ncoding</a:t>
            </a:r>
            <a:r>
              <a:rPr lang="zh-CN" altLang="en-US" sz="1800" dirty="0"/>
              <a:t> </a:t>
            </a:r>
            <a:r>
              <a:rPr lang="en-US" altLang="zh-CN" sz="1800" dirty="0"/>
              <a:t>methods for V and J, and better classification methods for TCR.</a:t>
            </a:r>
          </a:p>
          <a:p>
            <a:r>
              <a:rPr lang="en-US" altLang="zh-CN" sz="1800" dirty="0"/>
              <a:t>We may need a better way to calculate distance combining V, </a:t>
            </a:r>
            <a:r>
              <a:rPr lang="en-US" altLang="zh-CN" dirty="0"/>
              <a:t>J</a:t>
            </a:r>
            <a:r>
              <a:rPr lang="en-US" altLang="zh-CN" sz="1800" dirty="0"/>
              <a:t> and CDR3.</a:t>
            </a:r>
          </a:p>
          <a:p>
            <a:r>
              <a:rPr lang="en-US" altLang="zh-CN" sz="1800" dirty="0"/>
              <a:t>We decided to try to use </a:t>
            </a:r>
            <a:r>
              <a:rPr lang="en-US" altLang="zh-CN" sz="1800" dirty="0" err="1"/>
              <a:t>TCRDist</a:t>
            </a:r>
            <a:r>
              <a:rPr lang="en-US" altLang="zh-CN" sz="1800" dirty="0"/>
              <a:t> to calculate the distance matrix first.</a:t>
            </a:r>
          </a:p>
        </p:txBody>
      </p:sp>
    </p:spTree>
    <p:extLst>
      <p:ext uri="{BB962C8B-B14F-4D97-AF65-F5344CB8AC3E}">
        <p14:creationId xmlns:p14="http://schemas.microsoft.com/office/powerpoint/2010/main" val="324548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长方形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长方形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长方形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Thanks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5" name="图片 4" descr="数字编号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副标题 5">
            <a:extLst>
              <a:ext uri="{FF2B5EF4-FFF2-40B4-BE49-F238E27FC236}">
                <a16:creationId xmlns:a16="http://schemas.microsoft.com/office/drawing/2014/main" id="{74BF574B-2101-578E-3DDF-E9C8710E3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        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4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{18CD8EFB-0CAA-42E7-BF5A-804B64DC6A3B}tf56390039_win32</Template>
  <TotalTime>160</TotalTime>
  <Words>498</Words>
  <Application>Microsoft Office PowerPoint</Application>
  <PresentationFormat>宽屏</PresentationFormat>
  <Paragraphs>32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Microsoft YaHei UI</vt:lpstr>
      <vt:lpstr>Wingdings</vt:lpstr>
      <vt:lpstr>Wingdings 2</vt:lpstr>
      <vt:lpstr>自定义</vt:lpstr>
      <vt:lpstr>Mini-project midterm report- Problem A: Etcembly Ltd</vt:lpstr>
      <vt:lpstr>Understanding of the problem（Tasks 1): what is INPUT and OUTPUT ：input is cdr3、v、j；output is epitope what columns we need: cdr3、v、j、 epitope; We are struggling with whether we need species and mhc.</vt:lpstr>
      <vt:lpstr>We Try to use K nearest neighbor(knn) for classification.  </vt:lpstr>
      <vt:lpstr>We Base on biological matrices and one-hot for encoding and comparison of knn accuracy, and we found that one-hot has the best effect. </vt:lpstr>
      <vt:lpstr>Things to focus on next and difficulties: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midterm report- Problem A: Etcembly Ltd</dc:title>
  <dc:creator>Jiahui Liu</dc:creator>
  <cp:lastModifiedBy>jiadong xu</cp:lastModifiedBy>
  <cp:revision>5</cp:revision>
  <dcterms:created xsi:type="dcterms:W3CDTF">2024-03-08T11:46:31Z</dcterms:created>
  <dcterms:modified xsi:type="dcterms:W3CDTF">2024-03-11T17:05:30Z</dcterms:modified>
</cp:coreProperties>
</file>