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Lst>
  <p:sldIdLst>
    <p:sldId id="256" r:id="rId2"/>
    <p:sldId id="270" r:id="rId3"/>
    <p:sldId id="271" r:id="rId4"/>
    <p:sldId id="266" r:id="rId5"/>
    <p:sldId id="265" r:id="rId6"/>
    <p:sldId id="260" r:id="rId7"/>
    <p:sldId id="267" r:id="rId8"/>
    <p:sldId id="259" r:id="rId9"/>
    <p:sldId id="263" r:id="rId10"/>
    <p:sldId id="269" r:id="rId11"/>
    <p:sldId id="264" r:id="rId12"/>
    <p:sldId id="273" r:id="rId13"/>
    <p:sldId id="272" r:id="rId14"/>
    <p:sldId id="27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2F8CC4-C187-42A6-8D2F-EA89B8D623D8}" v="2" dt="2024-05-07T21:16:55.9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83"/>
    <p:restoredTop sz="94681"/>
  </p:normalViewPr>
  <p:slideViewPr>
    <p:cSldViewPr snapToGrid="0">
      <p:cViewPr varScale="1">
        <p:scale>
          <a:sx n="56" d="100"/>
          <a:sy n="56" d="100"/>
        </p:scale>
        <p:origin x="192" y="1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ngnan Wei" userId="1c1d01cd-2500-49b1-abd0-d9b9393f4555" providerId="ADAL" clId="{A52F8CC4-C187-42A6-8D2F-EA89B8D623D8}"/>
    <pc:docChg chg="addSld delSld modSld">
      <pc:chgData name="Fangnan Wei" userId="1c1d01cd-2500-49b1-abd0-d9b9393f4555" providerId="ADAL" clId="{A52F8CC4-C187-42A6-8D2F-EA89B8D623D8}" dt="2024-05-07T21:16:59.504" v="11" actId="2696"/>
      <pc:docMkLst>
        <pc:docMk/>
      </pc:docMkLst>
      <pc:sldChg chg="modSp new del mod">
        <pc:chgData name="Fangnan Wei" userId="1c1d01cd-2500-49b1-abd0-d9b9393f4555" providerId="ADAL" clId="{A52F8CC4-C187-42A6-8D2F-EA89B8D623D8}" dt="2024-05-07T21:16:26.541" v="8" actId="2696"/>
        <pc:sldMkLst>
          <pc:docMk/>
          <pc:sldMk cId="795654661" sldId="266"/>
        </pc:sldMkLst>
        <pc:spChg chg="mod">
          <ac:chgData name="Fangnan Wei" userId="1c1d01cd-2500-49b1-abd0-d9b9393f4555" providerId="ADAL" clId="{A52F8CC4-C187-42A6-8D2F-EA89B8D623D8}" dt="2024-05-06T10:45:10.358" v="4" actId="1076"/>
          <ac:spMkLst>
            <pc:docMk/>
            <pc:sldMk cId="795654661" sldId="266"/>
            <ac:spMk id="2" creationId="{393CC19F-CA02-41DC-60DE-BDD34656347F}"/>
          </ac:spMkLst>
        </pc:spChg>
        <pc:spChg chg="mod">
          <ac:chgData name="Fangnan Wei" userId="1c1d01cd-2500-49b1-abd0-d9b9393f4555" providerId="ADAL" clId="{A52F8CC4-C187-42A6-8D2F-EA89B8D623D8}" dt="2024-05-06T10:45:20.341" v="6" actId="14100"/>
          <ac:spMkLst>
            <pc:docMk/>
            <pc:sldMk cId="795654661" sldId="266"/>
            <ac:spMk id="3" creationId="{0352373B-40AE-5247-56DA-56B9AEBC446A}"/>
          </ac:spMkLst>
        </pc:spChg>
      </pc:sldChg>
      <pc:sldChg chg="add">
        <pc:chgData name="Fangnan Wei" userId="1c1d01cd-2500-49b1-abd0-d9b9393f4555" providerId="ADAL" clId="{A52F8CC4-C187-42A6-8D2F-EA89B8D623D8}" dt="2024-05-07T21:16:20.579" v="7"/>
        <pc:sldMkLst>
          <pc:docMk/>
          <pc:sldMk cId="3224059382" sldId="267"/>
        </pc:sldMkLst>
      </pc:sldChg>
      <pc:sldChg chg="new del">
        <pc:chgData name="Fangnan Wei" userId="1c1d01cd-2500-49b1-abd0-d9b9393f4555" providerId="ADAL" clId="{A52F8CC4-C187-42A6-8D2F-EA89B8D623D8}" dt="2024-05-07T21:16:59.504" v="11" actId="2696"/>
        <pc:sldMkLst>
          <pc:docMk/>
          <pc:sldMk cId="3520050958" sldId="268"/>
        </pc:sldMkLst>
      </pc:sldChg>
      <pc:sldChg chg="add">
        <pc:chgData name="Fangnan Wei" userId="1c1d01cd-2500-49b1-abd0-d9b9393f4555" providerId="ADAL" clId="{A52F8CC4-C187-42A6-8D2F-EA89B8D623D8}" dt="2024-05-07T21:16:55.985" v="10"/>
        <pc:sldMkLst>
          <pc:docMk/>
          <pc:sldMk cId="1500812702" sldId="26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284A420-F50C-4C2C-B88E-E6F4EF504B6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893A6D2E-5228-4998-9E24-EFCCA024675E}"/>
              </a:ext>
            </a:extLst>
          </p:cNvPr>
          <p:cNvSpPr/>
          <p:nvPr/>
        </p:nvSpPr>
        <p:spPr>
          <a:xfrm>
            <a:off x="0" y="-2"/>
            <a:ext cx="12188952" cy="3567547"/>
          </a:xfrm>
          <a:prstGeom prst="rect">
            <a:avLst/>
          </a:prstGeom>
          <a:ln>
            <a:noFill/>
          </a:ln>
          <a:effectLst>
            <a:outerShdw blurRad="228600" dist="1524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59D878C-9930-44AF-AE18-FCA0DAE10D39}"/>
              </a:ext>
            </a:extLst>
          </p:cNvPr>
          <p:cNvSpPr>
            <a:spLocks noGrp="1"/>
          </p:cNvSpPr>
          <p:nvPr>
            <p:ph type="ctrTitle"/>
          </p:nvPr>
        </p:nvSpPr>
        <p:spPr>
          <a:xfrm>
            <a:off x="761802" y="852055"/>
            <a:ext cx="10380572" cy="2581463"/>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82D608-1F8D-47BB-B595-43B7BEACA90A}"/>
              </a:ext>
            </a:extLst>
          </p:cNvPr>
          <p:cNvSpPr>
            <a:spLocks noGrp="1"/>
          </p:cNvSpPr>
          <p:nvPr>
            <p:ph type="subTitle" idx="1"/>
          </p:nvPr>
        </p:nvSpPr>
        <p:spPr>
          <a:xfrm>
            <a:off x="761802" y="3754582"/>
            <a:ext cx="10380572" cy="2244436"/>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2D3C1DA-DAC9-422B-9450-54A7E03B3DE0}"/>
              </a:ext>
            </a:extLst>
          </p:cNvPr>
          <p:cNvSpPr>
            <a:spLocks noGrp="1"/>
          </p:cNvSpPr>
          <p:nvPr>
            <p:ph type="dt" sz="half" idx="10"/>
          </p:nvPr>
        </p:nvSpPr>
        <p:spPr/>
        <p:txBody>
          <a:bodyPr/>
          <a:lstStyle/>
          <a:p>
            <a:fld id="{3341EE12-F28E-4B03-A404-A8FCAE0F6316}" type="datetime1">
              <a:rPr lang="en-US" smtClean="0"/>
              <a:t>5/8/24</a:t>
            </a:fld>
            <a:endParaRPr lang="en-US" dirty="0"/>
          </a:p>
        </p:txBody>
      </p:sp>
      <p:sp>
        <p:nvSpPr>
          <p:cNvPr id="5" name="Footer Placeholder 4">
            <a:extLst>
              <a:ext uri="{FF2B5EF4-FFF2-40B4-BE49-F238E27FC236}">
                <a16:creationId xmlns:a16="http://schemas.microsoft.com/office/drawing/2014/main" id="{6739A2B9-3E23-4C08-A5CE-698861210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2E61E-26F7-4369-8F2F-6D3CDF644D94}"/>
              </a:ext>
            </a:extLst>
          </p:cNvPr>
          <p:cNvSpPr>
            <a:spLocks noGrp="1"/>
          </p:cNvSpPr>
          <p:nvPr>
            <p:ph type="sldNum" sz="quarter" idx="12"/>
          </p:nvPr>
        </p:nvSpPr>
        <p:spPr/>
        <p:txBody>
          <a:bodyPr/>
          <a:lstStyle/>
          <a:p>
            <a:fld id="{B4A918BC-4D43-4B42-B3C0-E7EBE25E6AF0}" type="slidenum">
              <a:rPr lang="en-US" smtClean="0"/>
              <a:t>‹#›</a:t>
            </a:fld>
            <a:endParaRPr lang="en-US" dirty="0"/>
          </a:p>
        </p:txBody>
      </p:sp>
      <p:cxnSp>
        <p:nvCxnSpPr>
          <p:cNvPr id="23" name="Straight Connector 22">
            <a:extLst>
              <a:ext uri="{FF2B5EF4-FFF2-40B4-BE49-F238E27FC236}">
                <a16:creationId xmlns:a16="http://schemas.microsoft.com/office/drawing/2014/main" id="{3ADB48DB-8E25-4F2F-8C02-5B793937255F}"/>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32BA7E3-7313-49C8-A245-A85BDEB13EB3}"/>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1187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F69F7-12D5-40F0-88F0-33D60AEB021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65BB511-E79D-41D8-AF91-14A5C803FC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705DFA-4DAF-4B30-8032-503081AEA4BF}"/>
              </a:ext>
            </a:extLst>
          </p:cNvPr>
          <p:cNvSpPr>
            <a:spLocks noGrp="1"/>
          </p:cNvSpPr>
          <p:nvPr>
            <p:ph type="dt" sz="half" idx="10"/>
          </p:nvPr>
        </p:nvSpPr>
        <p:spPr/>
        <p:txBody>
          <a:bodyPr/>
          <a:lstStyle/>
          <a:p>
            <a:fld id="{B68B8189-0D9C-48A6-9FA3-862227B094CE}" type="datetime1">
              <a:rPr lang="en-US" smtClean="0"/>
              <a:t>5/8/24</a:t>
            </a:fld>
            <a:endParaRPr lang="en-US"/>
          </a:p>
        </p:txBody>
      </p:sp>
      <p:sp>
        <p:nvSpPr>
          <p:cNvPr id="5" name="Footer Placeholder 4">
            <a:extLst>
              <a:ext uri="{FF2B5EF4-FFF2-40B4-BE49-F238E27FC236}">
                <a16:creationId xmlns:a16="http://schemas.microsoft.com/office/drawing/2014/main" id="{E034FBF5-16C0-46A0-916A-4910C1B615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626EA6-7E48-454C-887A-0EF3356F91D5}"/>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545741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312BAB-A07B-4FEA-8EB5-A7BD8B24C6DA}"/>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F245A432-7E52-48B5-A8BB-13EED592E35A}"/>
              </a:ext>
            </a:extLst>
          </p:cNvPr>
          <p:cNvSpPr/>
          <p:nvPr/>
        </p:nvSpPr>
        <p:spPr>
          <a:xfrm>
            <a:off x="7813964" y="0"/>
            <a:ext cx="4378036" cy="6858000"/>
          </a:xfrm>
          <a:prstGeom prst="rect">
            <a:avLst/>
          </a:prstGeom>
          <a:ln>
            <a:noFill/>
          </a:ln>
          <a:effectLst>
            <a:outerShdw blurRad="254000" dist="152400" dir="10680000" sx="95000" sy="95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656288B6-16BD-4DEE-9187-C78963ED1D8A}"/>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Vertical Title 1">
            <a:extLst>
              <a:ext uri="{FF2B5EF4-FFF2-40B4-BE49-F238E27FC236}">
                <a16:creationId xmlns:a16="http://schemas.microsoft.com/office/drawing/2014/main" id="{F9259F7B-ED77-4251-A424-93712C6F57A0}"/>
              </a:ext>
            </a:extLst>
          </p:cNvPr>
          <p:cNvSpPr>
            <a:spLocks noGrp="1"/>
          </p:cNvSpPr>
          <p:nvPr>
            <p:ph type="title" orient="vert"/>
          </p:nvPr>
        </p:nvSpPr>
        <p:spPr>
          <a:xfrm>
            <a:off x="8139544" y="872836"/>
            <a:ext cx="2521527" cy="5119256"/>
          </a:xfrm>
        </p:spPr>
        <p:txBody>
          <a:bodyPr vert="eaVert" ancho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0295692-9BD0-4EB9-B344-9A6945DB0B81}"/>
              </a:ext>
            </a:extLst>
          </p:cNvPr>
          <p:cNvSpPr>
            <a:spLocks noGrp="1"/>
          </p:cNvSpPr>
          <p:nvPr>
            <p:ph type="body" orient="vert" idx="1"/>
          </p:nvPr>
        </p:nvSpPr>
        <p:spPr>
          <a:xfrm>
            <a:off x="756746" y="872836"/>
            <a:ext cx="6634169" cy="51192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B128527-7CED-4CF3-A260-649685D2E6D3}"/>
              </a:ext>
            </a:extLst>
          </p:cNvPr>
          <p:cNvSpPr>
            <a:spLocks noGrp="1"/>
          </p:cNvSpPr>
          <p:nvPr>
            <p:ph type="dt" sz="half" idx="10"/>
          </p:nvPr>
        </p:nvSpPr>
        <p:spPr>
          <a:xfrm>
            <a:off x="329184" y="6236208"/>
            <a:ext cx="3037459" cy="365125"/>
          </a:xfrm>
        </p:spPr>
        <p:txBody>
          <a:bodyPr/>
          <a:lstStyle/>
          <a:p>
            <a:fld id="{26ADDCAE-6443-42C3-9C19-F95985500186}" type="datetime1">
              <a:rPr lang="en-US" smtClean="0"/>
              <a:t>5/8/24</a:t>
            </a:fld>
            <a:endParaRPr lang="en-US" dirty="0"/>
          </a:p>
        </p:txBody>
      </p:sp>
      <p:sp>
        <p:nvSpPr>
          <p:cNvPr id="5" name="Footer Placeholder 4">
            <a:extLst>
              <a:ext uri="{FF2B5EF4-FFF2-40B4-BE49-F238E27FC236}">
                <a16:creationId xmlns:a16="http://schemas.microsoft.com/office/drawing/2014/main" id="{20517F65-E517-4B50-B559-FD7D59F3E8B5}"/>
              </a:ext>
            </a:extLst>
          </p:cNvPr>
          <p:cNvSpPr>
            <a:spLocks noGrp="1"/>
          </p:cNvSpPr>
          <p:nvPr>
            <p:ph type="ftr" sz="quarter" idx="11"/>
          </p:nvPr>
        </p:nvSpPr>
        <p:spPr>
          <a:xfrm>
            <a:off x="329184" y="237744"/>
            <a:ext cx="3581400" cy="365125"/>
          </a:xfrm>
        </p:spPr>
        <p:txBody>
          <a:bodyPr/>
          <a:lstStyle/>
          <a:p>
            <a:endParaRPr lang="en-US" dirty="0"/>
          </a:p>
        </p:txBody>
      </p:sp>
      <p:sp>
        <p:nvSpPr>
          <p:cNvPr id="6" name="Slide Number Placeholder 5">
            <a:extLst>
              <a:ext uri="{FF2B5EF4-FFF2-40B4-BE49-F238E27FC236}">
                <a16:creationId xmlns:a16="http://schemas.microsoft.com/office/drawing/2014/main" id="{CAED40B7-46EE-49D9-BE89-7E101F80A49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6" name="Straight Connector 15">
            <a:extLst>
              <a:ext uri="{FF2B5EF4-FFF2-40B4-BE49-F238E27FC236}">
                <a16:creationId xmlns:a16="http://schemas.microsoft.com/office/drawing/2014/main" id="{E05031BF-2EA5-4128-B6AF-2D0F5A101095}"/>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6123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62CCA-8D32-44C3-809A-54D0245B8ABF}"/>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0689041-349C-49F8-B155-6F5862873736}"/>
              </a:ext>
            </a:extLst>
          </p:cNvPr>
          <p:cNvSpPr>
            <a:spLocks noGrp="1"/>
          </p:cNvSpPr>
          <p:nvPr>
            <p:ph idx="1"/>
          </p:nvPr>
        </p:nvSpPr>
        <p:spPr>
          <a:xfrm>
            <a:off x="761799" y="2750126"/>
            <a:ext cx="10381205" cy="32617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35E088-72B1-425B-B53B-81B134826169}"/>
              </a:ext>
            </a:extLst>
          </p:cNvPr>
          <p:cNvSpPr>
            <a:spLocks noGrp="1"/>
          </p:cNvSpPr>
          <p:nvPr>
            <p:ph type="dt" sz="half" idx="10"/>
          </p:nvPr>
        </p:nvSpPr>
        <p:spPr/>
        <p:txBody>
          <a:bodyPr/>
          <a:lstStyle/>
          <a:p>
            <a:fld id="{1962799E-EB8E-4038-8063-81BB57C732D4}" type="datetime1">
              <a:rPr lang="en-US" smtClean="0"/>
              <a:t>5/8/24</a:t>
            </a:fld>
            <a:endParaRPr lang="en-US"/>
          </a:p>
        </p:txBody>
      </p:sp>
      <p:sp>
        <p:nvSpPr>
          <p:cNvPr id="5" name="Footer Placeholder 4">
            <a:extLst>
              <a:ext uri="{FF2B5EF4-FFF2-40B4-BE49-F238E27FC236}">
                <a16:creationId xmlns:a16="http://schemas.microsoft.com/office/drawing/2014/main" id="{89180451-8BF9-48B2-8E6A-9E15C83357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68196E-3A76-4417-BFD8-4400D16E07EA}"/>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645056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CFB183B-99B9-4420-AB2D-070568510522}"/>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76DF62B9-1876-4EEB-929D-B46F98265E34}"/>
              </a:ext>
            </a:extLst>
          </p:cNvPr>
          <p:cNvSpPr/>
          <p:nvPr/>
        </p:nvSpPr>
        <p:spPr>
          <a:xfrm>
            <a:off x="0" y="-2"/>
            <a:ext cx="12192000" cy="3862064"/>
          </a:xfrm>
          <a:prstGeom prst="rect">
            <a:avLst/>
          </a:prstGeom>
          <a:ln>
            <a:noFill/>
          </a:ln>
          <a:effectLst>
            <a:outerShdw blurRad="203200" dist="127000" dir="5460000" sx="96000" sy="96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B5F0E4DD-839A-4BD2-B5FA-FF319E87D037}"/>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692C2FB-E558-4132-AAF5-EFCED0144BA2}"/>
              </a:ext>
            </a:extLst>
          </p:cNvPr>
          <p:cNvSpPr>
            <a:spLocks noGrp="1"/>
          </p:cNvSpPr>
          <p:nvPr>
            <p:ph type="title"/>
          </p:nvPr>
        </p:nvSpPr>
        <p:spPr>
          <a:xfrm>
            <a:off x="761801" y="852056"/>
            <a:ext cx="10380572" cy="257694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AA20424-DA4E-467F-AC0A-D44192A54F64}"/>
              </a:ext>
            </a:extLst>
          </p:cNvPr>
          <p:cNvSpPr>
            <a:spLocks noGrp="1"/>
          </p:cNvSpPr>
          <p:nvPr>
            <p:ph type="body" idx="1"/>
          </p:nvPr>
        </p:nvSpPr>
        <p:spPr>
          <a:xfrm>
            <a:off x="761797" y="4202832"/>
            <a:ext cx="10395116" cy="178926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B39F9C-ADA9-4225-9D74-193A8894ED7A}"/>
              </a:ext>
            </a:extLst>
          </p:cNvPr>
          <p:cNvSpPr>
            <a:spLocks noGrp="1"/>
          </p:cNvSpPr>
          <p:nvPr>
            <p:ph type="dt" sz="half" idx="10"/>
          </p:nvPr>
        </p:nvSpPr>
        <p:spPr>
          <a:xfrm>
            <a:off x="332481" y="6236208"/>
            <a:ext cx="3037459" cy="365125"/>
          </a:xfrm>
        </p:spPr>
        <p:txBody>
          <a:bodyPr/>
          <a:lstStyle/>
          <a:p>
            <a:fld id="{217A73C3-B243-44D3-809D-EF8FDFBD85D4}" type="datetime1">
              <a:rPr lang="en-US" smtClean="0"/>
              <a:t>5/8/24</a:t>
            </a:fld>
            <a:endParaRPr lang="en-US" dirty="0"/>
          </a:p>
        </p:txBody>
      </p:sp>
      <p:sp>
        <p:nvSpPr>
          <p:cNvPr id="5" name="Footer Placeholder 4">
            <a:extLst>
              <a:ext uri="{FF2B5EF4-FFF2-40B4-BE49-F238E27FC236}">
                <a16:creationId xmlns:a16="http://schemas.microsoft.com/office/drawing/2014/main" id="{84057DEC-B96B-4D69-8B62-5156FDA6D9BB}"/>
              </a:ext>
            </a:extLst>
          </p:cNvPr>
          <p:cNvSpPr>
            <a:spLocks noGrp="1"/>
          </p:cNvSpPr>
          <p:nvPr>
            <p:ph type="ftr" sz="quarter" idx="11"/>
          </p:nvPr>
        </p:nvSpPr>
        <p:spPr>
          <a:xfrm>
            <a:off x="332481" y="237744"/>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A0BF4AC1-9934-43DC-B9AC-322612A74656}"/>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cxnSp>
        <p:nvCxnSpPr>
          <p:cNvPr id="11" name="Straight Connector 10">
            <a:extLst>
              <a:ext uri="{FF2B5EF4-FFF2-40B4-BE49-F238E27FC236}">
                <a16:creationId xmlns:a16="http://schemas.microsoft.com/office/drawing/2014/main" id="{4CBDA60A-39CD-41D4-8AE5-0FB7FD78559C}"/>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5665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CAF84-4A19-4D9A-9B82-46BCBED4F7BD}"/>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5A373DD-26AC-4E69-A17C-538D9C7C6854}"/>
              </a:ext>
            </a:extLst>
          </p:cNvPr>
          <p:cNvSpPr>
            <a:spLocks noGrp="1"/>
          </p:cNvSpPr>
          <p:nvPr>
            <p:ph sz="half" idx="1"/>
          </p:nvPr>
        </p:nvSpPr>
        <p:spPr>
          <a:xfrm>
            <a:off x="761800"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AD30C23-A75F-45DF-BCCF-760C533AC7FA}"/>
              </a:ext>
            </a:extLst>
          </p:cNvPr>
          <p:cNvSpPr>
            <a:spLocks noGrp="1"/>
          </p:cNvSpPr>
          <p:nvPr>
            <p:ph sz="half" idx="2"/>
          </p:nvPr>
        </p:nvSpPr>
        <p:spPr>
          <a:xfrm>
            <a:off x="6097092"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82C3974-73EC-4F1B-9E92-0E279ABEE5CD}"/>
              </a:ext>
            </a:extLst>
          </p:cNvPr>
          <p:cNvSpPr>
            <a:spLocks noGrp="1"/>
          </p:cNvSpPr>
          <p:nvPr>
            <p:ph type="dt" sz="half" idx="10"/>
          </p:nvPr>
        </p:nvSpPr>
        <p:spPr>
          <a:xfrm>
            <a:off x="332481" y="6236208"/>
            <a:ext cx="3037459" cy="365125"/>
          </a:xfrm>
        </p:spPr>
        <p:txBody>
          <a:bodyPr/>
          <a:lstStyle/>
          <a:p>
            <a:fld id="{C9B6D3E3-28E2-4380-A113-67698215C5F8}" type="datetime1">
              <a:rPr lang="en-US" smtClean="0"/>
              <a:t>5/8/24</a:t>
            </a:fld>
            <a:endParaRPr lang="en-US" dirty="0"/>
          </a:p>
        </p:txBody>
      </p:sp>
      <p:sp>
        <p:nvSpPr>
          <p:cNvPr id="6" name="Footer Placeholder 5">
            <a:extLst>
              <a:ext uri="{FF2B5EF4-FFF2-40B4-BE49-F238E27FC236}">
                <a16:creationId xmlns:a16="http://schemas.microsoft.com/office/drawing/2014/main" id="{CC70B3F2-3F28-42A3-9701-A6F01F1B185A}"/>
              </a:ext>
            </a:extLst>
          </p:cNvPr>
          <p:cNvSpPr>
            <a:spLocks noGrp="1"/>
          </p:cNvSpPr>
          <p:nvPr>
            <p:ph type="ftr" sz="quarter" idx="11"/>
          </p:nvPr>
        </p:nvSpPr>
        <p:spPr>
          <a:xfrm>
            <a:off x="332481" y="237744"/>
            <a:ext cx="4114800" cy="365125"/>
          </a:xfrm>
        </p:spPr>
        <p:txBody>
          <a:bodyPr/>
          <a:lstStyle/>
          <a:p>
            <a:endParaRPr lang="en-US" dirty="0"/>
          </a:p>
        </p:txBody>
      </p:sp>
      <p:sp>
        <p:nvSpPr>
          <p:cNvPr id="7" name="Slide Number Placeholder 6">
            <a:extLst>
              <a:ext uri="{FF2B5EF4-FFF2-40B4-BE49-F238E27FC236}">
                <a16:creationId xmlns:a16="http://schemas.microsoft.com/office/drawing/2014/main" id="{E5E7A2FC-50E7-4972-9F28-E3AC4EF93D44}"/>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4119143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5F85-77E6-4F6D-9FFA-5D76201B13E5}"/>
              </a:ext>
            </a:extLst>
          </p:cNvPr>
          <p:cNvSpPr>
            <a:spLocks noGrp="1"/>
          </p:cNvSpPr>
          <p:nvPr>
            <p:ph type="title"/>
          </p:nvPr>
        </p:nvSpPr>
        <p:spPr>
          <a:xfrm>
            <a:off x="761802" y="872836"/>
            <a:ext cx="10380572" cy="1427019"/>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C6C0DAE-58D1-45D9-9FC4-B0864E332C08}"/>
              </a:ext>
            </a:extLst>
          </p:cNvPr>
          <p:cNvSpPr>
            <a:spLocks noGrp="1"/>
          </p:cNvSpPr>
          <p:nvPr>
            <p:ph type="body" idx="1"/>
          </p:nvPr>
        </p:nvSpPr>
        <p:spPr>
          <a:xfrm>
            <a:off x="761801" y="2713326"/>
            <a:ext cx="5023424"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1E63D7-9812-4EA1-A0A2-14D974311FAD}"/>
              </a:ext>
            </a:extLst>
          </p:cNvPr>
          <p:cNvSpPr>
            <a:spLocks noGrp="1"/>
          </p:cNvSpPr>
          <p:nvPr>
            <p:ph sz="half" idx="2"/>
          </p:nvPr>
        </p:nvSpPr>
        <p:spPr>
          <a:xfrm>
            <a:off x="761801" y="3706091"/>
            <a:ext cx="5023424"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4C5055B-04A0-47D3-90ED-135025F857F9}"/>
              </a:ext>
            </a:extLst>
          </p:cNvPr>
          <p:cNvSpPr>
            <a:spLocks noGrp="1"/>
          </p:cNvSpPr>
          <p:nvPr>
            <p:ph type="body" sz="quarter" idx="3"/>
          </p:nvPr>
        </p:nvSpPr>
        <p:spPr>
          <a:xfrm>
            <a:off x="6094211" y="2713326"/>
            <a:ext cx="5048163"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936E6E-8F64-49E6-B57C-86CF92D1689E}"/>
              </a:ext>
            </a:extLst>
          </p:cNvPr>
          <p:cNvSpPr>
            <a:spLocks noGrp="1"/>
          </p:cNvSpPr>
          <p:nvPr>
            <p:ph sz="quarter" idx="4"/>
          </p:nvPr>
        </p:nvSpPr>
        <p:spPr>
          <a:xfrm>
            <a:off x="6094211" y="3706091"/>
            <a:ext cx="5048163"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FFBEAD-2827-40DA-8338-2D691325F1B3}"/>
              </a:ext>
            </a:extLst>
          </p:cNvPr>
          <p:cNvSpPr>
            <a:spLocks noGrp="1"/>
          </p:cNvSpPr>
          <p:nvPr>
            <p:ph type="dt" sz="half" idx="10"/>
          </p:nvPr>
        </p:nvSpPr>
        <p:spPr>
          <a:xfrm>
            <a:off x="332481" y="6236208"/>
            <a:ext cx="3037459" cy="365125"/>
          </a:xfrm>
        </p:spPr>
        <p:txBody>
          <a:bodyPr/>
          <a:lstStyle/>
          <a:p>
            <a:fld id="{A9EFCB61-04AD-47C9-BF79-2BD8B9CEC07A}" type="datetime1">
              <a:rPr lang="en-US" smtClean="0"/>
              <a:t>5/8/24</a:t>
            </a:fld>
            <a:endParaRPr lang="en-US" dirty="0"/>
          </a:p>
        </p:txBody>
      </p:sp>
      <p:sp>
        <p:nvSpPr>
          <p:cNvPr id="8" name="Footer Placeholder 7">
            <a:extLst>
              <a:ext uri="{FF2B5EF4-FFF2-40B4-BE49-F238E27FC236}">
                <a16:creationId xmlns:a16="http://schemas.microsoft.com/office/drawing/2014/main" id="{DF34B88D-9C6E-4A88-985C-3ED5057A1F65}"/>
              </a:ext>
            </a:extLst>
          </p:cNvPr>
          <p:cNvSpPr>
            <a:spLocks noGrp="1"/>
          </p:cNvSpPr>
          <p:nvPr>
            <p:ph type="ftr" sz="quarter" idx="11"/>
          </p:nvPr>
        </p:nvSpPr>
        <p:spPr>
          <a:xfrm>
            <a:off x="332481" y="237744"/>
            <a:ext cx="4114800" cy="365125"/>
          </a:xfrm>
        </p:spPr>
        <p:txBody>
          <a:bodyPr/>
          <a:lstStyle/>
          <a:p>
            <a:endParaRPr lang="en-US" dirty="0"/>
          </a:p>
        </p:txBody>
      </p:sp>
      <p:sp>
        <p:nvSpPr>
          <p:cNvPr id="9" name="Slide Number Placeholder 8">
            <a:extLst>
              <a:ext uri="{FF2B5EF4-FFF2-40B4-BE49-F238E27FC236}">
                <a16:creationId xmlns:a16="http://schemas.microsoft.com/office/drawing/2014/main" id="{880B6A32-2D15-425F-B6A9-146AFB5C1ACB}"/>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357938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81B7C-9BD5-4CF8-BAEB-A6CB78DA2F89}"/>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D85F1D3-3353-4FC6-8854-51B0BFFD6D5A}"/>
              </a:ext>
            </a:extLst>
          </p:cNvPr>
          <p:cNvSpPr>
            <a:spLocks noGrp="1"/>
          </p:cNvSpPr>
          <p:nvPr>
            <p:ph type="dt" sz="half" idx="10"/>
          </p:nvPr>
        </p:nvSpPr>
        <p:spPr/>
        <p:txBody>
          <a:bodyPr/>
          <a:lstStyle/>
          <a:p>
            <a:fld id="{A4535E0C-D585-492F-8146-7493F4086301}" type="datetime1">
              <a:rPr lang="en-US" smtClean="0"/>
              <a:t>5/8/24</a:t>
            </a:fld>
            <a:endParaRPr lang="en-US"/>
          </a:p>
        </p:txBody>
      </p:sp>
      <p:sp>
        <p:nvSpPr>
          <p:cNvPr id="4" name="Footer Placeholder 3">
            <a:extLst>
              <a:ext uri="{FF2B5EF4-FFF2-40B4-BE49-F238E27FC236}">
                <a16:creationId xmlns:a16="http://schemas.microsoft.com/office/drawing/2014/main" id="{F7226CE6-6BEB-46DB-BD4B-9B8AE89A1A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81BCCC-8B3F-40B3-91D5-52E53B2AAE11}"/>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2690399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2C0FBB6-4CCA-4358-9DD5-CDF2173E63C8}"/>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8902559A-671A-4FDE-82C3-1CF8CFCF18EC}"/>
              </a:ext>
            </a:extLst>
          </p:cNvPr>
          <p:cNvSpPr>
            <a:spLocks noGrp="1"/>
          </p:cNvSpPr>
          <p:nvPr>
            <p:ph type="dt" sz="half" idx="10"/>
          </p:nvPr>
        </p:nvSpPr>
        <p:spPr/>
        <p:txBody>
          <a:bodyPr/>
          <a:lstStyle/>
          <a:p>
            <a:fld id="{8CE48390-48B5-49AB-B019-A7C8FB8C31F6}" type="datetime1">
              <a:rPr lang="en-US" smtClean="0"/>
              <a:t>5/8/24</a:t>
            </a:fld>
            <a:endParaRPr lang="en-US"/>
          </a:p>
        </p:txBody>
      </p:sp>
      <p:sp>
        <p:nvSpPr>
          <p:cNvPr id="3" name="Footer Placeholder 2">
            <a:extLst>
              <a:ext uri="{FF2B5EF4-FFF2-40B4-BE49-F238E27FC236}">
                <a16:creationId xmlns:a16="http://schemas.microsoft.com/office/drawing/2014/main" id="{78A14275-250D-437E-BAF1-5BB3CDE64AC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FD93BDE-2A52-4AA7-B222-0F25570EBF77}"/>
              </a:ext>
            </a:extLst>
          </p:cNvPr>
          <p:cNvSpPr>
            <a:spLocks noGrp="1"/>
          </p:cNvSpPr>
          <p:nvPr>
            <p:ph type="sldNum" sz="quarter" idx="12"/>
          </p:nvPr>
        </p:nvSpPr>
        <p:spPr/>
        <p:txBody>
          <a:bodyPr/>
          <a:lstStyle/>
          <a:p>
            <a:fld id="{B4A918BC-4D43-4B42-B3C0-E7EBE25E6AF0}" type="slidenum">
              <a:rPr lang="en-US" smtClean="0"/>
              <a:t>‹#›</a:t>
            </a:fld>
            <a:endParaRPr lang="en-US"/>
          </a:p>
        </p:txBody>
      </p:sp>
      <p:cxnSp>
        <p:nvCxnSpPr>
          <p:cNvPr id="5" name="Straight Connector 4">
            <a:extLst>
              <a:ext uri="{FF2B5EF4-FFF2-40B4-BE49-F238E27FC236}">
                <a16:creationId xmlns:a16="http://schemas.microsoft.com/office/drawing/2014/main" id="{9E6B771E-DDF7-430C-9462-BA1D3742C84E}"/>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9774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F9A0B00-F6ED-4C3A-97DC-C2AF9D62EE8B}"/>
              </a:ext>
            </a:extLst>
          </p:cNvPr>
          <p:cNvSpPr/>
          <p:nvPr/>
        </p:nvSpPr>
        <p:spPr>
          <a:xfrm>
            <a:off x="79067" y="0"/>
            <a:ext cx="4998624" cy="6858000"/>
          </a:xfrm>
          <a:prstGeom prst="rect">
            <a:avLst/>
          </a:prstGeom>
          <a:ln>
            <a:noFill/>
          </a:ln>
          <a:effectLst>
            <a:outerShdw blurRad="228600" dist="1143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3" name="Rectangle 122">
            <a:extLst>
              <a:ext uri="{FF2B5EF4-FFF2-40B4-BE49-F238E27FC236}">
                <a16:creationId xmlns:a16="http://schemas.microsoft.com/office/drawing/2014/main" id="{3B025FD9-B9EF-4F5C-B67D-3485253B7A6A}"/>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47F545CD-A200-4C66-BF9A-9B839D0CE648}"/>
              </a:ext>
            </a:extLst>
          </p:cNvPr>
          <p:cNvSpPr/>
          <p:nvPr/>
        </p:nvSpPr>
        <p:spPr>
          <a:xfrm>
            <a:off x="0" y="0"/>
            <a:ext cx="6096000" cy="6858000"/>
          </a:xfrm>
          <a:prstGeom prst="rect">
            <a:avLst/>
          </a:prstGeom>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110916-EEE9-418C-B24A-EC09A6D22859}"/>
              </a:ext>
            </a:extLst>
          </p:cNvPr>
          <p:cNvSpPr>
            <a:spLocks noGrp="1"/>
          </p:cNvSpPr>
          <p:nvPr>
            <p:ph type="title"/>
          </p:nvPr>
        </p:nvSpPr>
        <p:spPr>
          <a:xfrm>
            <a:off x="770537" y="872836"/>
            <a:ext cx="4560525" cy="2281050"/>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9C3A0F4-FD98-409E-B41A-5F4352C6A8E5}"/>
              </a:ext>
            </a:extLst>
          </p:cNvPr>
          <p:cNvSpPr>
            <a:spLocks noGrp="1"/>
          </p:cNvSpPr>
          <p:nvPr>
            <p:ph idx="1"/>
          </p:nvPr>
        </p:nvSpPr>
        <p:spPr>
          <a:xfrm>
            <a:off x="6621781" y="872837"/>
            <a:ext cx="4520593" cy="5140036"/>
          </a:xfrm>
        </p:spPr>
        <p:txBody>
          <a:bodyPr>
            <a:normAutofit/>
          </a:bodyPr>
          <a:lstStyle>
            <a:lvl1pPr algn="l">
              <a:defRPr sz="2800"/>
            </a:lvl1pPr>
            <a:lvl2pPr algn="l">
              <a:defRPr sz="2400"/>
            </a:lvl2pPr>
            <a:lvl3pPr algn="l">
              <a:defRPr sz="2000"/>
            </a:lvl3pPr>
            <a:lvl4pPr algn="l">
              <a:defRPr sz="1800"/>
            </a:lvl4pPr>
            <a:lvl5pPr algn="l">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EFABF6F-6E7C-4B3F-B205-09361DA5898B}"/>
              </a:ext>
            </a:extLst>
          </p:cNvPr>
          <p:cNvSpPr>
            <a:spLocks noGrp="1"/>
          </p:cNvSpPr>
          <p:nvPr>
            <p:ph type="body" sz="half" idx="2"/>
          </p:nvPr>
        </p:nvSpPr>
        <p:spPr>
          <a:xfrm>
            <a:off x="770537" y="3442854"/>
            <a:ext cx="4560525" cy="257694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25198D-8500-4277-AA5D-3C3D8FDDCF4B}"/>
              </a:ext>
            </a:extLst>
          </p:cNvPr>
          <p:cNvSpPr>
            <a:spLocks noGrp="1"/>
          </p:cNvSpPr>
          <p:nvPr>
            <p:ph type="dt" sz="half" idx="10"/>
          </p:nvPr>
        </p:nvSpPr>
        <p:spPr>
          <a:xfrm>
            <a:off x="329184" y="6236208"/>
            <a:ext cx="3037459" cy="365125"/>
          </a:xfrm>
        </p:spPr>
        <p:txBody>
          <a:bodyPr/>
          <a:lstStyle/>
          <a:p>
            <a:fld id="{962E767E-8A14-4E70-91B9-2101CBC4D7BD}" type="datetime1">
              <a:rPr lang="en-US" smtClean="0"/>
              <a:t>5/8/24</a:t>
            </a:fld>
            <a:endParaRPr lang="en-US" dirty="0"/>
          </a:p>
        </p:txBody>
      </p:sp>
      <p:sp>
        <p:nvSpPr>
          <p:cNvPr id="6" name="Footer Placeholder 5">
            <a:extLst>
              <a:ext uri="{FF2B5EF4-FFF2-40B4-BE49-F238E27FC236}">
                <a16:creationId xmlns:a16="http://schemas.microsoft.com/office/drawing/2014/main" id="{F98D219F-027A-4632-9FB0-BD098D5693DB}"/>
              </a:ext>
            </a:extLst>
          </p:cNvPr>
          <p:cNvSpPr>
            <a:spLocks noGrp="1"/>
          </p:cNvSpPr>
          <p:nvPr>
            <p:ph type="ftr" sz="quarter" idx="11"/>
          </p:nvPr>
        </p:nvSpPr>
        <p:spPr>
          <a:xfrm>
            <a:off x="329184" y="237744"/>
            <a:ext cx="3792532"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CA30C82B-C7DC-434D-8768-DE9D1176715B}"/>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29" name="Straight Connector 128">
            <a:extLst>
              <a:ext uri="{FF2B5EF4-FFF2-40B4-BE49-F238E27FC236}">
                <a16:creationId xmlns:a16="http://schemas.microsoft.com/office/drawing/2014/main" id="{A8CCC603-9605-46C8-9034-8DAE6AC40DD9}"/>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CBBF1D9-8F8F-45A3-BDB4-952D0FB20A4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7285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CBEB8797-B080-41A6-B14E-8DC7F0F27E4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C6C7272-A552-46B3-992F-F5ADD5AA2443}"/>
              </a:ext>
            </a:extLst>
          </p:cNvPr>
          <p:cNvSpPr/>
          <p:nvPr/>
        </p:nvSpPr>
        <p:spPr>
          <a:xfrm>
            <a:off x="-1" y="0"/>
            <a:ext cx="6087677" cy="6858000"/>
          </a:xfrm>
          <a:prstGeom prst="rect">
            <a:avLst/>
          </a:prstGeom>
          <a:solidFill>
            <a:schemeClr val="bg1"/>
          </a:solidFill>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25F6AD1-1E6C-46AF-8431-6627180FFD2E}"/>
              </a:ext>
            </a:extLst>
          </p:cNvPr>
          <p:cNvSpPr>
            <a:spLocks noGrp="1"/>
          </p:cNvSpPr>
          <p:nvPr>
            <p:ph type="title"/>
          </p:nvPr>
        </p:nvSpPr>
        <p:spPr>
          <a:xfrm>
            <a:off x="768733" y="858981"/>
            <a:ext cx="4556749" cy="2281052"/>
          </a:xfrm>
        </p:spPr>
        <p:txBody>
          <a:bodyPr anchor="b"/>
          <a:lstStyle>
            <a:lvl1pPr>
              <a:defRPr lang="en-US" sz="3600" kern="1200" dirty="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88A91F9-760E-4CF4-8A03-FA1482C35EB7}"/>
              </a:ext>
            </a:extLst>
          </p:cNvPr>
          <p:cNvSpPr>
            <a:spLocks noGrp="1"/>
          </p:cNvSpPr>
          <p:nvPr>
            <p:ph type="pic" idx="1"/>
          </p:nvPr>
        </p:nvSpPr>
        <p:spPr>
          <a:xfrm>
            <a:off x="6559826" y="865909"/>
            <a:ext cx="4582548" cy="512618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149A9D5-BA6E-4C4A-88A0-5BB86958B8E6}"/>
              </a:ext>
            </a:extLst>
          </p:cNvPr>
          <p:cNvSpPr>
            <a:spLocks noGrp="1"/>
          </p:cNvSpPr>
          <p:nvPr>
            <p:ph type="body" sz="half" idx="2"/>
          </p:nvPr>
        </p:nvSpPr>
        <p:spPr>
          <a:xfrm>
            <a:off x="768733" y="3429000"/>
            <a:ext cx="4556749" cy="2590800"/>
          </a:xfrm>
        </p:spPr>
        <p:txBody>
          <a:bodyPr/>
          <a:lstStyle>
            <a:lvl1pPr marL="0" indent="0">
              <a:buNone/>
              <a:defRPr lang="en-US" sz="2400" kern="1200" dirty="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56899E-70A1-4EFB-87EC-6C4F3BC0360B}"/>
              </a:ext>
            </a:extLst>
          </p:cNvPr>
          <p:cNvSpPr>
            <a:spLocks noGrp="1"/>
          </p:cNvSpPr>
          <p:nvPr>
            <p:ph type="dt" sz="half" idx="10"/>
          </p:nvPr>
        </p:nvSpPr>
        <p:spPr>
          <a:xfrm>
            <a:off x="329184" y="6236208"/>
            <a:ext cx="3037459" cy="365125"/>
          </a:xfrm>
        </p:spPr>
        <p:txBody>
          <a:bodyPr/>
          <a:lstStyle/>
          <a:p>
            <a:fld id="{01AF0C4B-5A4A-45CA-ABEC-10F107160D33}" type="datetime1">
              <a:rPr lang="en-US" smtClean="0"/>
              <a:t>5/8/24</a:t>
            </a:fld>
            <a:endParaRPr lang="en-US" dirty="0"/>
          </a:p>
        </p:txBody>
      </p:sp>
      <p:sp>
        <p:nvSpPr>
          <p:cNvPr id="6" name="Footer Placeholder 5">
            <a:extLst>
              <a:ext uri="{FF2B5EF4-FFF2-40B4-BE49-F238E27FC236}">
                <a16:creationId xmlns:a16="http://schemas.microsoft.com/office/drawing/2014/main" id="{5FC34B05-4931-4BC8-BD43-9E6B944B3069}"/>
              </a:ext>
            </a:extLst>
          </p:cNvPr>
          <p:cNvSpPr>
            <a:spLocks noGrp="1"/>
          </p:cNvSpPr>
          <p:nvPr>
            <p:ph type="ftr" sz="quarter" idx="11"/>
          </p:nvPr>
        </p:nvSpPr>
        <p:spPr>
          <a:xfrm>
            <a:off x="329184" y="237744"/>
            <a:ext cx="4114800"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AD4ABE5D-7EA4-4D33-B23E-52E640CBF21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74" name="Straight Connector 73">
            <a:extLst>
              <a:ext uri="{FF2B5EF4-FFF2-40B4-BE49-F238E27FC236}">
                <a16:creationId xmlns:a16="http://schemas.microsoft.com/office/drawing/2014/main" id="{DF0DB5EA-94EC-4DB5-B8E5-B454005C1552}"/>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699FF82-B951-46E6-AEA7-0993C867FB6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0286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38E7D36-B1C9-463C-983F-AEA5810A60D0}"/>
              </a:ext>
            </a:extLst>
          </p:cNvPr>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37B9A221-B33F-47C2-85FF-2C8F363D797B}"/>
              </a:ext>
            </a:extLst>
          </p:cNvPr>
          <p:cNvSpPr/>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8" name="Rectangle 7">
            <a:extLst>
              <a:ext uri="{FF2B5EF4-FFF2-40B4-BE49-F238E27FC236}">
                <a16:creationId xmlns:a16="http://schemas.microsoft.com/office/drawing/2014/main" id="{CD0E0EF1-7626-4514-9337-271DD661B1EB}"/>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5" name="Rectangle 64">
            <a:extLst>
              <a:ext uri="{FF2B5EF4-FFF2-40B4-BE49-F238E27FC236}">
                <a16:creationId xmlns:a16="http://schemas.microsoft.com/office/drawing/2014/main" id="{5F0B1492-9A00-4F80-8771-0BB2C2C4353C}"/>
              </a:ext>
            </a:extLst>
          </p:cNvPr>
          <p:cNvSpPr/>
          <p:nvPr/>
        </p:nvSpPr>
        <p:spPr>
          <a:xfrm>
            <a:off x="0" y="-2"/>
            <a:ext cx="12188952" cy="2544415"/>
          </a:xfrm>
          <a:prstGeom prst="rect">
            <a:avLst/>
          </a:prstGeom>
          <a:ln>
            <a:noFill/>
          </a:ln>
          <a:effectLst>
            <a:outerShdw blurRad="190500" dist="1270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0F462805-4F8E-44FE-905C-2C3F1A2B3D44}"/>
              </a:ext>
            </a:extLst>
          </p:cNvPr>
          <p:cNvSpPr>
            <a:spLocks noGrp="1"/>
          </p:cNvSpPr>
          <p:nvPr>
            <p:ph type="title"/>
          </p:nvPr>
        </p:nvSpPr>
        <p:spPr>
          <a:xfrm>
            <a:off x="761801" y="858982"/>
            <a:ext cx="10380573" cy="143227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345021C-0380-49AA-ADA1-A8B473FBF572}"/>
              </a:ext>
            </a:extLst>
          </p:cNvPr>
          <p:cNvSpPr>
            <a:spLocks noGrp="1"/>
          </p:cNvSpPr>
          <p:nvPr>
            <p:ph type="body" idx="1"/>
          </p:nvPr>
        </p:nvSpPr>
        <p:spPr>
          <a:xfrm>
            <a:off x="761799" y="2750126"/>
            <a:ext cx="10381205" cy="326178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B7A2409-F298-40BF-BFAC-65A3E71D29E8}"/>
              </a:ext>
            </a:extLst>
          </p:cNvPr>
          <p:cNvSpPr>
            <a:spLocks noGrp="1"/>
          </p:cNvSpPr>
          <p:nvPr>
            <p:ph type="dt" sz="half" idx="2"/>
          </p:nvPr>
        </p:nvSpPr>
        <p:spPr>
          <a:xfrm>
            <a:off x="332481" y="6240079"/>
            <a:ext cx="4114800" cy="365125"/>
          </a:xfrm>
          <a:prstGeom prst="rect">
            <a:avLst/>
          </a:prstGeom>
        </p:spPr>
        <p:txBody>
          <a:bodyPr vert="horz" lIns="91440" tIns="45720" rIns="91440" bIns="45720" rtlCol="0" anchor="ctr"/>
          <a:lstStyle>
            <a:lvl1pPr algn="l">
              <a:defRPr sz="900">
                <a:solidFill>
                  <a:schemeClr val="tx1"/>
                </a:solidFill>
              </a:defRPr>
            </a:lvl1pPr>
          </a:lstStyle>
          <a:p>
            <a:fld id="{6989806E-8E94-473C-AEE7-BE6F15F85533}" type="datetime1">
              <a:rPr lang="en-US" smtClean="0"/>
              <a:t>5/8/24</a:t>
            </a:fld>
            <a:endParaRPr lang="en-US" dirty="0"/>
          </a:p>
        </p:txBody>
      </p:sp>
      <p:sp>
        <p:nvSpPr>
          <p:cNvPr id="5" name="Footer Placeholder 4">
            <a:extLst>
              <a:ext uri="{FF2B5EF4-FFF2-40B4-BE49-F238E27FC236}">
                <a16:creationId xmlns:a16="http://schemas.microsoft.com/office/drawing/2014/main" id="{CB4799D8-4DBF-4BB2-8D2B-65592ADC9004}"/>
              </a:ext>
            </a:extLst>
          </p:cNvPr>
          <p:cNvSpPr>
            <a:spLocks noGrp="1"/>
          </p:cNvSpPr>
          <p:nvPr>
            <p:ph type="ftr" sz="quarter" idx="3"/>
          </p:nvPr>
        </p:nvSpPr>
        <p:spPr>
          <a:xfrm>
            <a:off x="332481" y="236199"/>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F9F99666-11C3-48A1-966C-439EBF9D9A01}"/>
              </a:ext>
            </a:extLst>
          </p:cNvPr>
          <p:cNvSpPr>
            <a:spLocks noGrp="1"/>
          </p:cNvSpPr>
          <p:nvPr>
            <p:ph type="sldNum" sz="quarter" idx="4"/>
          </p:nvPr>
        </p:nvSpPr>
        <p:spPr>
          <a:xfrm>
            <a:off x="11289782" y="235881"/>
            <a:ext cx="756746" cy="365760"/>
          </a:xfrm>
          <a:prstGeom prst="rect">
            <a:avLst/>
          </a:prstGeom>
        </p:spPr>
        <p:txBody>
          <a:bodyPr vert="horz" lIns="91440" tIns="45720" rIns="91440" bIns="45720" rtlCol="0" anchor="ctr"/>
          <a:lstStyle>
            <a:lvl1pPr algn="ctr">
              <a:defRPr lang="en-US" sz="1400" b="1" kern="1200" smtClean="0">
                <a:solidFill>
                  <a:schemeClr val="tx1"/>
                </a:solidFill>
                <a:latin typeface="Bierstadt" panose="020B0504020202020204" pitchFamily="34" charset="0"/>
                <a:ea typeface="+mn-ea"/>
                <a:cs typeface="+mn-cs"/>
              </a:defRPr>
            </a:lvl1pPr>
          </a:lstStyle>
          <a:p>
            <a:fld id="{B4A918BC-4D43-4B42-B3C0-E7EBE25E6AF0}" type="slidenum">
              <a:rPr lang="en-US" smtClean="0"/>
              <a:pPr/>
              <a:t>‹#›</a:t>
            </a:fld>
            <a:endParaRPr lang="en-US" dirty="0"/>
          </a:p>
        </p:txBody>
      </p:sp>
      <p:cxnSp>
        <p:nvCxnSpPr>
          <p:cNvPr id="119" name="Straight Connector 118">
            <a:extLst>
              <a:ext uri="{FF2B5EF4-FFF2-40B4-BE49-F238E27FC236}">
                <a16:creationId xmlns:a16="http://schemas.microsoft.com/office/drawing/2014/main" id="{7FAC7B62-8ACC-41ED-80AB-8D1CDF38B9E4}"/>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45FF525-9A83-4625-99D9-B267BDE077E7}"/>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0004748"/>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7" r:id="rId6"/>
    <p:sldLayoutId id="2147483732" r:id="rId7"/>
    <p:sldLayoutId id="2147483733" r:id="rId8"/>
    <p:sldLayoutId id="2147483734" r:id="rId9"/>
    <p:sldLayoutId id="2147483736" r:id="rId10"/>
    <p:sldLayoutId id="2147483735"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200" kern="1200">
          <a:solidFill>
            <a:schemeClr val="tx1"/>
          </a:solidFill>
          <a:latin typeface="+mn-lt"/>
          <a:ea typeface="+mn-ea"/>
          <a:cs typeface="+mn-cs"/>
        </a:defRPr>
      </a:lvl1pPr>
      <a:lvl2pPr marL="228600" indent="0" algn="l"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6858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Slide Background">
            <a:extLst>
              <a:ext uri="{FF2B5EF4-FFF2-40B4-BE49-F238E27FC236}">
                <a16:creationId xmlns:a16="http://schemas.microsoft.com/office/drawing/2014/main" id="{86230F49-7FFF-4471-8A64-33B1F4CF11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nt">
            <a:extLst>
              <a:ext uri="{FF2B5EF4-FFF2-40B4-BE49-F238E27FC236}">
                <a16:creationId xmlns:a16="http://schemas.microsoft.com/office/drawing/2014/main" id="{ABCED6B1-E99D-4963-BCB1-2C5FC2B7E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3" name="Rectangle 12">
            <a:extLst>
              <a:ext uri="{FF2B5EF4-FFF2-40B4-BE49-F238E27FC236}">
                <a16:creationId xmlns:a16="http://schemas.microsoft.com/office/drawing/2014/main" id="{13A48C6C-3CC4-4EE5-A773-EC1EB7F59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95742" y="-8300"/>
            <a:ext cx="5296257" cy="6858000"/>
          </a:xfrm>
          <a:prstGeom prst="rect">
            <a:avLst/>
          </a:prstGeom>
          <a:ln>
            <a:noFill/>
          </a:ln>
          <a:effectLst>
            <a:outerShdw blurRad="596900" dist="330200" dir="8820000" sx="87000" sy="87000" algn="t" rotWithShape="0">
              <a:srgbClr val="000000">
                <a:alpha val="2666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48B13CA8-CBEA-4805-955D-CEBE32236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4580597"/>
          </a:xfrm>
          <a:prstGeom prst="rect">
            <a:avLst/>
          </a:prstGeom>
          <a:ln>
            <a:noFill/>
          </a:ln>
          <a:effectLst>
            <a:outerShdw blurRad="596900" dist="381000" dir="8820000" sx="90000" sy="90000" algn="t" rotWithShape="0">
              <a:srgbClr val="000000">
                <a:alpha val="2666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65CEA0A-A616-58AE-FA9B-6A00C0199D52}"/>
              </a:ext>
            </a:extLst>
          </p:cNvPr>
          <p:cNvSpPr>
            <a:spLocks noGrp="1"/>
          </p:cNvSpPr>
          <p:nvPr>
            <p:ph type="ctrTitle"/>
          </p:nvPr>
        </p:nvSpPr>
        <p:spPr>
          <a:xfrm>
            <a:off x="765614" y="621323"/>
            <a:ext cx="5424172" cy="3786554"/>
          </a:xfrm>
        </p:spPr>
        <p:txBody>
          <a:bodyPr anchor="t">
            <a:normAutofit/>
          </a:bodyPr>
          <a:lstStyle/>
          <a:p>
            <a:r>
              <a:rPr lang="en-US" dirty="0"/>
              <a:t>SUMMATIVE ORAL PRESENTATION FOR PROBLEM A (ETCEMBLY LTD)</a:t>
            </a:r>
            <a:br>
              <a:rPr lang="en-US" dirty="0"/>
            </a:br>
            <a:r>
              <a:rPr lang="en-US" dirty="0"/>
              <a:t>GROUP NO - 4</a:t>
            </a:r>
          </a:p>
        </p:txBody>
      </p:sp>
      <p:sp>
        <p:nvSpPr>
          <p:cNvPr id="3" name="Subtitle 2">
            <a:extLst>
              <a:ext uri="{FF2B5EF4-FFF2-40B4-BE49-F238E27FC236}">
                <a16:creationId xmlns:a16="http://schemas.microsoft.com/office/drawing/2014/main" id="{D51D90CA-D0F1-3315-202A-D6D5595D4807}"/>
              </a:ext>
            </a:extLst>
          </p:cNvPr>
          <p:cNvSpPr>
            <a:spLocks noGrp="1"/>
          </p:cNvSpPr>
          <p:nvPr>
            <p:ph type="subTitle" idx="1"/>
          </p:nvPr>
        </p:nvSpPr>
        <p:spPr>
          <a:xfrm>
            <a:off x="410309" y="4905318"/>
            <a:ext cx="5964638" cy="1148505"/>
          </a:xfrm>
        </p:spPr>
        <p:txBody>
          <a:bodyPr anchor="b">
            <a:normAutofit/>
          </a:bodyPr>
          <a:lstStyle/>
          <a:p>
            <a:r>
              <a:rPr lang="en-US" sz="2800" dirty="0">
                <a:latin typeface="Times New Roman" panose="02020603050405020304" pitchFamily="18" charset="0"/>
                <a:cs typeface="Times New Roman" panose="02020603050405020304" pitchFamily="18" charset="0"/>
              </a:rPr>
              <a:t>DATA SCIENCE MINI PROJECT 2024</a:t>
            </a:r>
          </a:p>
        </p:txBody>
      </p:sp>
      <p:pic>
        <p:nvPicPr>
          <p:cNvPr id="31" name="Picture 30">
            <a:extLst>
              <a:ext uri="{FF2B5EF4-FFF2-40B4-BE49-F238E27FC236}">
                <a16:creationId xmlns:a16="http://schemas.microsoft.com/office/drawing/2014/main" id="{E1D54153-4743-C67C-80FA-B5F3B62262E1}"/>
              </a:ext>
            </a:extLst>
          </p:cNvPr>
          <p:cNvPicPr>
            <a:picLocks noChangeAspect="1"/>
          </p:cNvPicPr>
          <p:nvPr/>
        </p:nvPicPr>
        <p:blipFill rotWithShape="1">
          <a:blip r:embed="rId2"/>
          <a:srcRect l="8986" r="4609"/>
          <a:stretch/>
        </p:blipFill>
        <p:spPr>
          <a:xfrm>
            <a:off x="6895742" y="-8302"/>
            <a:ext cx="5296257" cy="4597197"/>
          </a:xfrm>
          <a:prstGeom prst="rect">
            <a:avLst/>
          </a:prstGeom>
        </p:spPr>
      </p:pic>
      <p:cxnSp>
        <p:nvCxnSpPr>
          <p:cNvPr id="17" name="Straight Connector 16">
            <a:extLst>
              <a:ext uri="{FF2B5EF4-FFF2-40B4-BE49-F238E27FC236}">
                <a16:creationId xmlns:a16="http://schemas.microsoft.com/office/drawing/2014/main" id="{B6297268-1B4B-4EAB-B8C5-91187E87FF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75106E5-0D30-46A7-E33F-768412256E84}"/>
              </a:ext>
            </a:extLst>
          </p:cNvPr>
          <p:cNvSpPr txBox="1"/>
          <p:nvPr/>
        </p:nvSpPr>
        <p:spPr>
          <a:xfrm>
            <a:off x="7362092" y="5052646"/>
            <a:ext cx="4331053" cy="156966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SHALOMI FERNANDES, </a:t>
            </a:r>
          </a:p>
          <a:p>
            <a:r>
              <a:rPr lang="en-US" sz="2400" dirty="0">
                <a:latin typeface="Times New Roman" panose="02020603050405020304" pitchFamily="18" charset="0"/>
                <a:cs typeface="Times New Roman" panose="02020603050405020304" pitchFamily="18" charset="0"/>
              </a:rPr>
              <a:t>JIADONG XU,</a:t>
            </a:r>
          </a:p>
          <a:p>
            <a:r>
              <a:rPr lang="en-US" sz="2400" dirty="0">
                <a:latin typeface="Times New Roman" panose="02020603050405020304" pitchFamily="18" charset="0"/>
                <a:cs typeface="Times New Roman" panose="02020603050405020304" pitchFamily="18" charset="0"/>
              </a:rPr>
              <a:t>FANGNAN WEI,</a:t>
            </a:r>
          </a:p>
          <a:p>
            <a:r>
              <a:rPr lang="en-US" sz="2400" dirty="0">
                <a:latin typeface="Times New Roman" panose="02020603050405020304" pitchFamily="18" charset="0"/>
                <a:cs typeface="Times New Roman" panose="02020603050405020304" pitchFamily="18" charset="0"/>
              </a:rPr>
              <a:t>JIAHUI LIU.</a:t>
            </a:r>
          </a:p>
        </p:txBody>
      </p:sp>
    </p:spTree>
    <p:extLst>
      <p:ext uri="{BB962C8B-B14F-4D97-AF65-F5344CB8AC3E}">
        <p14:creationId xmlns:p14="http://schemas.microsoft.com/office/powerpoint/2010/main" val="3025405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479695-F3B8-4212-F024-62833181F511}"/>
              </a:ext>
            </a:extLst>
          </p:cNvPr>
          <p:cNvSpPr>
            <a:spLocks noGrp="1"/>
          </p:cNvSpPr>
          <p:nvPr>
            <p:ph type="title"/>
          </p:nvPr>
        </p:nvSpPr>
        <p:spPr>
          <a:xfrm>
            <a:off x="806875" y="73720"/>
            <a:ext cx="6362013" cy="650841"/>
          </a:xfrm>
        </p:spPr>
        <p:txBody>
          <a:bodyPr>
            <a:normAutofit/>
          </a:bodyPr>
          <a:lstStyle/>
          <a:p>
            <a:r>
              <a:rPr lang="en-US" altLang="zh-CN" sz="2000" dirty="0"/>
              <a:t>ANALYSIS ON CLUSTERING RESULTS (AGGLOMERATIVE)</a:t>
            </a:r>
            <a:endParaRPr lang="zh-CN" altLang="en-US" sz="2000" dirty="0"/>
          </a:p>
        </p:txBody>
      </p:sp>
      <p:pic>
        <p:nvPicPr>
          <p:cNvPr id="17" name="内容占位符 16" descr="图表, 折线图&#10;&#10;描述已自动生成">
            <a:extLst>
              <a:ext uri="{FF2B5EF4-FFF2-40B4-BE49-F238E27FC236}">
                <a16:creationId xmlns:a16="http://schemas.microsoft.com/office/drawing/2014/main" id="{0F2EA432-3261-A558-F2AE-2DC2145B1597}"/>
              </a:ext>
            </a:extLst>
          </p:cNvPr>
          <p:cNvPicPr>
            <a:picLocks noGrp="1" noChangeAspect="1"/>
          </p:cNvPicPr>
          <p:nvPr>
            <p:ph idx="1"/>
          </p:nvPr>
        </p:nvPicPr>
        <p:blipFill>
          <a:blip r:embed="rId2"/>
          <a:stretch>
            <a:fillRect/>
          </a:stretch>
        </p:blipFill>
        <p:spPr>
          <a:xfrm>
            <a:off x="637292" y="885552"/>
            <a:ext cx="2665889" cy="1717388"/>
          </a:xfrm>
        </p:spPr>
      </p:pic>
      <p:pic>
        <p:nvPicPr>
          <p:cNvPr id="19" name="图片 18" descr="图表, 折线图&#10;&#10;描述已自动生成">
            <a:extLst>
              <a:ext uri="{FF2B5EF4-FFF2-40B4-BE49-F238E27FC236}">
                <a16:creationId xmlns:a16="http://schemas.microsoft.com/office/drawing/2014/main" id="{769996E1-AA65-3757-3B40-1BBBE93EB3FC}"/>
              </a:ext>
            </a:extLst>
          </p:cNvPr>
          <p:cNvPicPr>
            <a:picLocks noChangeAspect="1"/>
          </p:cNvPicPr>
          <p:nvPr/>
        </p:nvPicPr>
        <p:blipFill>
          <a:blip r:embed="rId3"/>
          <a:stretch>
            <a:fillRect/>
          </a:stretch>
        </p:blipFill>
        <p:spPr>
          <a:xfrm>
            <a:off x="3688965" y="885548"/>
            <a:ext cx="2665889" cy="1717387"/>
          </a:xfrm>
          <a:prstGeom prst="rect">
            <a:avLst/>
          </a:prstGeom>
        </p:spPr>
      </p:pic>
      <p:pic>
        <p:nvPicPr>
          <p:cNvPr id="21" name="图片 20" descr="图表, 折线图&#10;&#10;描述已自动生成">
            <a:extLst>
              <a:ext uri="{FF2B5EF4-FFF2-40B4-BE49-F238E27FC236}">
                <a16:creationId xmlns:a16="http://schemas.microsoft.com/office/drawing/2014/main" id="{E7485E84-8291-D12B-27A4-879963369A76}"/>
              </a:ext>
            </a:extLst>
          </p:cNvPr>
          <p:cNvPicPr>
            <a:picLocks noChangeAspect="1"/>
          </p:cNvPicPr>
          <p:nvPr/>
        </p:nvPicPr>
        <p:blipFill>
          <a:blip r:embed="rId4"/>
          <a:stretch>
            <a:fillRect/>
          </a:stretch>
        </p:blipFill>
        <p:spPr>
          <a:xfrm>
            <a:off x="6740638" y="885547"/>
            <a:ext cx="2665889" cy="1717387"/>
          </a:xfrm>
          <a:prstGeom prst="rect">
            <a:avLst/>
          </a:prstGeom>
        </p:spPr>
      </p:pic>
      <p:pic>
        <p:nvPicPr>
          <p:cNvPr id="23" name="图片 22" descr="图表, 折线图&#10;&#10;描述已自动生成">
            <a:extLst>
              <a:ext uri="{FF2B5EF4-FFF2-40B4-BE49-F238E27FC236}">
                <a16:creationId xmlns:a16="http://schemas.microsoft.com/office/drawing/2014/main" id="{2293A320-7991-0C0A-2BB7-BEBCA7E353ED}"/>
              </a:ext>
            </a:extLst>
          </p:cNvPr>
          <p:cNvPicPr>
            <a:picLocks noChangeAspect="1"/>
          </p:cNvPicPr>
          <p:nvPr/>
        </p:nvPicPr>
        <p:blipFill>
          <a:blip r:embed="rId5"/>
          <a:stretch>
            <a:fillRect/>
          </a:stretch>
        </p:blipFill>
        <p:spPr>
          <a:xfrm>
            <a:off x="625539" y="2602935"/>
            <a:ext cx="2665889" cy="1717388"/>
          </a:xfrm>
          <a:prstGeom prst="rect">
            <a:avLst/>
          </a:prstGeom>
        </p:spPr>
      </p:pic>
      <p:pic>
        <p:nvPicPr>
          <p:cNvPr id="25" name="图片 24" descr="图表, 折线图&#10;&#10;描述已自动生成">
            <a:extLst>
              <a:ext uri="{FF2B5EF4-FFF2-40B4-BE49-F238E27FC236}">
                <a16:creationId xmlns:a16="http://schemas.microsoft.com/office/drawing/2014/main" id="{DE5D75D5-4D7D-EE13-635A-C9929E280870}"/>
              </a:ext>
            </a:extLst>
          </p:cNvPr>
          <p:cNvPicPr>
            <a:picLocks noChangeAspect="1"/>
          </p:cNvPicPr>
          <p:nvPr/>
        </p:nvPicPr>
        <p:blipFill>
          <a:blip r:embed="rId6"/>
          <a:stretch>
            <a:fillRect/>
          </a:stretch>
        </p:blipFill>
        <p:spPr>
          <a:xfrm>
            <a:off x="3684971" y="2602934"/>
            <a:ext cx="2665889" cy="1717387"/>
          </a:xfrm>
          <a:prstGeom prst="rect">
            <a:avLst/>
          </a:prstGeom>
        </p:spPr>
      </p:pic>
      <p:pic>
        <p:nvPicPr>
          <p:cNvPr id="27" name="图片 26" descr="图表, 折线图&#10;&#10;描述已自动生成">
            <a:extLst>
              <a:ext uri="{FF2B5EF4-FFF2-40B4-BE49-F238E27FC236}">
                <a16:creationId xmlns:a16="http://schemas.microsoft.com/office/drawing/2014/main" id="{6BE9918B-8FAB-DA9B-FDD8-4EDE07CC47A8}"/>
              </a:ext>
            </a:extLst>
          </p:cNvPr>
          <p:cNvPicPr>
            <a:picLocks noChangeAspect="1"/>
          </p:cNvPicPr>
          <p:nvPr/>
        </p:nvPicPr>
        <p:blipFill>
          <a:blip r:embed="rId7"/>
          <a:stretch>
            <a:fillRect/>
          </a:stretch>
        </p:blipFill>
        <p:spPr>
          <a:xfrm>
            <a:off x="6728885" y="2602933"/>
            <a:ext cx="2665888" cy="1717387"/>
          </a:xfrm>
          <a:prstGeom prst="rect">
            <a:avLst/>
          </a:prstGeom>
        </p:spPr>
      </p:pic>
      <p:sp>
        <p:nvSpPr>
          <p:cNvPr id="29" name="文本框 28">
            <a:extLst>
              <a:ext uri="{FF2B5EF4-FFF2-40B4-BE49-F238E27FC236}">
                <a16:creationId xmlns:a16="http://schemas.microsoft.com/office/drawing/2014/main" id="{5628B892-0D5D-A548-D2D4-430BEDA79223}"/>
              </a:ext>
            </a:extLst>
          </p:cNvPr>
          <p:cNvSpPr txBox="1"/>
          <p:nvPr/>
        </p:nvSpPr>
        <p:spPr>
          <a:xfrm>
            <a:off x="625539" y="4430333"/>
            <a:ext cx="10881734" cy="2339102"/>
          </a:xfrm>
          <a:prstGeom prst="rect">
            <a:avLst/>
          </a:prstGeom>
          <a:noFill/>
        </p:spPr>
        <p:txBody>
          <a:bodyPr wrap="square" rtlCol="0">
            <a:spAutoFit/>
          </a:bodyPr>
          <a:lstStyle/>
          <a:p>
            <a:r>
              <a:rPr lang="en-US" altLang="zh-CN" sz="1600" dirty="0" err="1">
                <a:latin typeface="Times New Roman" panose="02020603050405020304" pitchFamily="18" charset="0"/>
                <a:cs typeface="Times New Roman" panose="02020603050405020304" pitchFamily="18" charset="0"/>
              </a:rPr>
              <a:t>calculate_purity</a:t>
            </a:r>
            <a:r>
              <a:rPr lang="en-US" altLang="zh-CN" sz="1600" dirty="0">
                <a:latin typeface="Times New Roman" panose="02020603050405020304" pitchFamily="18" charset="0"/>
                <a:cs typeface="Times New Roman" panose="02020603050405020304" pitchFamily="18" charset="0"/>
              </a:rPr>
              <a:t>: Determine the purity of each cluster by calculating the proportion of the most common target labels in each cluster.</a:t>
            </a:r>
          </a:p>
          <a:p>
            <a:r>
              <a:rPr lang="en-US" altLang="zh-CN" sz="1600" dirty="0" err="1">
                <a:latin typeface="Times New Roman" panose="02020603050405020304" pitchFamily="18" charset="0"/>
                <a:cs typeface="Times New Roman" panose="02020603050405020304" pitchFamily="18" charset="0"/>
              </a:rPr>
              <a:t>pure_clusters_fraction</a:t>
            </a:r>
            <a:r>
              <a:rPr lang="en-US" altLang="zh-CN" sz="1600" dirty="0">
                <a:latin typeface="Times New Roman" panose="02020603050405020304" pitchFamily="18" charset="0"/>
                <a:cs typeface="Times New Roman" panose="02020603050405020304" pitchFamily="18" charset="0"/>
              </a:rPr>
              <a:t>: Calculate the proportion of clusters with perfect purity (purity of 1).</a:t>
            </a:r>
          </a:p>
          <a:p>
            <a:r>
              <a:rPr lang="en-US" altLang="zh-CN" sz="1600" dirty="0" err="1">
                <a:latin typeface="Times New Roman" panose="02020603050405020304" pitchFamily="18" charset="0"/>
                <a:cs typeface="Times New Roman" panose="02020603050405020304" pitchFamily="18" charset="0"/>
              </a:rPr>
              <a:t>pure_cluster_retention</a:t>
            </a:r>
            <a:r>
              <a:rPr lang="en-US" altLang="zh-CN" sz="1600" dirty="0">
                <a:latin typeface="Times New Roman" panose="02020603050405020304" pitchFamily="18" charset="0"/>
                <a:cs typeface="Times New Roman" panose="02020603050405020304" pitchFamily="18" charset="0"/>
              </a:rPr>
              <a:t>: Evaluates the proportion of samples in all data that belong to completely pure clusters.</a:t>
            </a:r>
            <a:endParaRPr lang="zh-CN" altLang="en-US" sz="1600" b="0" i="0" dirty="0">
              <a:solidFill>
                <a:srgbClr val="0D0D0D"/>
              </a:solidFill>
              <a:effectLst/>
              <a:latin typeface="Times New Roman" panose="02020603050405020304" pitchFamily="18" charset="0"/>
              <a:cs typeface="Times New Roman" panose="02020603050405020304" pitchFamily="18" charset="0"/>
            </a:endParaRPr>
          </a:p>
          <a:p>
            <a:r>
              <a:rPr lang="en-US" altLang="zh-CN" sz="1600" b="0" i="0" dirty="0">
                <a:solidFill>
                  <a:srgbClr val="0D0D0D"/>
                </a:solidFill>
                <a:effectLst/>
                <a:latin typeface="Times New Roman" panose="02020603050405020304" pitchFamily="18" charset="0"/>
                <a:cs typeface="Times New Roman" panose="02020603050405020304" pitchFamily="18" charset="0"/>
              </a:rPr>
              <a:t>These six figures show the impact of cluster number on Purity Fraction, Purity Retention and NMI. It can be observed that as the number of clusters increases, Purity Fraction and NMI generally show an upward trend, indicating that the refinement of clustering helps to improve the consistency of clustering and the increase of NMI. Purity Retention increases slowly in some cases because although the number of high-purity clusters increases, the proportion of samples belonging to these clusters in the overall data does not necessarily increase significantly.</a:t>
            </a:r>
            <a:endParaRPr lang="zh-CN" alt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0812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2CCAF-115E-5664-3704-23FB5C19A9A5}"/>
              </a:ext>
            </a:extLst>
          </p:cNvPr>
          <p:cNvSpPr>
            <a:spLocks noGrp="1"/>
          </p:cNvSpPr>
          <p:nvPr>
            <p:ph type="title"/>
          </p:nvPr>
        </p:nvSpPr>
        <p:spPr>
          <a:xfrm>
            <a:off x="761799" y="42130"/>
            <a:ext cx="10381205" cy="1138084"/>
          </a:xfrm>
        </p:spPr>
        <p:txBody>
          <a:bodyPr>
            <a:normAutofit/>
          </a:bodyPr>
          <a:lstStyle/>
          <a:p>
            <a:r>
              <a:rPr lang="en-US" dirty="0"/>
              <a:t>MODEL CREATION AND OUTCOMES:</a:t>
            </a:r>
          </a:p>
        </p:txBody>
      </p:sp>
      <p:sp>
        <p:nvSpPr>
          <p:cNvPr id="3" name="Content Placeholder 2">
            <a:extLst>
              <a:ext uri="{FF2B5EF4-FFF2-40B4-BE49-F238E27FC236}">
                <a16:creationId xmlns:a16="http://schemas.microsoft.com/office/drawing/2014/main" id="{DAC1B921-FEC6-F70F-E466-211D8202B556}"/>
              </a:ext>
            </a:extLst>
          </p:cNvPr>
          <p:cNvSpPr>
            <a:spLocks noGrp="1"/>
          </p:cNvSpPr>
          <p:nvPr>
            <p:ph idx="1"/>
          </p:nvPr>
        </p:nvSpPr>
        <p:spPr>
          <a:xfrm>
            <a:off x="233915" y="1180213"/>
            <a:ext cx="11196285" cy="5507665"/>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 A decision to focus exclusively on Human Species (Homo Sapiens) was made for model building and predictions due to the significantly larger volume of data available—51,535 entries for humans compared to just 4,173 for mice (Mus Musculus). </a:t>
            </a:r>
          </a:p>
          <a:p>
            <a:r>
              <a:rPr lang="en-US" dirty="0">
                <a:latin typeface="Times New Roman" panose="02020603050405020304" pitchFamily="18" charset="0"/>
                <a:cs typeface="Times New Roman" panose="02020603050405020304" pitchFamily="18" charset="0"/>
              </a:rPr>
              <a:t>- Focusing on human data aligns with the primary goal of applying findings directly to human medicine, avoiding the risks of undertraining and overfitting associated with the limited mouse data. This approach not only makes efficient use of the extensive human data but also enhances the clinical relevance of the predictions.    </a:t>
            </a:r>
          </a:p>
          <a:p>
            <a:r>
              <a:rPr lang="en-US" dirty="0">
                <a:latin typeface="Times New Roman" panose="02020603050405020304" pitchFamily="18" charset="0"/>
                <a:cs typeface="Times New Roman" panose="02020603050405020304" pitchFamily="18" charset="0"/>
              </a:rPr>
              <a:t>- Model evaluation was performed by segmenting the data set to obtain alpha and beta chains. Each chain potentially interacts differently with antigens, influencing the specificity and strength of immune responses. </a:t>
            </a:r>
          </a:p>
          <a:p>
            <a:r>
              <a:rPr lang="en-US" dirty="0">
                <a:latin typeface="Times New Roman" panose="02020603050405020304" pitchFamily="18" charset="0"/>
                <a:cs typeface="Times New Roman" panose="02020603050405020304" pitchFamily="18" charset="0"/>
              </a:rPr>
              <a:t>- By analyzing them separately, it’s possible to isolate and understand the unique contributions of each chain in the antigen recognition process. This approach can help us perform a more nuanced analysis of TCR behavior, providing insights that may be obscured in combined model. </a:t>
            </a:r>
          </a:p>
          <a:p>
            <a:r>
              <a:rPr lang="en-US" dirty="0">
                <a:latin typeface="Times New Roman" panose="02020603050405020304" pitchFamily="18" charset="0"/>
                <a:cs typeface="Times New Roman" panose="02020603050405020304" pitchFamily="18" charset="0"/>
              </a:rPr>
              <a:t>- In this study, we used accuracy and F1 score as key evaluation metrics for our models. Accuracy measures the overall correctness of the model across all classes, while the F1 score provides a balance between precision and recall, especially important in situations with class imbalance, assessing the model’s ability to correctly classify each class.</a:t>
            </a:r>
          </a:p>
        </p:txBody>
      </p:sp>
    </p:spTree>
    <p:extLst>
      <p:ext uri="{BB962C8B-B14F-4D97-AF65-F5344CB8AC3E}">
        <p14:creationId xmlns:p14="http://schemas.microsoft.com/office/powerpoint/2010/main" val="1121782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CCA305-B4A1-1CF2-D251-015AA6B48E90}"/>
              </a:ext>
            </a:extLst>
          </p:cNvPr>
          <p:cNvSpPr txBox="1"/>
          <p:nvPr/>
        </p:nvSpPr>
        <p:spPr>
          <a:xfrm>
            <a:off x="159488" y="95694"/>
            <a:ext cx="11578856" cy="6555641"/>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Logistic Regression Classifier Results:</a:t>
            </a:r>
          </a:p>
          <a:p>
            <a:r>
              <a:rPr lang="en-US" sz="1400" dirty="0">
                <a:latin typeface="Times New Roman" panose="02020603050405020304" pitchFamily="18" charset="0"/>
                <a:cs typeface="Times New Roman" panose="02020603050405020304" pitchFamily="18" charset="0"/>
              </a:rPr>
              <a:t>- Model evaluation revealed that while the overall accuracy appeared high at approximately 87.5% for the alpha chains and 87.75% for the beta chains, the F1 scores for many classes were very low, indicating poor performance in correctly classifying many specific epitopes. </a:t>
            </a:r>
          </a:p>
          <a:p>
            <a:r>
              <a:rPr lang="en-US" sz="1400" dirty="0">
                <a:latin typeface="Times New Roman" panose="02020603050405020304" pitchFamily="18" charset="0"/>
                <a:cs typeface="Times New Roman" panose="02020603050405020304" pitchFamily="18" charset="0"/>
              </a:rPr>
              <a:t>- This discrepancy between high accuracy and low F1 scores highlighted the challenges of working with imbalanced datasets and underscored the necessity of choosing appropriate metrics for performance evaluation. The classification report showed substantial variability in precision, recall, and F1 scores across different classes, with many classes showing zero values in these metrics, suggesting that the model struggled with minority classes. </a:t>
            </a:r>
          </a:p>
          <a:p>
            <a:r>
              <a:rPr lang="en-US" sz="1400" dirty="0">
                <a:latin typeface="Times New Roman" panose="02020603050405020304" pitchFamily="18" charset="0"/>
                <a:cs typeface="Times New Roman" panose="02020603050405020304" pitchFamily="18" charset="0"/>
              </a:rPr>
              <a:t>- This outcome stresses the importance of further model adjustments and potentially exploring more complex models or resampling techniques to better handle class imbalance and improve the model's ability to generalize across less frequent classes.</a:t>
            </a:r>
          </a:p>
          <a:p>
            <a:endParaRPr lang="en-US" sz="14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SVM Results:</a:t>
            </a:r>
          </a:p>
          <a:p>
            <a:r>
              <a:rPr lang="en-US" sz="1400" dirty="0">
                <a:latin typeface="Times New Roman" panose="02020603050405020304" pitchFamily="18" charset="0"/>
                <a:cs typeface="Times New Roman" panose="02020603050405020304" pitchFamily="18" charset="0"/>
              </a:rPr>
              <a:t>- The SVM classifier recorded accuracy rates of about 87.51% for alpha chains and 89% for beta chains. This performance is quite similar to what was observed with the logistic regression model, indicating comparable overall effectiveness across the dataset. </a:t>
            </a:r>
          </a:p>
          <a:p>
            <a:r>
              <a:rPr lang="en-US" sz="1400" dirty="0">
                <a:latin typeface="Times New Roman" panose="02020603050405020304" pitchFamily="18" charset="0"/>
                <a:cs typeface="Times New Roman" panose="02020603050405020304" pitchFamily="18" charset="0"/>
              </a:rPr>
              <a:t>- A closer examination of the F1 scores from the classification report reveals that the SVM faces difficulties with several classes, with many achieving zero F1 scores. This highlights the challenge of dealing with minority classes in an imbalanced dataset. </a:t>
            </a:r>
          </a:p>
          <a:p>
            <a:r>
              <a:rPr lang="en-US" sz="1400" dirty="0">
                <a:latin typeface="Times New Roman" panose="02020603050405020304" pitchFamily="18" charset="0"/>
                <a:cs typeface="Times New Roman" panose="02020603050405020304" pitchFamily="18" charset="0"/>
              </a:rPr>
              <a:t>- Nonetheless, the SVM does excel in specific areas, achieving perfect F1 scores in some classes where logistic regression struggles. This shows the SVM's strength in handling certain segments of data where its optimization techniques are most effective, particularly in balancing precision and recall, as reflected by a weighted average F1 score of 0.88 for both alpha and beta chains. Although the accuracy of the SVM is similar to that of logistic regression, its higher F1 scores in certain classes suggest it could offer more dependable predictions for specific T-cell receptor specificities.</a:t>
            </a:r>
          </a:p>
          <a:p>
            <a:endParaRPr lang="en-US" sz="14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Random Forest Classifier Results:</a:t>
            </a:r>
          </a:p>
          <a:p>
            <a:r>
              <a:rPr lang="en-US" sz="1400" dirty="0">
                <a:latin typeface="Times New Roman" panose="02020603050405020304" pitchFamily="18" charset="0"/>
                <a:cs typeface="Times New Roman" panose="02020603050405020304" pitchFamily="18" charset="0"/>
              </a:rPr>
              <a:t>- The Random Forest classifier, when applied separately to the Alpha and Beta chains, shows notable strengths and weaknesses in performance. Both chains achieve high accuracy levels, with approximately 90% for Alpha and 92% for Beta, indicating the model's strong overall predictive power across the dataset. -  - However, a more detailed analysis using F1 scores reveals varied performance across different epitopes. Many classes exhibit low or even zero F1 scores, indicating challenges in classifying minority classes within the imbalanced dataset. On the other hand, some classes achieve high F1 scores, demonstrating the model's ability to accurately identify specific classes.</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This variation highlights the Random Forest model's capacity to handle complex data through its ensemble approach, which captures multiple decision-making pathways and minimizes variance compared to simpler models like logistic regression. The notable weighted average F1 scores of 0.91 for Alpha and 0.92 for Beta underscore its effectiveness in balancing precision and recall among diverse classes, positioning it as a strong option for addressing the complexities of TCR specificity. </a:t>
            </a:r>
            <a:endParaRPr lang="en-US" dirty="0"/>
          </a:p>
        </p:txBody>
      </p:sp>
    </p:spTree>
    <p:extLst>
      <p:ext uri="{BB962C8B-B14F-4D97-AF65-F5344CB8AC3E}">
        <p14:creationId xmlns:p14="http://schemas.microsoft.com/office/powerpoint/2010/main" val="2318888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different colored bars&#10;&#10;Description automatically generated with medium confidence">
            <a:extLst>
              <a:ext uri="{FF2B5EF4-FFF2-40B4-BE49-F238E27FC236}">
                <a16:creationId xmlns:a16="http://schemas.microsoft.com/office/drawing/2014/main" id="{2DB288DC-C157-65D2-2E3A-085ED248644A}"/>
              </a:ext>
            </a:extLst>
          </p:cNvPr>
          <p:cNvPicPr>
            <a:picLocks noChangeAspect="1"/>
          </p:cNvPicPr>
          <p:nvPr/>
        </p:nvPicPr>
        <p:blipFill>
          <a:blip r:embed="rId2"/>
          <a:stretch>
            <a:fillRect/>
          </a:stretch>
        </p:blipFill>
        <p:spPr>
          <a:xfrm>
            <a:off x="789712" y="518021"/>
            <a:ext cx="3937000" cy="2781300"/>
          </a:xfrm>
          <a:prstGeom prst="rect">
            <a:avLst/>
          </a:prstGeom>
        </p:spPr>
      </p:pic>
      <p:sp>
        <p:nvSpPr>
          <p:cNvPr id="4" name="TextBox 3">
            <a:extLst>
              <a:ext uri="{FF2B5EF4-FFF2-40B4-BE49-F238E27FC236}">
                <a16:creationId xmlns:a16="http://schemas.microsoft.com/office/drawing/2014/main" id="{AE012B33-F4B4-19DB-6289-C0A169FDA5CC}"/>
              </a:ext>
            </a:extLst>
          </p:cNvPr>
          <p:cNvSpPr txBox="1"/>
          <p:nvPr/>
        </p:nvSpPr>
        <p:spPr>
          <a:xfrm>
            <a:off x="5316279" y="669851"/>
            <a:ext cx="6411433" cy="1754326"/>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-Despite the Random Forest model’s success in general accuracy and class-specific predictions, there is still room for enhancement in precision, suggesting a need for further model refinement and strategy development.</a:t>
            </a:r>
          </a:p>
          <a:p>
            <a:r>
              <a:rPr lang="en-US" dirty="0">
                <a:latin typeface="Times New Roman" panose="02020603050405020304" pitchFamily="18" charset="0"/>
                <a:cs typeface="Times New Roman" panose="02020603050405020304" pitchFamily="18" charset="0"/>
              </a:rPr>
              <a:t>- We performed hyperparameter tuning on the Random Forest Model to see if there could be an improvement in the performance</a:t>
            </a:r>
          </a:p>
        </p:txBody>
      </p:sp>
      <p:sp>
        <p:nvSpPr>
          <p:cNvPr id="5" name="TextBox 4">
            <a:extLst>
              <a:ext uri="{FF2B5EF4-FFF2-40B4-BE49-F238E27FC236}">
                <a16:creationId xmlns:a16="http://schemas.microsoft.com/office/drawing/2014/main" id="{5BCD0C10-DB1E-C40B-864C-965BA198DD63}"/>
              </a:ext>
            </a:extLst>
          </p:cNvPr>
          <p:cNvSpPr txBox="1"/>
          <p:nvPr/>
        </p:nvSpPr>
        <p:spPr>
          <a:xfrm>
            <a:off x="318977" y="3480459"/>
            <a:ext cx="11408735" cy="2308324"/>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AFTER TUNING:</a:t>
            </a:r>
          </a:p>
          <a:p>
            <a:r>
              <a:rPr lang="en-US" dirty="0">
                <a:latin typeface="Times New Roman" panose="02020603050405020304" pitchFamily="18" charset="0"/>
                <a:cs typeface="Times New Roman" panose="02020603050405020304" pitchFamily="18" charset="0"/>
              </a:rPr>
              <a:t>-After refining the model's settings, we noticed clear improvements. - For the Alpha chain, adjusting the hyperparameters boosted the weighted average F1 score to 0.91, demonstrating enhanced balance in predicting various classes accurately. </a:t>
            </a:r>
          </a:p>
          <a:p>
            <a:r>
              <a:rPr lang="en-US" dirty="0">
                <a:latin typeface="Times New Roman" panose="02020603050405020304" pitchFamily="18" charset="0"/>
                <a:cs typeface="Times New Roman" panose="02020603050405020304" pitchFamily="18" charset="0"/>
              </a:rPr>
              <a:t>- The Beta chain exhibited similar improvements, achieving a weighted average F1 score of 0.91 as well. </a:t>
            </a:r>
          </a:p>
          <a:p>
            <a:r>
              <a:rPr lang="en-US" dirty="0">
                <a:latin typeface="Times New Roman" panose="02020603050405020304" pitchFamily="18" charset="0"/>
                <a:cs typeface="Times New Roman" panose="02020603050405020304" pitchFamily="18" charset="0"/>
              </a:rPr>
              <a:t>- These improvements suggest that the refined Random Forest model handles the dataset's varied and skewed distributions more effectively, resulting in more dependable predictions. </a:t>
            </a:r>
          </a:p>
          <a:p>
            <a:r>
              <a:rPr lang="en-US" dirty="0">
                <a:latin typeface="Times New Roman" panose="02020603050405020304" pitchFamily="18" charset="0"/>
                <a:cs typeface="Times New Roman" panose="02020603050405020304" pitchFamily="18" charset="0"/>
              </a:rPr>
              <a:t>- Such enhancements are especially valuable in clinical environments, where precise model predictions are essential for designing effective T-cell receptor-based immunotherapies.</a:t>
            </a:r>
          </a:p>
        </p:txBody>
      </p:sp>
    </p:spTree>
    <p:extLst>
      <p:ext uri="{BB962C8B-B14F-4D97-AF65-F5344CB8AC3E}">
        <p14:creationId xmlns:p14="http://schemas.microsoft.com/office/powerpoint/2010/main" val="13887745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038E7D36-B1C9-463C-983F-AEA5810A6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37B9A221-B33F-47C2-85FF-2C8F363D7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8" name="Rectangle 27">
            <a:extLst>
              <a:ext uri="{FF2B5EF4-FFF2-40B4-BE49-F238E27FC236}">
                <a16:creationId xmlns:a16="http://schemas.microsoft.com/office/drawing/2014/main" id="{CD0E0EF1-7626-4514-9337-271DD661B1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28">
            <a:extLst>
              <a:ext uri="{FF2B5EF4-FFF2-40B4-BE49-F238E27FC236}">
                <a16:creationId xmlns:a16="http://schemas.microsoft.com/office/drawing/2014/main" id="{5F0B1492-9A00-4F80-8771-0BB2C2C435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2544415"/>
          </a:xfrm>
          <a:prstGeom prst="rect">
            <a:avLst/>
          </a:prstGeom>
          <a:ln>
            <a:noFill/>
          </a:ln>
          <a:effectLst>
            <a:outerShdw blurRad="190500" dist="1270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0" name="Straight Connector 29">
            <a:extLst>
              <a:ext uri="{FF2B5EF4-FFF2-40B4-BE49-F238E27FC236}">
                <a16:creationId xmlns:a16="http://schemas.microsoft.com/office/drawing/2014/main" id="{7FAC7B62-8ACC-41ED-80AB-8D1CDF38B9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45FF525-9A83-4625-99D9-B267BDE077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2" name="Slide Background">
            <a:extLst>
              <a:ext uri="{FF2B5EF4-FFF2-40B4-BE49-F238E27FC236}">
                <a16:creationId xmlns:a16="http://schemas.microsoft.com/office/drawing/2014/main" id="{B210AC1D-4063-4C6E-9528-FA9C4C0C1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3" name="Rectangle 32">
            <a:extLst>
              <a:ext uri="{FF2B5EF4-FFF2-40B4-BE49-F238E27FC236}">
                <a16:creationId xmlns:a16="http://schemas.microsoft.com/office/drawing/2014/main" id="{02F8C595-E68C-4306-AED8-DC7826A0A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144310"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descr="Question mark on green pastel background">
            <a:extLst>
              <a:ext uri="{FF2B5EF4-FFF2-40B4-BE49-F238E27FC236}">
                <a16:creationId xmlns:a16="http://schemas.microsoft.com/office/drawing/2014/main" id="{94658352-E0F9-C73E-2A71-0481A2B82C4A}"/>
              </a:ext>
            </a:extLst>
          </p:cNvPr>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4700"/>
                    </a14:imgEffect>
                  </a14:imgLayer>
                </a14:imgProps>
              </a:ext>
            </a:extLst>
          </a:blip>
          <a:srcRect l="30283"/>
          <a:stretch/>
        </p:blipFill>
        <p:spPr>
          <a:xfrm>
            <a:off x="-1" y="-2"/>
            <a:ext cx="6374929" cy="6858002"/>
          </a:xfrm>
          <a:prstGeom prst="rect">
            <a:avLst/>
          </a:prstGeom>
        </p:spPr>
      </p:pic>
      <p:sp>
        <p:nvSpPr>
          <p:cNvPr id="2" name="TextBox 1">
            <a:extLst>
              <a:ext uri="{FF2B5EF4-FFF2-40B4-BE49-F238E27FC236}">
                <a16:creationId xmlns:a16="http://schemas.microsoft.com/office/drawing/2014/main" id="{DD578DC1-FF8E-04A6-3D40-87C4C61DCCC4}"/>
              </a:ext>
            </a:extLst>
          </p:cNvPr>
          <p:cNvSpPr txBox="1"/>
          <p:nvPr/>
        </p:nvSpPr>
        <p:spPr>
          <a:xfrm>
            <a:off x="6898773" y="552894"/>
            <a:ext cx="3858592" cy="5687186"/>
          </a:xfrm>
          <a:prstGeom prst="rect">
            <a:avLst/>
          </a:prstGeom>
        </p:spPr>
        <p:txBody>
          <a:bodyPr vert="horz" lIns="91440" tIns="45720" rIns="91440" bIns="45720" rtlCol="0" anchor="ctr">
            <a:normAutofit/>
          </a:bodyPr>
          <a:lstStyle/>
          <a:p>
            <a:pPr>
              <a:lnSpc>
                <a:spcPct val="110000"/>
              </a:lnSpc>
              <a:spcAft>
                <a:spcPts val="600"/>
              </a:spcAft>
            </a:pPr>
            <a:r>
              <a:rPr lang="en-US" sz="6000" dirty="0"/>
              <a:t>Q &amp; A</a:t>
            </a:r>
          </a:p>
        </p:txBody>
      </p:sp>
      <p:cxnSp>
        <p:nvCxnSpPr>
          <p:cNvPr id="35" name="Straight Connector 34">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0966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01A10-00D7-352E-1302-779550F657B0}"/>
              </a:ext>
            </a:extLst>
          </p:cNvPr>
          <p:cNvSpPr>
            <a:spLocks noGrp="1"/>
          </p:cNvSpPr>
          <p:nvPr>
            <p:ph type="title"/>
          </p:nvPr>
        </p:nvSpPr>
        <p:spPr>
          <a:xfrm>
            <a:off x="797441" y="510362"/>
            <a:ext cx="10345563" cy="701751"/>
          </a:xfrm>
        </p:spPr>
        <p:txBody>
          <a:bodyPr>
            <a:normAutofit fontScale="90000"/>
          </a:bodyPr>
          <a:lstStyle/>
          <a:p>
            <a:r>
              <a:rPr lang="en-US" dirty="0"/>
              <a:t>PRE-PROCESSING STEPS:</a:t>
            </a:r>
          </a:p>
        </p:txBody>
      </p:sp>
      <p:sp>
        <p:nvSpPr>
          <p:cNvPr id="3" name="Content Placeholder 2">
            <a:extLst>
              <a:ext uri="{FF2B5EF4-FFF2-40B4-BE49-F238E27FC236}">
                <a16:creationId xmlns:a16="http://schemas.microsoft.com/office/drawing/2014/main" id="{C219F858-47C0-88BA-1C54-9B1DF10DEC39}"/>
              </a:ext>
            </a:extLst>
          </p:cNvPr>
          <p:cNvSpPr>
            <a:spLocks noGrp="1"/>
          </p:cNvSpPr>
          <p:nvPr>
            <p:ph idx="1"/>
          </p:nvPr>
        </p:nvSpPr>
        <p:spPr>
          <a:xfrm>
            <a:off x="361507" y="1733108"/>
            <a:ext cx="11238614" cy="4614530"/>
          </a:xfrm>
        </p:spPr>
        <p:txBody>
          <a:bodyPr>
            <a:noAutofit/>
          </a:bodyPr>
          <a:lstStyle/>
          <a:p>
            <a:r>
              <a:rPr lang="en-US" altLang="zh-CN" sz="2000" dirty="0">
                <a:latin typeface="Times New Roman" panose="02020603050405020304" pitchFamily="18" charset="0"/>
                <a:cs typeface="Times New Roman" panose="02020603050405020304" pitchFamily="18" charset="0"/>
              </a:rPr>
              <a:t>Data preprocessing includes four steps: retaining relevant columns of data, deleting rows with missing values, deleting duplicate rows, and deleting rows with </a:t>
            </a:r>
            <a:r>
              <a:rPr lang="zh-CN" altLang="en-US"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vdjdb.score</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 0.</a:t>
            </a:r>
          </a:p>
          <a:p>
            <a:pPr marL="34290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Extract relevant columns: 'complex.id', 'gene', 'cdr3', '</a:t>
            </a:r>
            <a:r>
              <a:rPr lang="en-US" altLang="zh-CN" sz="2000" dirty="0" err="1">
                <a:latin typeface="Times New Roman" panose="02020603050405020304" pitchFamily="18" charset="0"/>
                <a:cs typeface="Times New Roman" panose="02020603050405020304" pitchFamily="18" charset="0"/>
              </a:rPr>
              <a:t>v.segm</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j.segm</a:t>
            </a:r>
            <a:r>
              <a:rPr lang="en-US" altLang="zh-CN" sz="2000" dirty="0">
                <a:latin typeface="Times New Roman" panose="02020603050405020304" pitchFamily="18" charset="0"/>
                <a:cs typeface="Times New Roman" panose="02020603050405020304" pitchFamily="18" charset="0"/>
              </a:rPr>
              <a:t>', 'species', '</a:t>
            </a:r>
            <a:r>
              <a:rPr lang="en-US" altLang="zh-CN" sz="2000" dirty="0" err="1">
                <a:latin typeface="Times New Roman" panose="02020603050405020304" pitchFamily="18" charset="0"/>
                <a:cs typeface="Times New Roman" panose="02020603050405020304" pitchFamily="18" charset="0"/>
              </a:rPr>
              <a:t>mhc.a</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mhc.b</a:t>
            </a:r>
            <a:r>
              <a:rPr lang="en-US" altLang="zh-CN" sz="2000" dirty="0">
                <a:latin typeface="Times New Roman" panose="02020603050405020304" pitchFamily="18" charset="0"/>
                <a:cs typeface="Times New Roman" panose="02020603050405020304" pitchFamily="18" charset="0"/>
              </a:rPr>
              <a:t>', ' from the original data set </a:t>
            </a:r>
            <a:r>
              <a:rPr lang="en-US" altLang="zh-CN" sz="2000" dirty="0" err="1">
                <a:latin typeface="Times New Roman" panose="02020603050405020304" pitchFamily="18" charset="0"/>
                <a:cs typeface="Times New Roman" panose="02020603050405020304" pitchFamily="18" charset="0"/>
              </a:rPr>
              <a:t>mhc.class</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antigen.epitope</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vdjdb.score</a:t>
            </a:r>
            <a:r>
              <a:rPr lang="en-US" altLang="zh-CN" sz="20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Find the missing values and find that there are missing values in the ‘</a:t>
            </a:r>
            <a:r>
              <a:rPr lang="en-US" altLang="zh-CN" sz="2000" dirty="0" err="1">
                <a:latin typeface="Times New Roman" panose="02020603050405020304" pitchFamily="18" charset="0"/>
                <a:cs typeface="Times New Roman" panose="02020603050405020304" pitchFamily="18" charset="0"/>
              </a:rPr>
              <a:t>v.segm</a:t>
            </a:r>
            <a:r>
              <a:rPr lang="en-US" altLang="zh-CN" sz="2000" dirty="0">
                <a:latin typeface="Times New Roman" panose="02020603050405020304" pitchFamily="18" charset="0"/>
                <a:cs typeface="Times New Roman" panose="02020603050405020304" pitchFamily="18" charset="0"/>
              </a:rPr>
              <a:t>’ and ‘</a:t>
            </a:r>
            <a:r>
              <a:rPr lang="en-US" altLang="zh-CN" sz="2000" dirty="0" err="1">
                <a:latin typeface="Times New Roman" panose="02020603050405020304" pitchFamily="18" charset="0"/>
                <a:cs typeface="Times New Roman" panose="02020603050405020304" pitchFamily="18" charset="0"/>
              </a:rPr>
              <a:t>j.segm</a:t>
            </a:r>
            <a:r>
              <a:rPr lang="en-US" altLang="zh-CN" sz="2000" dirty="0">
                <a:latin typeface="Times New Roman" panose="02020603050405020304" pitchFamily="18" charset="0"/>
                <a:cs typeface="Times New Roman" panose="02020603050405020304" pitchFamily="18" charset="0"/>
              </a:rPr>
              <a:t>’ columns. Delete the rows where these missing values are located.</a:t>
            </a:r>
          </a:p>
          <a:p>
            <a:pPr marL="34290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Remove duplicate rows</a:t>
            </a:r>
          </a:p>
          <a:p>
            <a:pPr marL="34290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Because the data entry of </a:t>
            </a:r>
            <a:r>
              <a:rPr lang="zh-CN" altLang="en-US"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vdjdb.score</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 0 has no reference significance, delete the row where </a:t>
            </a:r>
            <a:r>
              <a:rPr lang="zh-CN" altLang="en-US"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vdjdb.score</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 0 is located.</a:t>
            </a:r>
          </a:p>
        </p:txBody>
      </p:sp>
    </p:spTree>
    <p:extLst>
      <p:ext uri="{BB962C8B-B14F-4D97-AF65-F5344CB8AC3E}">
        <p14:creationId xmlns:p14="http://schemas.microsoft.com/office/powerpoint/2010/main" val="2403448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17DC1-6558-B41B-127E-740EF8794760}"/>
              </a:ext>
            </a:extLst>
          </p:cNvPr>
          <p:cNvSpPr>
            <a:spLocks noGrp="1"/>
          </p:cNvSpPr>
          <p:nvPr>
            <p:ph type="title"/>
          </p:nvPr>
        </p:nvSpPr>
        <p:spPr/>
        <p:txBody>
          <a:bodyPr>
            <a:normAutofit fontScale="90000"/>
          </a:bodyPr>
          <a:lstStyle/>
          <a:p>
            <a:r>
              <a:rPr lang="en-US" dirty="0"/>
              <a:t>ENCODING METHODS USED: </a:t>
            </a:r>
            <a:r>
              <a:rPr lang="en-US" altLang="zh-CN" dirty="0"/>
              <a:t>ONE-HOT</a:t>
            </a:r>
            <a:br>
              <a:rPr lang="en-US" dirty="0"/>
            </a:br>
            <a:r>
              <a:rPr lang="en-US" altLang="zh-CN" sz="2700" dirty="0"/>
              <a:t>We use three methods for encoding, they are  ONE-HOT, BLOSUM 62 and GIANA ENCODING.</a:t>
            </a:r>
            <a:endParaRPr lang="en-US" sz="2700" dirty="0"/>
          </a:p>
        </p:txBody>
      </p:sp>
      <p:sp>
        <p:nvSpPr>
          <p:cNvPr id="3" name="Content Placeholder 2">
            <a:extLst>
              <a:ext uri="{FF2B5EF4-FFF2-40B4-BE49-F238E27FC236}">
                <a16:creationId xmlns:a16="http://schemas.microsoft.com/office/drawing/2014/main" id="{0B4B63FD-3276-851C-FF68-89C9DAF522AC}"/>
              </a:ext>
            </a:extLst>
          </p:cNvPr>
          <p:cNvSpPr>
            <a:spLocks noGrp="1"/>
          </p:cNvSpPr>
          <p:nvPr>
            <p:ph idx="1"/>
          </p:nvPr>
        </p:nvSpPr>
        <p:spPr/>
        <p:txBody>
          <a:bodyPr>
            <a:noAutofit/>
          </a:bodyPr>
          <a:lstStyle/>
          <a:p>
            <a:r>
              <a:rPr lang="en-US" altLang="zh-CN" sz="2100" b="1" dirty="0">
                <a:latin typeface="Times New Roman" panose="02020603050405020304" pitchFamily="18" charset="0"/>
                <a:cs typeface="Times New Roman" panose="02020603050405020304" pitchFamily="18" charset="0"/>
              </a:rPr>
              <a:t>ONE-HOT:</a:t>
            </a:r>
          </a:p>
          <a:p>
            <a:r>
              <a:rPr lang="en-US" altLang="zh-CN" sz="2100" dirty="0">
                <a:latin typeface="Times New Roman" panose="02020603050405020304" pitchFamily="18" charset="0"/>
                <a:cs typeface="Times New Roman" panose="02020603050405020304" pitchFamily="18" charset="0"/>
              </a:rPr>
              <a:t>ONE-HOT is one of the most basic and common encoding methods, which can represent categorical variables as binary vectors. Each vector has a vector representing its possible values, and the length of the vector is the same as the length of the possible values. In this vector, only one element is 1, which is used to represent the category; the other elements are 0.</a:t>
            </a:r>
          </a:p>
          <a:p>
            <a:r>
              <a:rPr lang="en-US" altLang="zh-CN" sz="2100" dirty="0">
                <a:latin typeface="Times New Roman" panose="02020603050405020304" pitchFamily="18" charset="0"/>
                <a:cs typeface="Times New Roman" panose="02020603050405020304" pitchFamily="18" charset="0"/>
              </a:rPr>
              <a:t>Although ONE-HOT can achieve encoding, it cannot capture the sequential nature of amino acids, which will lead to the loss of important structural and functional information. Therefore, we have also tried other encoding methods, such as BLOSUM 62 and GIANA ENCODING.</a:t>
            </a:r>
            <a:endParaRPr lang="en-US"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0542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17DC1-6558-B41B-127E-740EF8794760}"/>
              </a:ext>
            </a:extLst>
          </p:cNvPr>
          <p:cNvSpPr>
            <a:spLocks noGrp="1"/>
          </p:cNvSpPr>
          <p:nvPr>
            <p:ph type="title"/>
          </p:nvPr>
        </p:nvSpPr>
        <p:spPr/>
        <p:txBody>
          <a:bodyPr>
            <a:normAutofit fontScale="90000"/>
          </a:bodyPr>
          <a:lstStyle/>
          <a:p>
            <a:r>
              <a:rPr lang="en-US" dirty="0"/>
              <a:t>ENCODING METHODS USED:</a:t>
            </a:r>
            <a:r>
              <a:rPr lang="en-US" altLang="zh-CN" sz="4400" dirty="0"/>
              <a:t> BLOSUM 62 AND GIANA ENCODING </a:t>
            </a:r>
            <a:endParaRPr lang="en-US" dirty="0"/>
          </a:p>
        </p:txBody>
      </p:sp>
      <p:sp>
        <p:nvSpPr>
          <p:cNvPr id="3" name="Content Placeholder 2">
            <a:extLst>
              <a:ext uri="{FF2B5EF4-FFF2-40B4-BE49-F238E27FC236}">
                <a16:creationId xmlns:a16="http://schemas.microsoft.com/office/drawing/2014/main" id="{0B4B63FD-3276-851C-FF68-89C9DAF522AC}"/>
              </a:ext>
            </a:extLst>
          </p:cNvPr>
          <p:cNvSpPr>
            <a:spLocks noGrp="1"/>
          </p:cNvSpPr>
          <p:nvPr>
            <p:ph idx="1"/>
          </p:nvPr>
        </p:nvSpPr>
        <p:spPr>
          <a:xfrm>
            <a:off x="478465" y="2583712"/>
            <a:ext cx="10738884" cy="4008474"/>
          </a:xfrm>
        </p:spPr>
        <p:txBody>
          <a:bodyPr>
            <a:normAutofit fontScale="85000" lnSpcReduction="10000"/>
          </a:bodyPr>
          <a:lstStyle/>
          <a:p>
            <a:r>
              <a:rPr lang="en-US" altLang="zh-CN" sz="2400" b="1" dirty="0">
                <a:latin typeface="Times New Roman" panose="02020603050405020304" pitchFamily="18" charset="0"/>
                <a:cs typeface="Times New Roman" panose="02020603050405020304" pitchFamily="18" charset="0"/>
              </a:rPr>
              <a:t>BLOSUM 62:</a:t>
            </a:r>
          </a:p>
          <a:p>
            <a:r>
              <a:rPr lang="en-US" altLang="zh-CN" sz="2400" dirty="0">
                <a:latin typeface="Times New Roman" panose="02020603050405020304" pitchFamily="18" charset="0"/>
                <a:cs typeface="Times New Roman" panose="02020603050405020304" pitchFamily="18" charset="0"/>
              </a:rPr>
              <a:t>BLOSUM 62 is a protein sequence encoding method based on the statistical analysis of a large number of known protein sequences. It scores amino acids based on the frequency of pairs of amino acids observed in related proteins, capturing similarities and differences between sequences in a biologically meaningful way. In this study, each amino acid is mapped to a vector whose length is equal to the number of rows of the matrix, and each element in the vector represents the similarity score of that amino acid to the corresponding row in the substitution matrix.</a:t>
            </a:r>
          </a:p>
          <a:p>
            <a:r>
              <a:rPr lang="en-US" altLang="zh-CN" sz="2400" b="1" dirty="0">
                <a:latin typeface="Times New Roman" panose="02020603050405020304" pitchFamily="18" charset="0"/>
                <a:cs typeface="Times New Roman" panose="02020603050405020304" pitchFamily="18" charset="0"/>
              </a:rPr>
              <a:t>GIANA ENCODING:</a:t>
            </a:r>
          </a:p>
          <a:p>
            <a:r>
              <a:rPr lang="en-US" altLang="zh-CN" sz="2400" dirty="0">
                <a:latin typeface="Times New Roman" panose="02020603050405020304" pitchFamily="18" charset="0"/>
                <a:cs typeface="Times New Roman" panose="02020603050405020304" pitchFamily="18" charset="0"/>
              </a:rPr>
              <a:t>GIANA ENCODING is a mathematical framework for converting CDR3 sequences, converting sequence comparisons into nearest neighbor searches in high-dimensional Euclidean space. We used the GIANA package in Python to encode alpha chain, beta chain, chain with alpha and beta respectively.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9030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B6175-6705-A7BA-DB24-80FD7F0D8CF2}"/>
              </a:ext>
            </a:extLst>
          </p:cNvPr>
          <p:cNvSpPr>
            <a:spLocks noGrp="1"/>
          </p:cNvSpPr>
          <p:nvPr>
            <p:ph type="title"/>
          </p:nvPr>
        </p:nvSpPr>
        <p:spPr>
          <a:xfrm>
            <a:off x="662941" y="868680"/>
            <a:ext cx="10218419" cy="1303020"/>
          </a:xfrm>
        </p:spPr>
        <p:txBody>
          <a:bodyPr>
            <a:normAutofit/>
          </a:bodyPr>
          <a:lstStyle/>
          <a:p>
            <a:r>
              <a:rPr lang="en-US" dirty="0"/>
              <a:t>DATA EXPLORATION INSIGHTS:</a:t>
            </a:r>
          </a:p>
        </p:txBody>
      </p:sp>
      <p:pic>
        <p:nvPicPr>
          <p:cNvPr id="5" name="Content Placeholder 4" descr="A graph of a bar with a line&#10;&#10;Description automatically generated with medium confidence">
            <a:extLst>
              <a:ext uri="{FF2B5EF4-FFF2-40B4-BE49-F238E27FC236}">
                <a16:creationId xmlns:a16="http://schemas.microsoft.com/office/drawing/2014/main" id="{446DFC59-BF0A-9103-1B88-479B19DC8805}"/>
              </a:ext>
            </a:extLst>
          </p:cNvPr>
          <p:cNvPicPr>
            <a:picLocks noGrp="1" noChangeAspect="1"/>
          </p:cNvPicPr>
          <p:nvPr>
            <p:ph idx="1"/>
          </p:nvPr>
        </p:nvPicPr>
        <p:blipFill>
          <a:blip r:embed="rId2"/>
          <a:stretch>
            <a:fillRect/>
          </a:stretch>
        </p:blipFill>
        <p:spPr>
          <a:xfrm>
            <a:off x="7304440" y="3140568"/>
            <a:ext cx="3576920" cy="2714400"/>
          </a:xfrm>
        </p:spPr>
      </p:pic>
      <p:sp>
        <p:nvSpPr>
          <p:cNvPr id="7" name="TextBox 6">
            <a:extLst>
              <a:ext uri="{FF2B5EF4-FFF2-40B4-BE49-F238E27FC236}">
                <a16:creationId xmlns:a16="http://schemas.microsoft.com/office/drawing/2014/main" id="{E7F72AA7-B695-4246-CD4A-D79D1C1BE1C1}"/>
              </a:ext>
            </a:extLst>
          </p:cNvPr>
          <p:cNvSpPr txBox="1"/>
          <p:nvPr/>
        </p:nvSpPr>
        <p:spPr>
          <a:xfrm>
            <a:off x="393405" y="2664460"/>
            <a:ext cx="6578895" cy="3416320"/>
          </a:xfrm>
          <a:prstGeom prst="rect">
            <a:avLst/>
          </a:prstGeom>
          <a:noFill/>
        </p:spPr>
        <p:txBody>
          <a:bodyPr wrap="square">
            <a:spAutoFit/>
          </a:bodyPr>
          <a:lstStyle/>
          <a:p>
            <a:pPr marL="285750" indent="-285750">
              <a:buFontTx/>
              <a:buChar char="-"/>
            </a:pPr>
            <a:r>
              <a:rPr lang="en-US" dirty="0"/>
              <a:t>Epitopes with fewer than 10 occurrences are considered insufficient for reliable modeling and are thus filtered out. This focuses the dataset on more common epitopes, which improves the model's ability to learn relevant patterns and make accurate predictions. </a:t>
            </a:r>
          </a:p>
          <a:p>
            <a:endParaRPr lang="en-US" dirty="0"/>
          </a:p>
          <a:p>
            <a:pPr marL="285750" indent="-285750">
              <a:buFontTx/>
              <a:buChar char="-"/>
            </a:pPr>
            <a:r>
              <a:rPr lang="en-US" dirty="0"/>
              <a:t>Calculation of the length of each CDR3 sequence and retaining those within a practical range (10 to 20 amino acids) is done as depicted by the box plot shown in Fig , as very short or very long sequences might represent sequencing errors or unusual variations that could skew the model training.</a:t>
            </a:r>
          </a:p>
        </p:txBody>
      </p:sp>
    </p:spTree>
    <p:extLst>
      <p:ext uri="{BB962C8B-B14F-4D97-AF65-F5344CB8AC3E}">
        <p14:creationId xmlns:p14="http://schemas.microsoft.com/office/powerpoint/2010/main" val="2756991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4913F-3039-3DC3-BB5E-EBE70668FCBC}"/>
              </a:ext>
            </a:extLst>
          </p:cNvPr>
          <p:cNvSpPr>
            <a:spLocks noGrp="1"/>
          </p:cNvSpPr>
          <p:nvPr>
            <p:ph type="title"/>
          </p:nvPr>
        </p:nvSpPr>
        <p:spPr>
          <a:xfrm>
            <a:off x="861237" y="858983"/>
            <a:ext cx="10653823" cy="599456"/>
          </a:xfrm>
        </p:spPr>
        <p:txBody>
          <a:bodyPr>
            <a:normAutofit fontScale="90000"/>
          </a:bodyPr>
          <a:lstStyle/>
          <a:p>
            <a:r>
              <a:rPr lang="en-US" dirty="0"/>
              <a:t>TCR DISTANCE CALCULATION USING </a:t>
            </a:r>
            <a:r>
              <a:rPr lang="en-US" dirty="0" err="1"/>
              <a:t>TCRDist</a:t>
            </a:r>
            <a:r>
              <a:rPr lang="en-US" dirty="0"/>
              <a:t>:</a:t>
            </a:r>
          </a:p>
        </p:txBody>
      </p:sp>
      <p:pic>
        <p:nvPicPr>
          <p:cNvPr id="5" name="Content Placeholder 4" descr="A diagram of a computer&#10;&#10;Description automatically generated">
            <a:extLst>
              <a:ext uri="{FF2B5EF4-FFF2-40B4-BE49-F238E27FC236}">
                <a16:creationId xmlns:a16="http://schemas.microsoft.com/office/drawing/2014/main" id="{7E75B9D1-C1AF-DCBF-1F33-DF4D57D48BEB}"/>
              </a:ext>
            </a:extLst>
          </p:cNvPr>
          <p:cNvPicPr>
            <a:picLocks noGrp="1" noChangeAspect="1"/>
          </p:cNvPicPr>
          <p:nvPr>
            <p:ph idx="1"/>
          </p:nvPr>
        </p:nvPicPr>
        <p:blipFill>
          <a:blip r:embed="rId2"/>
          <a:stretch>
            <a:fillRect/>
          </a:stretch>
        </p:blipFill>
        <p:spPr>
          <a:xfrm>
            <a:off x="0" y="2998693"/>
            <a:ext cx="3347145" cy="2702859"/>
          </a:xfrm>
        </p:spPr>
      </p:pic>
      <p:pic>
        <p:nvPicPr>
          <p:cNvPr id="7" name="Picture 6" descr="A graph of a heat map&#10;&#10;Description automatically generated with medium confidence">
            <a:extLst>
              <a:ext uri="{FF2B5EF4-FFF2-40B4-BE49-F238E27FC236}">
                <a16:creationId xmlns:a16="http://schemas.microsoft.com/office/drawing/2014/main" id="{EA7BFEC3-B5D7-D7FB-9A3A-8DA454C4BC6E}"/>
              </a:ext>
            </a:extLst>
          </p:cNvPr>
          <p:cNvPicPr>
            <a:picLocks noChangeAspect="1"/>
          </p:cNvPicPr>
          <p:nvPr/>
        </p:nvPicPr>
        <p:blipFill>
          <a:blip r:embed="rId3"/>
          <a:stretch>
            <a:fillRect/>
          </a:stretch>
        </p:blipFill>
        <p:spPr>
          <a:xfrm>
            <a:off x="7394347" y="2614886"/>
            <a:ext cx="4797653" cy="3903720"/>
          </a:xfrm>
          <a:prstGeom prst="rect">
            <a:avLst/>
          </a:prstGeom>
        </p:spPr>
      </p:pic>
      <p:sp>
        <p:nvSpPr>
          <p:cNvPr id="8" name="TextBox 7">
            <a:extLst>
              <a:ext uri="{FF2B5EF4-FFF2-40B4-BE49-F238E27FC236}">
                <a16:creationId xmlns:a16="http://schemas.microsoft.com/office/drawing/2014/main" id="{B7C3FFC7-1A97-D56D-6CBD-963DF6D61AC8}"/>
              </a:ext>
            </a:extLst>
          </p:cNvPr>
          <p:cNvSpPr txBox="1"/>
          <p:nvPr/>
        </p:nvSpPr>
        <p:spPr>
          <a:xfrm>
            <a:off x="3347146" y="1669312"/>
            <a:ext cx="4255134" cy="5188688"/>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TCRdist</a:t>
            </a:r>
            <a:r>
              <a:rPr lang="en-US" sz="1400" dirty="0">
                <a:latin typeface="Times New Roman" panose="02020603050405020304" pitchFamily="18" charset="0"/>
                <a:cs typeface="Times New Roman" panose="02020603050405020304" pitchFamily="18" charset="0"/>
              </a:rPr>
              <a:t> is a specialized tool for computing pairwise distances between T-cell receptor sequences was used. The dataset was divided into six subsets: human alpha, human beta, combined human alpha-beta, mouse alpha, mouse beta, and combined mouse alpha-beta as shown in the Fig on the left which shows the subdivision of data for TCR Distance Matrix Calculation. </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-Each subset was processed to calculate the TCR distance matrix for both alpha and beta chains. The distance matrices were essential for quantifying the similarity between TCR sequences, which is a crucial step for further analysis such as clustering and dimensionality reduction. </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For a given set of TCR sequences, the distances between all possible pairs are calculated, and the results are formed into a distance matrix as shown in the Fig on the right, each element in the matrix represents the distance or similarity between the pairs, and once the distance matrix is calculated, visualization tools can be used to show the similarity or difference between the TCRs.</a:t>
            </a:r>
          </a:p>
        </p:txBody>
      </p:sp>
    </p:spTree>
    <p:extLst>
      <p:ext uri="{BB962C8B-B14F-4D97-AF65-F5344CB8AC3E}">
        <p14:creationId xmlns:p14="http://schemas.microsoft.com/office/powerpoint/2010/main" val="1117451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3CC19F-CA02-41DC-60DE-BDD34656347F}"/>
              </a:ext>
            </a:extLst>
          </p:cNvPr>
          <p:cNvSpPr>
            <a:spLocks noGrp="1"/>
          </p:cNvSpPr>
          <p:nvPr>
            <p:ph type="title"/>
          </p:nvPr>
        </p:nvSpPr>
        <p:spPr>
          <a:xfrm>
            <a:off x="560296" y="263560"/>
            <a:ext cx="11071410" cy="934376"/>
          </a:xfrm>
        </p:spPr>
        <p:txBody>
          <a:bodyPr>
            <a:normAutofit/>
          </a:bodyPr>
          <a:lstStyle/>
          <a:p>
            <a:r>
              <a:rPr lang="en-US" sz="2000" dirty="0"/>
              <a:t>TCR DISTANCE CALCULATION USING </a:t>
            </a:r>
            <a:r>
              <a:rPr lang="en-US" altLang="zh-CN" sz="2000" dirty="0"/>
              <a:t>LEVENSHTEIN DISTANCE:</a:t>
            </a:r>
            <a:endParaRPr lang="zh-CN" altLang="en-US" sz="2000" dirty="0"/>
          </a:p>
        </p:txBody>
      </p:sp>
      <p:sp>
        <p:nvSpPr>
          <p:cNvPr id="3" name="内容占位符 2">
            <a:extLst>
              <a:ext uri="{FF2B5EF4-FFF2-40B4-BE49-F238E27FC236}">
                <a16:creationId xmlns:a16="http://schemas.microsoft.com/office/drawing/2014/main" id="{0352373B-40AE-5247-56DA-56B9AEBC446A}"/>
              </a:ext>
            </a:extLst>
          </p:cNvPr>
          <p:cNvSpPr>
            <a:spLocks noGrp="1"/>
          </p:cNvSpPr>
          <p:nvPr>
            <p:ph idx="1"/>
          </p:nvPr>
        </p:nvSpPr>
        <p:spPr>
          <a:xfrm>
            <a:off x="560295" y="999460"/>
            <a:ext cx="10954765" cy="5594980"/>
          </a:xfrm>
        </p:spPr>
        <p:txBody>
          <a:bodyPr>
            <a:normAutofit fontScale="62500" lnSpcReduction="20000"/>
          </a:bodyPr>
          <a:lstStyle/>
          <a:p>
            <a:r>
              <a:rPr lang="en-US" altLang="zh-CN" b="1" dirty="0">
                <a:latin typeface="Times New Roman" panose="02020603050405020304" pitchFamily="18" charset="0"/>
                <a:cs typeface="Times New Roman" panose="02020603050405020304" pitchFamily="18" charset="0"/>
              </a:rPr>
              <a:t>P</a:t>
            </a:r>
            <a:r>
              <a:rPr lang="en-GB" altLang="zh-CN" b="1" dirty="0">
                <a:latin typeface="Times New Roman" panose="02020603050405020304" pitchFamily="18" charset="0"/>
                <a:cs typeface="Times New Roman" panose="02020603050405020304" pitchFamily="18" charset="0"/>
              </a:rPr>
              <a:t>RINCIPLE</a:t>
            </a:r>
            <a:r>
              <a:rPr lang="zh-CN" altLang="en-US" b="1" dirty="0">
                <a:latin typeface="Times New Roman" panose="02020603050405020304" pitchFamily="18" charset="0"/>
                <a:cs typeface="Times New Roman" panose="02020603050405020304" pitchFamily="18" charset="0"/>
              </a:rPr>
              <a:t>：</a:t>
            </a:r>
            <a:endParaRPr lang="en-US" altLang="zh-CN" b="1" dirty="0">
              <a:latin typeface="Times New Roman" panose="02020603050405020304" pitchFamily="18" charset="0"/>
              <a:cs typeface="Times New Roman" panose="02020603050405020304" pitchFamily="18" charset="0"/>
            </a:endParaRPr>
          </a:p>
          <a:p>
            <a:pPr>
              <a:lnSpc>
                <a:spcPct val="120000"/>
              </a:lnSpc>
            </a:pPr>
            <a:r>
              <a:rPr lang="en-US" altLang="zh-CN" dirty="0">
                <a:latin typeface="Times New Roman" panose="02020603050405020304" pitchFamily="18" charset="0"/>
                <a:cs typeface="Times New Roman" panose="02020603050405020304" pitchFamily="18" charset="0"/>
              </a:rPr>
              <a:t>The minimum number of single-character edits (insertions, deletions, or substitutions) required to convert one string into another.</a:t>
            </a:r>
          </a:p>
          <a:p>
            <a:pPr>
              <a:lnSpc>
                <a:spcPct val="120000"/>
              </a:lnSpc>
            </a:pPr>
            <a:r>
              <a:rPr lang="en-US" altLang="zh-CN" dirty="0">
                <a:latin typeface="Times New Roman" panose="02020603050405020304" pitchFamily="18" charset="0"/>
                <a:cs typeface="Times New Roman" panose="02020603050405020304" pitchFamily="18" charset="0"/>
              </a:rPr>
              <a:t>Create a matrix of size </a:t>
            </a:r>
            <a:r>
              <a:rPr lang="en-US" altLang="zh-CN" b="1" i="1" dirty="0">
                <a:latin typeface="Times New Roman" panose="02020603050405020304" pitchFamily="18" charset="0"/>
                <a:cs typeface="Times New Roman" panose="02020603050405020304" pitchFamily="18" charset="0"/>
              </a:rPr>
              <a:t>(m+1) x (n+1)</a:t>
            </a:r>
            <a:r>
              <a:rPr lang="en-US" altLang="zh-CN" dirty="0">
                <a:latin typeface="Times New Roman" panose="02020603050405020304" pitchFamily="18" charset="0"/>
                <a:cs typeface="Times New Roman" panose="02020603050405020304" pitchFamily="18" charset="0"/>
              </a:rPr>
              <a:t>, where m and n are the lengths of the two strings.</a:t>
            </a:r>
          </a:p>
          <a:p>
            <a:pPr>
              <a:lnSpc>
                <a:spcPct val="120000"/>
              </a:lnSpc>
            </a:pPr>
            <a:r>
              <a:rPr lang="en-US" altLang="zh-CN" dirty="0">
                <a:latin typeface="Times New Roman" panose="02020603050405020304" pitchFamily="18" charset="0"/>
                <a:cs typeface="Times New Roman" panose="02020603050405020304" pitchFamily="18" charset="0"/>
              </a:rPr>
              <a:t>If the two current characters are the same (i.e. the </a:t>
            </a:r>
            <a:r>
              <a:rPr lang="en-US" altLang="zh-CN" dirty="0" err="1">
                <a:latin typeface="Times New Roman" panose="02020603050405020304" pitchFamily="18" charset="0"/>
                <a:cs typeface="Times New Roman" panose="02020603050405020304" pitchFamily="18" charset="0"/>
              </a:rPr>
              <a:t>i-th</a:t>
            </a:r>
            <a:r>
              <a:rPr lang="en-US" altLang="zh-CN" dirty="0">
                <a:latin typeface="Times New Roman" panose="02020603050405020304" pitchFamily="18" charset="0"/>
                <a:cs typeface="Times New Roman" panose="02020603050405020304" pitchFamily="18" charset="0"/>
              </a:rPr>
              <a:t> character of the first string and the j-</a:t>
            </a:r>
            <a:r>
              <a:rPr lang="en-US" altLang="zh-CN" dirty="0" err="1">
                <a:latin typeface="Times New Roman" panose="02020603050405020304" pitchFamily="18" charset="0"/>
                <a:cs typeface="Times New Roman" panose="02020603050405020304" pitchFamily="18" charset="0"/>
              </a:rPr>
              <a:t>th</a:t>
            </a:r>
            <a:r>
              <a:rPr lang="en-US" altLang="zh-CN" dirty="0">
                <a:latin typeface="Times New Roman" panose="02020603050405020304" pitchFamily="18" charset="0"/>
                <a:cs typeface="Times New Roman" panose="02020603050405020304" pitchFamily="18" charset="0"/>
              </a:rPr>
              <a:t> character of the second string), then </a:t>
            </a:r>
            <a:r>
              <a:rPr lang="pl-PL" altLang="zh-CN" b="1" i="1" dirty="0">
                <a:latin typeface="Times New Roman" panose="02020603050405020304" pitchFamily="18" charset="0"/>
                <a:cs typeface="Times New Roman" panose="02020603050405020304" pitchFamily="18" charset="0"/>
              </a:rPr>
              <a:t>d[i][j]=d[i−1][j−1] </a:t>
            </a:r>
            <a:r>
              <a:rPr lang="en-US" altLang="zh-CN" dirty="0">
                <a:latin typeface="Times New Roman" panose="02020603050405020304" pitchFamily="18" charset="0"/>
                <a:cs typeface="Times New Roman" panose="02020603050405020304" pitchFamily="18" charset="0"/>
              </a:rPr>
              <a:t>(no additional editing is required).</a:t>
            </a:r>
          </a:p>
          <a:p>
            <a:pPr>
              <a:lnSpc>
                <a:spcPct val="120000"/>
              </a:lnSpc>
            </a:pPr>
            <a:r>
              <a:rPr lang="en-US" altLang="zh-CN" dirty="0">
                <a:latin typeface="Times New Roman" panose="02020603050405020304" pitchFamily="18" charset="0"/>
                <a:cs typeface="Times New Roman" panose="02020603050405020304" pitchFamily="18" charset="0"/>
              </a:rPr>
              <a:t>If different, choose the smallest edit distance among the three operations:</a:t>
            </a:r>
          </a:p>
          <a:p>
            <a:pPr>
              <a:lnSpc>
                <a:spcPct val="120000"/>
              </a:lnSpc>
            </a:pPr>
            <a:r>
              <a:rPr lang="en-US" altLang="zh-CN" dirty="0">
                <a:latin typeface="Times New Roman" panose="02020603050405020304" pitchFamily="18" charset="0"/>
                <a:cs typeface="Times New Roman" panose="02020603050405020304" pitchFamily="18" charset="0"/>
              </a:rPr>
              <a:t>Delete</a:t>
            </a:r>
            <a:r>
              <a:rPr lang="en-US" altLang="zh-CN" b="1" i="1" dirty="0">
                <a:latin typeface="Times New Roman" panose="02020603050405020304" pitchFamily="18" charset="0"/>
                <a:cs typeface="Times New Roman" panose="02020603050405020304" pitchFamily="18" charset="0"/>
              </a:rPr>
              <a:t>: </a:t>
            </a:r>
            <a:r>
              <a:rPr lang="zh-CN" altLang="en-US" b="1" i="1" dirty="0">
                <a:latin typeface="Times New Roman" panose="02020603050405020304" pitchFamily="18" charset="0"/>
                <a:cs typeface="Times New Roman" panose="02020603050405020304" pitchFamily="18" charset="0"/>
              </a:rPr>
              <a:t>𝑑 </a:t>
            </a:r>
            <a:r>
              <a:rPr lang="en-US" altLang="zh-CN" b="1" i="1" dirty="0">
                <a:latin typeface="Times New Roman" panose="02020603050405020304" pitchFamily="18" charset="0"/>
                <a:cs typeface="Times New Roman" panose="02020603050405020304" pitchFamily="18" charset="0"/>
              </a:rPr>
              <a:t>[i−1][j]+1</a:t>
            </a:r>
          </a:p>
          <a:p>
            <a:pPr>
              <a:lnSpc>
                <a:spcPct val="120000"/>
              </a:lnSpc>
            </a:pPr>
            <a:r>
              <a:rPr lang="en-US" altLang="zh-CN" dirty="0">
                <a:latin typeface="Times New Roman" panose="02020603050405020304" pitchFamily="18" charset="0"/>
                <a:cs typeface="Times New Roman" panose="02020603050405020304" pitchFamily="18" charset="0"/>
              </a:rPr>
              <a:t>Insertion: </a:t>
            </a:r>
            <a:r>
              <a:rPr lang="zh-CN" altLang="en-US" b="1" i="1" dirty="0">
                <a:latin typeface="Times New Roman" panose="02020603050405020304" pitchFamily="18" charset="0"/>
                <a:cs typeface="Times New Roman" panose="02020603050405020304" pitchFamily="18" charset="0"/>
              </a:rPr>
              <a:t>𝑑 </a:t>
            </a:r>
            <a:r>
              <a:rPr lang="en-US" altLang="zh-CN" b="1" i="1" dirty="0">
                <a:latin typeface="Times New Roman" panose="02020603050405020304" pitchFamily="18" charset="0"/>
                <a:cs typeface="Times New Roman" panose="02020603050405020304" pitchFamily="18" charset="0"/>
              </a:rPr>
              <a:t>[</a:t>
            </a:r>
            <a:r>
              <a:rPr lang="en-US" altLang="zh-CN" b="1" i="1" dirty="0" err="1">
                <a:latin typeface="Times New Roman" panose="02020603050405020304" pitchFamily="18" charset="0"/>
                <a:cs typeface="Times New Roman" panose="02020603050405020304" pitchFamily="18" charset="0"/>
              </a:rPr>
              <a:t>i</a:t>
            </a:r>
            <a:r>
              <a:rPr lang="en-US" altLang="zh-CN" b="1" i="1" dirty="0">
                <a:latin typeface="Times New Roman" panose="02020603050405020304" pitchFamily="18" charset="0"/>
                <a:cs typeface="Times New Roman" panose="02020603050405020304" pitchFamily="18" charset="0"/>
              </a:rPr>
              <a:t>][j−1]+1</a:t>
            </a:r>
          </a:p>
          <a:p>
            <a:pPr>
              <a:lnSpc>
                <a:spcPct val="120000"/>
              </a:lnSpc>
            </a:pPr>
            <a:r>
              <a:rPr lang="en-US" altLang="zh-CN" dirty="0">
                <a:latin typeface="Times New Roman" panose="02020603050405020304" pitchFamily="18" charset="0"/>
                <a:cs typeface="Times New Roman" panose="02020603050405020304" pitchFamily="18" charset="0"/>
              </a:rPr>
              <a:t>Replacement: </a:t>
            </a:r>
            <a:r>
              <a:rPr lang="zh-CN" altLang="en-US" b="1" i="1" dirty="0">
                <a:latin typeface="Times New Roman" panose="02020603050405020304" pitchFamily="18" charset="0"/>
                <a:cs typeface="Times New Roman" panose="02020603050405020304" pitchFamily="18" charset="0"/>
              </a:rPr>
              <a:t>𝑑 </a:t>
            </a:r>
            <a:r>
              <a:rPr lang="en-US" altLang="zh-CN" b="1" i="1" dirty="0">
                <a:latin typeface="Times New Roman" panose="02020603050405020304" pitchFamily="18" charset="0"/>
                <a:cs typeface="Times New Roman" panose="02020603050405020304" pitchFamily="18" charset="0"/>
              </a:rPr>
              <a:t>[i−1][j−1]+1</a:t>
            </a:r>
          </a:p>
          <a:p>
            <a:pPr>
              <a:lnSpc>
                <a:spcPct val="120000"/>
              </a:lnSpc>
            </a:pPr>
            <a:r>
              <a:rPr lang="en-US" altLang="zh-CN" dirty="0">
                <a:latin typeface="Times New Roman" panose="02020603050405020304" pitchFamily="18" charset="0"/>
                <a:cs typeface="Times New Roman" panose="02020603050405020304" pitchFamily="18" charset="0"/>
              </a:rPr>
              <a:t>The last element of the matrix, d[m][n], contains the minimum number of edit operations required to convert the entire first string into the second string.</a:t>
            </a:r>
          </a:p>
          <a:p>
            <a:pPr>
              <a:lnSpc>
                <a:spcPct val="120000"/>
              </a:lnSpc>
            </a:pPr>
            <a:r>
              <a:rPr lang="en-GB" altLang="zh-CN" b="1" dirty="0">
                <a:latin typeface="Times New Roman" panose="02020603050405020304" pitchFamily="18" charset="0"/>
                <a:cs typeface="Times New Roman" panose="02020603050405020304" pitchFamily="18" charset="0"/>
              </a:rPr>
              <a:t>ADVANTAGE</a:t>
            </a:r>
            <a:r>
              <a:rPr lang="zh-CN" altLang="en-US" b="1" dirty="0">
                <a:latin typeface="Times New Roman" panose="02020603050405020304" pitchFamily="18" charset="0"/>
                <a:cs typeface="Times New Roman" panose="02020603050405020304" pitchFamily="18" charset="0"/>
              </a:rPr>
              <a:t>：</a:t>
            </a:r>
            <a:endParaRPr lang="en-US" altLang="zh-CN" b="1" dirty="0">
              <a:latin typeface="Times New Roman" panose="02020603050405020304" pitchFamily="18" charset="0"/>
              <a:cs typeface="Times New Roman" panose="02020603050405020304" pitchFamily="18" charset="0"/>
            </a:endParaRPr>
          </a:p>
          <a:p>
            <a:pPr>
              <a:lnSpc>
                <a:spcPct val="120000"/>
              </a:lnSpc>
            </a:pPr>
            <a:r>
              <a:rPr lang="en-US" altLang="zh-CN" dirty="0">
                <a:latin typeface="Times New Roman" panose="02020603050405020304" pitchFamily="18" charset="0"/>
                <a:cs typeface="Times New Roman" panose="02020603050405020304" pitchFamily="18" charset="0"/>
              </a:rPr>
              <a:t>1. Simplicity and intuitiveness: The calculation of </a:t>
            </a:r>
            <a:r>
              <a:rPr lang="en-US" altLang="zh-CN" dirty="0" err="1">
                <a:latin typeface="Times New Roman" panose="02020603050405020304" pitchFamily="18" charset="0"/>
                <a:cs typeface="Times New Roman" panose="02020603050405020304" pitchFamily="18" charset="0"/>
              </a:rPr>
              <a:t>Levenshtein</a:t>
            </a:r>
            <a:r>
              <a:rPr lang="en-US" altLang="zh-CN" dirty="0">
                <a:latin typeface="Times New Roman" panose="02020603050405020304" pitchFamily="18" charset="0"/>
                <a:cs typeface="Times New Roman" panose="02020603050405020304" pitchFamily="18" charset="0"/>
              </a:rPr>
              <a:t> distance is based on three basic string operations: insertion, deletion and replacement.</a:t>
            </a:r>
          </a:p>
          <a:p>
            <a:pPr>
              <a:lnSpc>
                <a:spcPct val="120000"/>
              </a:lnSpc>
            </a:pPr>
            <a:r>
              <a:rPr lang="en-US" altLang="zh-CN" dirty="0">
                <a:latin typeface="Times New Roman" panose="02020603050405020304" pitchFamily="18" charset="0"/>
                <a:cs typeface="Times New Roman" panose="02020603050405020304" pitchFamily="18" charset="0"/>
              </a:rPr>
              <a:t>2. Computational efficiency: Although calculating the entire matrix requires high time complexity, by using dynamic programming, the calculation of </a:t>
            </a:r>
            <a:r>
              <a:rPr lang="en-US" altLang="zh-CN" dirty="0" err="1">
                <a:latin typeface="Times New Roman" panose="02020603050405020304" pitchFamily="18" charset="0"/>
                <a:cs typeface="Times New Roman" panose="02020603050405020304" pitchFamily="18" charset="0"/>
              </a:rPr>
              <a:t>Levenshtein</a:t>
            </a:r>
            <a:r>
              <a:rPr lang="en-US" altLang="zh-CN" dirty="0">
                <a:latin typeface="Times New Roman" panose="02020603050405020304" pitchFamily="18" charset="0"/>
                <a:cs typeface="Times New Roman" panose="02020603050405020304" pitchFamily="18" charset="0"/>
              </a:rPr>
              <a:t> distance can achieve acceptable execution speed through appropriate optimization.</a:t>
            </a:r>
          </a:p>
          <a:p>
            <a:pPr>
              <a:lnSpc>
                <a:spcPct val="120000"/>
              </a:lnSpc>
            </a:pPr>
            <a:r>
              <a:rPr lang="en-US" altLang="zh-CN" dirty="0">
                <a:latin typeface="Times New Roman" panose="02020603050405020304" pitchFamily="18" charset="0"/>
                <a:cs typeface="Times New Roman" panose="02020603050405020304" pitchFamily="18" charset="0"/>
              </a:rPr>
              <a:t>3. Wide range of applicability: This method can not only be applied to text data but can also be extended to any data type that can be serialized.</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4059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5C523-683A-0BB4-7A9C-CFE3D1DC2C5B}"/>
              </a:ext>
            </a:extLst>
          </p:cNvPr>
          <p:cNvSpPr>
            <a:spLocks noGrp="1"/>
          </p:cNvSpPr>
          <p:nvPr>
            <p:ph type="title"/>
          </p:nvPr>
        </p:nvSpPr>
        <p:spPr/>
        <p:txBody>
          <a:bodyPr>
            <a:normAutofit fontScale="90000"/>
          </a:bodyPr>
          <a:lstStyle/>
          <a:p>
            <a:r>
              <a:rPr lang="en-US" dirty="0"/>
              <a:t>ANALYSIS ON DIMENSIONALITY REDUCTION OUTCOMES USE ABOUT 1-2 SLIDES</a:t>
            </a:r>
          </a:p>
        </p:txBody>
      </p:sp>
      <p:sp>
        <p:nvSpPr>
          <p:cNvPr id="3" name="Content Placeholder 2">
            <a:extLst>
              <a:ext uri="{FF2B5EF4-FFF2-40B4-BE49-F238E27FC236}">
                <a16:creationId xmlns:a16="http://schemas.microsoft.com/office/drawing/2014/main" id="{8912B0F5-80EF-6C0A-8582-2BDBEB8C57A6}"/>
              </a:ext>
            </a:extLst>
          </p:cNvPr>
          <p:cNvSpPr>
            <a:spLocks noGrp="1"/>
          </p:cNvSpPr>
          <p:nvPr>
            <p:ph idx="1"/>
          </p:nvPr>
        </p:nvSpPr>
        <p:spPr/>
        <p:txBody>
          <a:bodyPr/>
          <a:lstStyle/>
          <a:p>
            <a:r>
              <a:rPr lang="en-US" dirty="0"/>
              <a:t>TO BE ADDED BY JIADONG AND TO BE EXPLAINED BY HIM IN THE PRESENTATION</a:t>
            </a:r>
          </a:p>
          <a:p>
            <a:endParaRPr lang="en-US" dirty="0"/>
          </a:p>
        </p:txBody>
      </p:sp>
    </p:spTree>
    <p:extLst>
      <p:ext uri="{BB962C8B-B14F-4D97-AF65-F5344CB8AC3E}">
        <p14:creationId xmlns:p14="http://schemas.microsoft.com/office/powerpoint/2010/main" val="2616143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BCF6C-F3B7-D40C-4116-938723043DC0}"/>
              </a:ext>
            </a:extLst>
          </p:cNvPr>
          <p:cNvSpPr>
            <a:spLocks noGrp="1"/>
          </p:cNvSpPr>
          <p:nvPr>
            <p:ph type="title"/>
          </p:nvPr>
        </p:nvSpPr>
        <p:spPr/>
        <p:txBody>
          <a:bodyPr>
            <a:normAutofit fontScale="90000"/>
          </a:bodyPr>
          <a:lstStyle/>
          <a:p>
            <a:r>
              <a:rPr lang="en-US" dirty="0"/>
              <a:t>1 SLIDE ANALYSIS ON CLUSTERING RESULTS</a:t>
            </a:r>
          </a:p>
        </p:txBody>
      </p:sp>
      <p:sp>
        <p:nvSpPr>
          <p:cNvPr id="3" name="Content Placeholder 2">
            <a:extLst>
              <a:ext uri="{FF2B5EF4-FFF2-40B4-BE49-F238E27FC236}">
                <a16:creationId xmlns:a16="http://schemas.microsoft.com/office/drawing/2014/main" id="{502B6705-E1B7-84F3-6D9A-BA8C0DB780B8}"/>
              </a:ext>
            </a:extLst>
          </p:cNvPr>
          <p:cNvSpPr>
            <a:spLocks noGrp="1"/>
          </p:cNvSpPr>
          <p:nvPr>
            <p:ph idx="1"/>
          </p:nvPr>
        </p:nvSpPr>
        <p:spPr/>
        <p:txBody>
          <a:bodyPr/>
          <a:lstStyle/>
          <a:p>
            <a:r>
              <a:rPr lang="en-US" dirty="0"/>
              <a:t>CLUSTERING RESULTS (DBSCAN)TO BE ADDED HERE AND EXPLAINED BY JIADONG</a:t>
            </a:r>
          </a:p>
        </p:txBody>
      </p:sp>
    </p:spTree>
    <p:extLst>
      <p:ext uri="{BB962C8B-B14F-4D97-AF65-F5344CB8AC3E}">
        <p14:creationId xmlns:p14="http://schemas.microsoft.com/office/powerpoint/2010/main" val="3384461454"/>
      </p:ext>
    </p:extLst>
  </p:cSld>
  <p:clrMapOvr>
    <a:masterClrMapping/>
  </p:clrMapOvr>
</p:sld>
</file>

<file path=ppt/theme/theme1.xml><?xml version="1.0" encoding="utf-8"?>
<a:theme xmlns:a="http://schemas.openxmlformats.org/drawingml/2006/main" name="BevelVTI">
  <a:themeElements>
    <a:clrScheme name="AnalogousFromLightSeedRightStep">
      <a:dk1>
        <a:srgbClr val="000000"/>
      </a:dk1>
      <a:lt1>
        <a:srgbClr val="FFFFFF"/>
      </a:lt1>
      <a:dk2>
        <a:srgbClr val="243141"/>
      </a:dk2>
      <a:lt2>
        <a:srgbClr val="E2E3E8"/>
      </a:lt2>
      <a:accent1>
        <a:srgbClr val="AAA180"/>
      </a:accent1>
      <a:accent2>
        <a:srgbClr val="9CA671"/>
      </a:accent2>
      <a:accent3>
        <a:srgbClr val="8FA880"/>
      </a:accent3>
      <a:accent4>
        <a:srgbClr val="76AD78"/>
      </a:accent4>
      <a:accent5>
        <a:srgbClr val="81AB94"/>
      </a:accent5>
      <a:accent6>
        <a:srgbClr val="74AAA2"/>
      </a:accent6>
      <a:hlink>
        <a:srgbClr val="6978AE"/>
      </a:hlink>
      <a:folHlink>
        <a:srgbClr val="7F7F7F"/>
      </a:folHlink>
    </a:clrScheme>
    <a:fontScheme name="Custom 53">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evelVTI" id="{C9E5F598-602B-46C1-AA16-073CEB959654}" vid="{2AE1FD39-65AD-4D34-93E9-C7019D0ECBAC}"/>
    </a:ext>
  </a:extLst>
</a:theme>
</file>

<file path=docProps/app.xml><?xml version="1.0" encoding="utf-8"?>
<Properties xmlns="http://schemas.openxmlformats.org/officeDocument/2006/extended-properties" xmlns:vt="http://schemas.openxmlformats.org/officeDocument/2006/docPropsVTypes">
  <TotalTime>181</TotalTime>
  <Words>2225</Words>
  <Application>Microsoft Macintosh PowerPoint</Application>
  <PresentationFormat>Widescreen</PresentationFormat>
  <Paragraphs>82</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Bierstadt</vt:lpstr>
      <vt:lpstr>Times New Roman</vt:lpstr>
      <vt:lpstr>BevelVTI</vt:lpstr>
      <vt:lpstr>SUMMATIVE ORAL PRESENTATION FOR PROBLEM A (ETCEMBLY LTD) GROUP NO - 4</vt:lpstr>
      <vt:lpstr>PRE-PROCESSING STEPS:</vt:lpstr>
      <vt:lpstr>ENCODING METHODS USED: ONE-HOT We use three methods for encoding, they are  ONE-HOT, BLOSUM 62 and GIANA ENCODING.</vt:lpstr>
      <vt:lpstr>ENCODING METHODS USED: BLOSUM 62 AND GIANA ENCODING </vt:lpstr>
      <vt:lpstr>DATA EXPLORATION INSIGHTS:</vt:lpstr>
      <vt:lpstr>TCR DISTANCE CALCULATION USING TCRDist:</vt:lpstr>
      <vt:lpstr>TCR DISTANCE CALCULATION USING LEVENSHTEIN DISTANCE:</vt:lpstr>
      <vt:lpstr>ANALYSIS ON DIMENSIONALITY REDUCTION OUTCOMES USE ABOUT 1-2 SLIDES</vt:lpstr>
      <vt:lpstr>1 SLIDE ANALYSIS ON CLUSTERING RESULTS</vt:lpstr>
      <vt:lpstr>ANALYSIS ON CLUSTERING RESULTS (AGGLOMERATIVE)</vt:lpstr>
      <vt:lpstr>MODEL CREATION AND OUTCOMES: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SUMMATIVE ORAL PRESENTATION FOR PROBLEM A (ETCEMBLY LTD) GROUP NO - 4</dc:title>
  <dc:creator>Shalomi Fernandes</dc:creator>
  <cp:lastModifiedBy>Shalomi Fernandes</cp:lastModifiedBy>
  <cp:revision>14</cp:revision>
  <dcterms:created xsi:type="dcterms:W3CDTF">2024-05-04T19:47:52Z</dcterms:created>
  <dcterms:modified xsi:type="dcterms:W3CDTF">2024-05-08T15:15:23Z</dcterms:modified>
</cp:coreProperties>
</file>