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66" r:id="rId5"/>
    <p:sldId id="265" r:id="rId6"/>
    <p:sldId id="260" r:id="rId7"/>
    <p:sldId id="262" r:id="rId8"/>
    <p:sldId id="259" r:id="rId9"/>
    <p:sldId id="263" r:id="rId10"/>
    <p:sldId id="261"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2"/>
    <p:restoredTop sz="94681"/>
  </p:normalViewPr>
  <p:slideViewPr>
    <p:cSldViewPr snapToGrid="0">
      <p:cViewPr varScale="1">
        <p:scale>
          <a:sx n="95" d="100"/>
          <a:sy n="95" d="100"/>
        </p:scale>
        <p:origin x="18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5/7/24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5/7/24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5/7/24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5/7/24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5/7/24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5/7/24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5/7/24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5/7/24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5/7/24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5/7/24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5/7/24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5/7/24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(AGGLOMERATIVE)TO BE ADDED HERE AND EXPLAINED BY FANGNAN</a:t>
            </a:r>
          </a:p>
        </p:txBody>
      </p:sp>
    </p:spTree>
    <p:extLst>
      <p:ext uri="{BB962C8B-B14F-4D97-AF65-F5344CB8AC3E}">
        <p14:creationId xmlns:p14="http://schemas.microsoft.com/office/powerpoint/2010/main" val="72222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578225" y="121026"/>
            <a:ext cx="10564150" cy="1385045"/>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147918" y="1506071"/>
            <a:ext cx="11631705" cy="5230903"/>
          </a:xfrm>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 </a:t>
            </a:r>
            <a:r>
              <a:rPr lang="en-GB" sz="1900" dirty="0">
                <a:effectLst/>
                <a:latin typeface="Times New Roman" panose="02020603050405020304" pitchFamily="18" charset="0"/>
                <a:cs typeface="Times New Roman" panose="02020603050405020304" pitchFamily="18" charset="0"/>
              </a:rPr>
              <a:t>A decision to focus exclusively on Human Species (Homo Sapiens) was made for model building and predictions due to the significantly larger volume of data available—51,535 entries for humans compared to just 4,173 for mice (Mus Musculus). This stark disparity allows for a more robust and generalizable model for humans, where the richer dataset ensures more reliable predictive performance. Additionally,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Logistic regression was chosen as the baseline model for predicting TCR specificity due to the robustness of the logistic regression model and the simplicity of the binary classification task driving the choice. </a:t>
            </a:r>
          </a:p>
          <a:p>
            <a:r>
              <a:rPr lang="en-US" sz="1900" dirty="0">
                <a:latin typeface="Times New Roman" panose="02020603050405020304" pitchFamily="18" charset="0"/>
                <a:cs typeface="Times New Roman" panose="02020603050405020304" pitchFamily="18" charset="0"/>
              </a:rPr>
              <a:t>- The primary evaluation metric chosen is the F1 score because the accuracy of the model can be misleading due to the unbalanced nature of the dataset.</a:t>
            </a:r>
          </a:p>
          <a:p>
            <a:r>
              <a:rPr lang="en-US" sz="1900" dirty="0">
                <a:latin typeface="Times New Roman" panose="02020603050405020304" pitchFamily="18" charset="0"/>
                <a:cs typeface="Times New Roman" panose="02020603050405020304" pitchFamily="18" charset="0"/>
              </a:rPr>
              <a:t>- This is particularly important given the variability in epitope representation within the dataset. </a:t>
            </a:r>
          </a:p>
          <a:p>
            <a:r>
              <a:rPr lang="en-GB" sz="1900" dirty="0">
                <a:effectLst/>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This discrepancy between high accuracy and low F1 scores highlighted the challenges of working with imbalanced datasets and underscored the necessity of choosing appropriate metrics for performance evaluation. </a:t>
            </a:r>
          </a:p>
          <a:p>
            <a:endParaRPr lang="en-GB" sz="1600" dirty="0">
              <a:latin typeface="Times New Roman" panose="02020603050405020304" pitchFamily="18" charset="0"/>
              <a:cs typeface="Times New Roman" panose="02020603050405020304" pitchFamily="18" charset="0"/>
            </a:endParaRPr>
          </a:p>
          <a:p>
            <a:pPr marL="342900" indent="-342900">
              <a:buFontTx/>
              <a:buChar char="-"/>
            </a:pPr>
            <a:endParaRPr lang="en-US" dirty="0"/>
          </a:p>
          <a:p>
            <a:pPr marL="342900" indent="-342900">
              <a:buFontTx/>
              <a:buChar char="-"/>
            </a:pPr>
            <a:endParaRPr lang="en-US" dirty="0"/>
          </a:p>
        </p:txBody>
      </p:sp>
    </p:spTree>
    <p:extLst>
      <p:ext uri="{BB962C8B-B14F-4D97-AF65-F5344CB8AC3E}">
        <p14:creationId xmlns:p14="http://schemas.microsoft.com/office/powerpoint/2010/main" val="112178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9CC5E1-46DB-7843-8620-1D77D8BCEA03}"/>
              </a:ext>
            </a:extLst>
          </p:cNvPr>
          <p:cNvSpPr txBox="1"/>
          <p:nvPr/>
        </p:nvSpPr>
        <p:spPr>
          <a:xfrm>
            <a:off x="174813" y="0"/>
            <a:ext cx="11456893" cy="642769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a:t>
            </a:r>
          </a:p>
          <a:p>
            <a:r>
              <a:rPr lang="en-US"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Nonetheless, the SVM does excel in specific areas, achieving perfect F1 scores in some classes where logistic regression struggles. </a:t>
            </a:r>
          </a:p>
          <a:p>
            <a:r>
              <a:rPr lang="en-US" dirty="0">
                <a:latin typeface="Times New Roman" panose="02020603050405020304" pitchFamily="18" charset="0"/>
                <a:cs typeface="Times New Roman" panose="02020603050405020304" pitchFamily="18" charset="0"/>
              </a:rPr>
              <a:t>- This shows the SVM's strength in handling certain segments of data where its optimization techniques are most effective, particularly in balancing precision and recall, as reflected by a weighted average F1 score of 0.88 for both alpha and beta chains. </a:t>
            </a:r>
          </a:p>
          <a:p>
            <a:r>
              <a:rPr lang="en-US" dirty="0">
                <a:latin typeface="Times New Roman" panose="02020603050405020304" pitchFamily="18" charset="0"/>
                <a:cs typeface="Times New Roman" panose="02020603050405020304" pitchFamily="18" charset="0"/>
              </a:rPr>
              <a:t>- Although the accuracy of the SVM is similar to that of logistic regression, its higher F1 scores in certain classes suggest it could offer more dependable predictions for specific T-cell receptor specificities.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Random Forest Classifier:</a:t>
            </a:r>
          </a:p>
          <a:p>
            <a:r>
              <a:rPr lang="en-US"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a:t>
            </a:r>
          </a:p>
          <a:p>
            <a:r>
              <a:rPr lang="en-US" dirty="0">
                <a:latin typeface="Times New Roman" panose="02020603050405020304" pitchFamily="18" charset="0"/>
                <a:cs typeface="Times New Roman" panose="02020603050405020304" pitchFamily="18" charset="0"/>
              </a:rPr>
              <a:t>-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r>
              <a:rPr lang="en-US" dirty="0">
                <a:latin typeface="Times New Roman" panose="02020603050405020304" pitchFamily="18" charset="0"/>
                <a:cs typeface="Times New Roman" panose="02020603050405020304" pitchFamily="18" charset="0"/>
              </a:rPr>
              <a:t>- The notable weighted average F1 scores of 0.91 for Alpha and 0.92 for Beta show its effectiveness in balancing precision and recall among diverse classes, making it a strong option for addressing the complexities of TCR specificity. </a:t>
            </a:r>
          </a:p>
        </p:txBody>
      </p:sp>
    </p:spTree>
    <p:extLst>
      <p:ext uri="{BB962C8B-B14F-4D97-AF65-F5344CB8AC3E}">
        <p14:creationId xmlns:p14="http://schemas.microsoft.com/office/powerpoint/2010/main" val="960387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bars&#10;&#10;Description automatically generated with medium confidence">
            <a:extLst>
              <a:ext uri="{FF2B5EF4-FFF2-40B4-BE49-F238E27FC236}">
                <a16:creationId xmlns:a16="http://schemas.microsoft.com/office/drawing/2014/main" id="{D2515F60-E9F9-E3C9-C3A5-9622825BC003}"/>
              </a:ext>
            </a:extLst>
          </p:cNvPr>
          <p:cNvPicPr>
            <a:picLocks noChangeAspect="1"/>
          </p:cNvPicPr>
          <p:nvPr/>
        </p:nvPicPr>
        <p:blipFill>
          <a:blip r:embed="rId2"/>
          <a:stretch>
            <a:fillRect/>
          </a:stretch>
        </p:blipFill>
        <p:spPr>
          <a:xfrm>
            <a:off x="7664824" y="1905881"/>
            <a:ext cx="4312024" cy="3046237"/>
          </a:xfrm>
          <a:prstGeom prst="rect">
            <a:avLst/>
          </a:prstGeom>
        </p:spPr>
      </p:pic>
      <p:sp>
        <p:nvSpPr>
          <p:cNvPr id="3" name="TextBox 2">
            <a:extLst>
              <a:ext uri="{FF2B5EF4-FFF2-40B4-BE49-F238E27FC236}">
                <a16:creationId xmlns:a16="http://schemas.microsoft.com/office/drawing/2014/main" id="{0CEF2A26-0B8D-B063-E2F4-8BC45187E27C}"/>
              </a:ext>
            </a:extLst>
          </p:cNvPr>
          <p:cNvSpPr txBox="1"/>
          <p:nvPr/>
        </p:nvSpPr>
        <p:spPr>
          <a:xfrm>
            <a:off x="672352" y="914400"/>
            <a:ext cx="6992472"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across the board, suggesting a need for further model refinement.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Hyperparameter Tuning on the Random Forest Model:</a:t>
            </a:r>
          </a:p>
          <a:p>
            <a:r>
              <a:rPr lang="en-US" dirty="0">
                <a:latin typeface="Times New Roman" panose="02020603050405020304" pitchFamily="18" charset="0"/>
                <a:cs typeface="Times New Roman" panose="02020603050405020304" pitchFamily="18" charset="0"/>
              </a:rPr>
              <a:t>After refining the model's settings, we noticed clear improvements. </a:t>
            </a:r>
          </a:p>
          <a:p>
            <a:r>
              <a:rPr lang="en-US" dirty="0">
                <a:latin typeface="Times New Roman" panose="02020603050405020304" pitchFamily="18" charset="0"/>
                <a:cs typeface="Times New Roman" panose="02020603050405020304" pitchFamily="18" charset="0"/>
              </a:rPr>
              <a:t>-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-Such enhancements are especially valuable in clinical environments, where precise model predictions are essential for designing effective T-cell receptor-based immunotherapies</a:t>
            </a:r>
            <a:r>
              <a:rPr lang="en-US" dirty="0"/>
              <a:t>.</a:t>
            </a:r>
          </a:p>
        </p:txBody>
      </p:sp>
    </p:spTree>
    <p:extLst>
      <p:ext uri="{BB962C8B-B14F-4D97-AF65-F5344CB8AC3E}">
        <p14:creationId xmlns:p14="http://schemas.microsoft.com/office/powerpoint/2010/main" val="365938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p:txBody>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p:txBody>
          <a:bodyPr>
            <a:noAutofit/>
          </a:bodyPr>
          <a:lstStyle/>
          <a:p>
            <a:r>
              <a:rPr lang="en-US" altLang="zh-CN" sz="2000" dirty="0"/>
              <a:t>Data preprocessing includes four steps: retaining relevant columns of data, deleting rows with missing values, deleting duplicate rows, and deleting rows with </a:t>
            </a:r>
            <a:r>
              <a:rPr lang="zh-CN" altLang="en-US" sz="2000" dirty="0"/>
              <a:t>‘</a:t>
            </a:r>
            <a:r>
              <a:rPr lang="en-US" altLang="zh-CN" sz="2000" dirty="0" err="1"/>
              <a:t>vdjdb.score</a:t>
            </a:r>
            <a:r>
              <a:rPr lang="zh-CN" altLang="en-US" sz="2000" dirty="0"/>
              <a:t>’ </a:t>
            </a:r>
            <a:r>
              <a:rPr lang="en-US" altLang="zh-CN" sz="2000" dirty="0"/>
              <a:t>= 0.</a:t>
            </a:r>
          </a:p>
          <a:p>
            <a:pPr marL="342900" indent="-342900">
              <a:buFont typeface="Arial" panose="020B0604020202020204" pitchFamily="34" charset="0"/>
              <a:buChar char="•"/>
            </a:pPr>
            <a:r>
              <a:rPr lang="en-US" altLang="zh-CN" sz="2000" dirty="0"/>
              <a:t>Extract relevant columns: 'complex.id', 'gene', 'cdr3', '</a:t>
            </a:r>
            <a:r>
              <a:rPr lang="en-US" altLang="zh-CN" sz="2000" dirty="0" err="1"/>
              <a:t>v.segm</a:t>
            </a:r>
            <a:r>
              <a:rPr lang="en-US" altLang="zh-CN" sz="2000" dirty="0"/>
              <a:t>', '</a:t>
            </a:r>
            <a:r>
              <a:rPr lang="en-US" altLang="zh-CN" sz="2000" dirty="0" err="1"/>
              <a:t>j.segm</a:t>
            </a:r>
            <a:r>
              <a:rPr lang="en-US" altLang="zh-CN" sz="2000" dirty="0"/>
              <a:t>', 'species', '</a:t>
            </a:r>
            <a:r>
              <a:rPr lang="en-US" altLang="zh-CN" sz="2000" dirty="0" err="1"/>
              <a:t>mhc.a</a:t>
            </a:r>
            <a:r>
              <a:rPr lang="en-US" altLang="zh-CN" sz="2000" dirty="0"/>
              <a:t>', '</a:t>
            </a:r>
            <a:r>
              <a:rPr lang="en-US" altLang="zh-CN" sz="2000" dirty="0" err="1"/>
              <a:t>mhc.b</a:t>
            </a:r>
            <a:r>
              <a:rPr lang="en-US" altLang="zh-CN" sz="2000" dirty="0"/>
              <a:t>', ' from the original data set </a:t>
            </a:r>
            <a:r>
              <a:rPr lang="en-US" altLang="zh-CN" sz="2000" dirty="0" err="1"/>
              <a:t>mhc.class</a:t>
            </a:r>
            <a:r>
              <a:rPr lang="en-US" altLang="zh-CN" sz="2000" dirty="0"/>
              <a:t>', '</a:t>
            </a:r>
            <a:r>
              <a:rPr lang="en-US" altLang="zh-CN" sz="2000" dirty="0" err="1"/>
              <a:t>antigen.epitope</a:t>
            </a:r>
            <a:r>
              <a:rPr lang="en-US" altLang="zh-CN" sz="2000" dirty="0"/>
              <a:t>', '</a:t>
            </a:r>
            <a:r>
              <a:rPr lang="en-US" altLang="zh-CN" sz="2000" dirty="0" err="1"/>
              <a:t>vdjdb.score</a:t>
            </a:r>
            <a:r>
              <a:rPr lang="en-US" altLang="zh-CN" sz="2000" dirty="0"/>
              <a:t>’.</a:t>
            </a:r>
          </a:p>
          <a:p>
            <a:pPr marL="342900" indent="-342900">
              <a:buFont typeface="Arial" panose="020B0604020202020204" pitchFamily="34" charset="0"/>
              <a:buChar char="•"/>
            </a:pPr>
            <a:r>
              <a:rPr lang="en-US" altLang="zh-CN" sz="2000" dirty="0"/>
              <a:t>Find the missing values and find that there are missing values in the ‘</a:t>
            </a:r>
            <a:r>
              <a:rPr lang="en-US" altLang="zh-CN" sz="2000" dirty="0" err="1"/>
              <a:t>v.segm</a:t>
            </a:r>
            <a:r>
              <a:rPr lang="en-US" altLang="zh-CN" sz="2000" dirty="0"/>
              <a:t>’ and ‘</a:t>
            </a:r>
            <a:r>
              <a:rPr lang="en-US" altLang="zh-CN" sz="2000" dirty="0" err="1"/>
              <a:t>j.segm</a:t>
            </a:r>
            <a:r>
              <a:rPr lang="en-US" altLang="zh-CN" sz="2000" dirty="0"/>
              <a:t>’ columns. Delete the rows where these missing values are located.</a:t>
            </a:r>
          </a:p>
          <a:p>
            <a:pPr marL="342900" indent="-342900">
              <a:buFont typeface="Arial" panose="020B0604020202020204" pitchFamily="34" charset="0"/>
              <a:buChar char="•"/>
            </a:pPr>
            <a:r>
              <a:rPr lang="en-US" altLang="zh-CN" sz="2000" dirty="0"/>
              <a:t>Remove duplicate rows</a:t>
            </a:r>
          </a:p>
          <a:p>
            <a:pPr marL="342900" indent="-342900">
              <a:buFont typeface="Arial" panose="020B0604020202020204" pitchFamily="34" charset="0"/>
              <a:buChar char="•"/>
            </a:pPr>
            <a:r>
              <a:rPr lang="en-US" altLang="zh-CN" sz="2000" dirty="0"/>
              <a:t>Because the data entry of </a:t>
            </a:r>
            <a:r>
              <a:rPr lang="zh-CN" altLang="en-US" sz="2000" dirty="0"/>
              <a:t>‘</a:t>
            </a:r>
            <a:r>
              <a:rPr lang="en-US" altLang="zh-CN" sz="2000" dirty="0" err="1"/>
              <a:t>vdjdb.score</a:t>
            </a:r>
            <a:r>
              <a:rPr lang="zh-CN" altLang="en-US" sz="2000" dirty="0"/>
              <a:t>’ </a:t>
            </a:r>
            <a:r>
              <a:rPr lang="en-US" altLang="zh-CN" sz="2000" dirty="0"/>
              <a:t>= 0 has no reference significance, delete the row where </a:t>
            </a:r>
            <a:r>
              <a:rPr lang="zh-CN" altLang="en-US" sz="2000" dirty="0"/>
              <a:t>‘</a:t>
            </a:r>
            <a:r>
              <a:rPr lang="en-US" altLang="zh-CN" sz="2000" dirty="0" err="1"/>
              <a:t>vdjdb.score</a:t>
            </a:r>
            <a:r>
              <a:rPr lang="zh-CN" altLang="en-US" sz="2000" dirty="0"/>
              <a:t>’ </a:t>
            </a:r>
            <a:r>
              <a:rPr lang="en-US" altLang="zh-CN" sz="2000" dirty="0"/>
              <a:t>= 0 is located.</a:t>
            </a:r>
          </a:p>
        </p:txBody>
      </p:sp>
    </p:spTree>
    <p:extLst>
      <p:ext uri="{BB962C8B-B14F-4D97-AF65-F5344CB8AC3E}">
        <p14:creationId xmlns:p14="http://schemas.microsoft.com/office/powerpoint/2010/main" val="9665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dirty="0"/>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p>
        </p:txBody>
      </p:sp>
    </p:spTree>
    <p:extLst>
      <p:ext uri="{BB962C8B-B14F-4D97-AF65-F5344CB8AC3E}">
        <p14:creationId xmlns:p14="http://schemas.microsoft.com/office/powerpoint/2010/main" val="294424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rmAutofit fontScale="85000" lnSpcReduction="20000"/>
          </a:bodyPr>
          <a:lstStyle/>
          <a:p>
            <a:r>
              <a:rPr lang="en-US" altLang="zh-CN" sz="2400" dirty="0"/>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dirty="0"/>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p>
        </p:txBody>
      </p:sp>
    </p:spTree>
    <p:extLst>
      <p:ext uri="{BB962C8B-B14F-4D97-AF65-F5344CB8AC3E}">
        <p14:creationId xmlns:p14="http://schemas.microsoft.com/office/powerpoint/2010/main" val="309903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p:txBody>
          <a:bodyPr>
            <a:normAutofit/>
          </a:bodyPr>
          <a:lstStyle/>
          <a:p>
            <a:r>
              <a:rPr lang="en-US" dirty="0"/>
              <a:t>DATA EXPLORATION INSIGHTS:</a:t>
            </a:r>
          </a:p>
        </p:txBody>
      </p:sp>
      <p:sp>
        <p:nvSpPr>
          <p:cNvPr id="3" name="Content Placeholder 2">
            <a:extLst>
              <a:ext uri="{FF2B5EF4-FFF2-40B4-BE49-F238E27FC236}">
                <a16:creationId xmlns:a16="http://schemas.microsoft.com/office/drawing/2014/main" id="{73F2844E-7FAF-D533-CD63-55E6C4C6493A}"/>
              </a:ext>
            </a:extLst>
          </p:cNvPr>
          <p:cNvSpPr>
            <a:spLocks noGrp="1"/>
          </p:cNvSpPr>
          <p:nvPr>
            <p:ph idx="1"/>
          </p:nvPr>
        </p:nvSpPr>
        <p:spPr>
          <a:xfrm>
            <a:off x="295835" y="2750125"/>
            <a:ext cx="8018930" cy="3812039"/>
          </a:xfrm>
        </p:spPr>
        <p:txBody>
          <a:bodyPr>
            <a:normAutofit fontScale="77500" lnSpcReduction="20000"/>
          </a:bodyPr>
          <a:lstStyle/>
          <a:p>
            <a:r>
              <a:rPr lang="en-US" dirty="0"/>
              <a:t>- Epitopes with fewer than 10 occurrences are considered insufficient for reliable modeling and are thus filtered out. This focuses the dataset on more common epitopes, which improves the model's ability to learn relevant patterns and make accurate predictions. </a:t>
            </a:r>
          </a:p>
          <a:p>
            <a:r>
              <a:rPr lang="en-US" dirty="0"/>
              <a:t>- Calculation of the length of each CDR3 sequence and retaining those within a practical range (10 to 20 amino acids) is done as depicted by the box plot shown in the Fig, as very short or very long sequences might represent sequencing errors or unusual variations that could skew the model training.</a:t>
            </a:r>
          </a:p>
          <a:p>
            <a:r>
              <a:rPr lang="en-US" dirty="0"/>
              <a:t>- Further, filtration of the dataset was done to exclude rows where </a:t>
            </a:r>
            <a:r>
              <a:rPr lang="en-US" dirty="0" err="1"/>
              <a:t>complex.id</a:t>
            </a:r>
            <a:r>
              <a:rPr lang="en-US" dirty="0"/>
              <a:t> is 0 which removed entries that did not meet certain criteria essential for the analysis, such as incomplete data entries or placeholders that do not correspond to actual TCR sequences. Doing this ensures that the dataset consists only of meaningful and relevant entries, enhancing the quality of our training data.</a:t>
            </a:r>
          </a:p>
        </p:txBody>
      </p:sp>
      <p:pic>
        <p:nvPicPr>
          <p:cNvPr id="5" name="Picture 4" descr="A graph of a bar with a line&#10;&#10;Description automatically generated with medium confidence">
            <a:extLst>
              <a:ext uri="{FF2B5EF4-FFF2-40B4-BE49-F238E27FC236}">
                <a16:creationId xmlns:a16="http://schemas.microsoft.com/office/drawing/2014/main" id="{6B389446-65C9-FB92-FF06-C56BE20EC08F}"/>
              </a:ext>
            </a:extLst>
          </p:cNvPr>
          <p:cNvPicPr>
            <a:picLocks noChangeAspect="1"/>
          </p:cNvPicPr>
          <p:nvPr/>
        </p:nvPicPr>
        <p:blipFill>
          <a:blip r:embed="rId2"/>
          <a:stretch>
            <a:fillRect/>
          </a:stretch>
        </p:blipFill>
        <p:spPr>
          <a:xfrm>
            <a:off x="8314765" y="2927990"/>
            <a:ext cx="3581400" cy="2717800"/>
          </a:xfrm>
          <a:prstGeom prst="rect">
            <a:avLst/>
          </a:prstGeom>
        </p:spPr>
      </p:pic>
    </p:spTree>
    <p:extLst>
      <p:ext uri="{BB962C8B-B14F-4D97-AF65-F5344CB8AC3E}">
        <p14:creationId xmlns:p14="http://schemas.microsoft.com/office/powerpoint/2010/main" val="27569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537882" y="858982"/>
            <a:ext cx="10604492" cy="1527958"/>
          </a:xfrm>
        </p:spPr>
        <p:txBody>
          <a:bodyPr/>
          <a:lstStyle/>
          <a:p>
            <a:r>
              <a:rPr lang="en-US" dirty="0"/>
              <a:t>TCR DISTANCE CALCULATION:</a:t>
            </a:r>
          </a:p>
        </p:txBody>
      </p:sp>
      <p:sp>
        <p:nvSpPr>
          <p:cNvPr id="3" name="Content Placeholder 2">
            <a:extLst>
              <a:ext uri="{FF2B5EF4-FFF2-40B4-BE49-F238E27FC236}">
                <a16:creationId xmlns:a16="http://schemas.microsoft.com/office/drawing/2014/main" id="{2A040857-44C5-7E5D-D556-8AA09D347EAC}"/>
              </a:ext>
            </a:extLst>
          </p:cNvPr>
          <p:cNvSpPr>
            <a:spLocks noGrp="1"/>
          </p:cNvSpPr>
          <p:nvPr>
            <p:ph idx="1"/>
          </p:nvPr>
        </p:nvSpPr>
        <p:spPr>
          <a:xfrm>
            <a:off x="3888135" y="2684205"/>
            <a:ext cx="4167919" cy="4173795"/>
          </a:xfrm>
        </p:spPr>
        <p:txBody>
          <a:bodyPr>
            <a:normAutofit fontScale="47500" lnSpcReduction="20000"/>
          </a:bodyPr>
          <a:lstStyle/>
          <a:p>
            <a:pPr algn="l"/>
            <a:r>
              <a:rPr lang="en-GB" sz="2300" b="0" i="0" u="none" strike="noStrike" dirty="0">
                <a:solidFill>
                  <a:srgbClr val="0D0D0D"/>
                </a:solidFill>
                <a:effectLst/>
                <a:latin typeface="Times New Roman" panose="02020603050405020304" pitchFamily="18" charset="0"/>
                <a:cs typeface="Times New Roman" panose="02020603050405020304" pitchFamily="18" charset="0"/>
              </a:rPr>
              <a:t>TCR distance is a measure of similarity or difference between two T-cell receptor (TCR) sequences. TCRs are crucial components of the adaptive immune system, recognizing and binding to specific antigens to initiate immune responses. </a:t>
            </a:r>
          </a:p>
          <a:p>
            <a:pPr algn="l"/>
            <a:r>
              <a:rPr lang="en-GB" sz="2300" b="0" i="0" u="none" strike="noStrike" dirty="0">
                <a:solidFill>
                  <a:srgbClr val="0D0D0D"/>
                </a:solidFill>
                <a:effectLst/>
                <a:latin typeface="Times New Roman" panose="02020603050405020304" pitchFamily="18" charset="0"/>
                <a:cs typeface="Times New Roman" panose="02020603050405020304" pitchFamily="18" charset="0"/>
              </a:rPr>
              <a:t>The specificity of a TCR for a particular antigen is influenced by the structure and sequence of its variable region, especially the CDR3 (complementarity-determining region 3) loop. </a:t>
            </a:r>
          </a:p>
          <a:p>
            <a:pPr algn="l"/>
            <a:r>
              <a:rPr lang="en-GB" sz="2300" b="0" i="0" u="none" strike="noStrike" dirty="0">
                <a:solidFill>
                  <a:srgbClr val="0D0D0D"/>
                </a:solidFill>
                <a:effectLst/>
                <a:latin typeface="Times New Roman" panose="02020603050405020304" pitchFamily="18" charset="0"/>
                <a:cs typeface="Times New Roman" panose="02020603050405020304" pitchFamily="18" charset="0"/>
              </a:rPr>
              <a:t>Understanding the distance between TCR sequences is essential for studying their antigen specificity because similar TCRs often recognize similar antigens. </a:t>
            </a:r>
          </a:p>
          <a:p>
            <a:pPr algn="l">
              <a:buFont typeface="Arial" panose="020B0604020202020204" pitchFamily="34" charset="0"/>
              <a:buChar char="•"/>
            </a:pPr>
            <a:r>
              <a:rPr lang="en-GB" sz="2300" b="0" i="0" u="none" strike="noStrike" dirty="0">
                <a:solidFill>
                  <a:srgbClr val="0D0D0D"/>
                </a:solidFill>
                <a:effectLst/>
                <a:latin typeface="Times New Roman" panose="02020603050405020304" pitchFamily="18" charset="0"/>
                <a:cs typeface="Times New Roman" panose="02020603050405020304" pitchFamily="18" charset="0"/>
              </a:rPr>
              <a:t> </a:t>
            </a:r>
            <a:r>
              <a:rPr lang="en-GB" sz="2300" b="0" i="0" u="none" strike="noStrike" dirty="0" err="1">
                <a:solidFill>
                  <a:srgbClr val="0D0D0D"/>
                </a:solidFill>
                <a:effectLst/>
                <a:latin typeface="Times New Roman" panose="02020603050405020304" pitchFamily="18" charset="0"/>
                <a:cs typeface="Times New Roman" panose="02020603050405020304" pitchFamily="18" charset="0"/>
              </a:rPr>
              <a:t>TCRdist</a:t>
            </a:r>
            <a:r>
              <a:rPr lang="en-GB" sz="2300" b="0" i="0" u="none" strike="noStrike" dirty="0">
                <a:solidFill>
                  <a:srgbClr val="0D0D0D"/>
                </a:solidFill>
                <a:effectLst/>
                <a:latin typeface="Times New Roman" panose="02020603050405020304" pitchFamily="18" charset="0"/>
                <a:cs typeface="Times New Roman" panose="02020603050405020304" pitchFamily="18" charset="0"/>
              </a:rPr>
              <a:t> is a specialized distance metric for TCR sequences that accounts for the amino acid properties and the structural context of the TCR.</a:t>
            </a:r>
          </a:p>
          <a:p>
            <a:pPr algn="l">
              <a:buFont typeface="Arial" panose="020B0604020202020204" pitchFamily="34" charset="0"/>
              <a:buChar char="•"/>
            </a:pPr>
            <a:r>
              <a:rPr lang="en-GB" sz="2300" b="0" i="0" u="none" strike="noStrike" dirty="0">
                <a:solidFill>
                  <a:srgbClr val="0D0D0D"/>
                </a:solidFill>
                <a:effectLst/>
                <a:latin typeface="Times New Roman" panose="02020603050405020304" pitchFamily="18" charset="0"/>
                <a:cs typeface="Times New Roman" panose="02020603050405020304" pitchFamily="18" charset="0"/>
              </a:rPr>
              <a:t> It uses a BLOSUM62 substitution matrix to score pairwise substitutions and considers the structural alignment of TCR sequences.</a:t>
            </a:r>
          </a:p>
          <a:p>
            <a:pPr algn="l">
              <a:buFont typeface="Arial" panose="020B0604020202020204" pitchFamily="34" charset="0"/>
              <a:buChar char="•"/>
            </a:pPr>
            <a:r>
              <a:rPr lang="en-GB" sz="2300" b="0" i="0" u="none" strike="noStrike" dirty="0">
                <a:solidFill>
                  <a:srgbClr val="0D0D0D"/>
                </a:solidFill>
                <a:effectLst/>
                <a:latin typeface="Times New Roman" panose="02020603050405020304" pitchFamily="18" charset="0"/>
                <a:cs typeface="Times New Roman" panose="02020603050405020304" pitchFamily="18" charset="0"/>
              </a:rPr>
              <a:t> </a:t>
            </a:r>
            <a:r>
              <a:rPr lang="en-GB" sz="2300" b="0" i="0" u="none" strike="noStrike" dirty="0" err="1">
                <a:solidFill>
                  <a:srgbClr val="0D0D0D"/>
                </a:solidFill>
                <a:effectLst/>
                <a:latin typeface="Times New Roman" panose="02020603050405020304" pitchFamily="18" charset="0"/>
                <a:cs typeface="Times New Roman" panose="02020603050405020304" pitchFamily="18" charset="0"/>
              </a:rPr>
              <a:t>TCRdist</a:t>
            </a:r>
            <a:r>
              <a:rPr lang="en-GB" sz="2300" b="0" i="0" u="none" strike="noStrike" dirty="0">
                <a:solidFill>
                  <a:srgbClr val="0D0D0D"/>
                </a:solidFill>
                <a:effectLst/>
                <a:latin typeface="Times New Roman" panose="02020603050405020304" pitchFamily="18" charset="0"/>
                <a:cs typeface="Times New Roman" panose="02020603050405020304" pitchFamily="18" charset="0"/>
              </a:rPr>
              <a:t> provides a more nuanced and biologically relevant measure of TCR similarity compared to </a:t>
            </a:r>
            <a:r>
              <a:rPr lang="en-GB" sz="2300" b="0" i="0" u="none" strike="noStrike" dirty="0" err="1">
                <a:solidFill>
                  <a:srgbClr val="0D0D0D"/>
                </a:solidFill>
                <a:effectLst/>
                <a:latin typeface="Times New Roman" panose="02020603050405020304" pitchFamily="18" charset="0"/>
                <a:cs typeface="Times New Roman" panose="02020603050405020304" pitchFamily="18" charset="0"/>
              </a:rPr>
              <a:t>Levenshtein</a:t>
            </a:r>
            <a:r>
              <a:rPr lang="en-GB" sz="2300" b="0" i="0" u="none" strike="noStrike" dirty="0">
                <a:solidFill>
                  <a:srgbClr val="0D0D0D"/>
                </a:solidFill>
                <a:effectLst/>
                <a:latin typeface="Times New Roman" panose="02020603050405020304" pitchFamily="18" charset="0"/>
                <a:cs typeface="Times New Roman" panose="02020603050405020304" pitchFamily="18" charset="0"/>
              </a:rPr>
              <a:t> distance.</a:t>
            </a:r>
          </a:p>
          <a:p>
            <a:pPr algn="l"/>
            <a:r>
              <a:rPr lang="en-GB" sz="2300" b="0" i="0" u="none" strike="noStrike" dirty="0">
                <a:solidFill>
                  <a:srgbClr val="0D0D0D"/>
                </a:solidFill>
                <a:effectLst/>
                <a:latin typeface="Times New Roman" panose="02020603050405020304" pitchFamily="18" charset="0"/>
                <a:cs typeface="Times New Roman" panose="02020603050405020304" pitchFamily="18" charset="0"/>
              </a:rPr>
              <a:t>To evaluate the TCR sequences, we calculated the TCR distances using the </a:t>
            </a:r>
            <a:r>
              <a:rPr lang="en-GB" sz="2300" b="0" i="0" u="none" strike="noStrike" dirty="0" err="1">
                <a:solidFill>
                  <a:srgbClr val="0D0D0D"/>
                </a:solidFill>
                <a:effectLst/>
                <a:latin typeface="Times New Roman" panose="02020603050405020304" pitchFamily="18" charset="0"/>
                <a:cs typeface="Times New Roman" panose="02020603050405020304" pitchFamily="18" charset="0"/>
              </a:rPr>
              <a:t>TCRdist</a:t>
            </a:r>
            <a:r>
              <a:rPr lang="en-GB" sz="2300" b="0" i="0" u="none" strike="noStrike" dirty="0">
                <a:solidFill>
                  <a:srgbClr val="0D0D0D"/>
                </a:solidFill>
                <a:effectLst/>
                <a:latin typeface="Times New Roman" panose="02020603050405020304" pitchFamily="18" charset="0"/>
                <a:cs typeface="Times New Roman" panose="02020603050405020304" pitchFamily="18" charset="0"/>
              </a:rPr>
              <a:t> methodology and </a:t>
            </a:r>
            <a:r>
              <a:rPr lang="en-GB" sz="2300" b="0" i="0" u="none" strike="noStrike" dirty="0" err="1">
                <a:solidFill>
                  <a:srgbClr val="0D0D0D"/>
                </a:solidFill>
                <a:effectLst/>
                <a:latin typeface="Times New Roman" panose="02020603050405020304" pitchFamily="18" charset="0"/>
                <a:cs typeface="Times New Roman" panose="02020603050405020304" pitchFamily="18" charset="0"/>
              </a:rPr>
              <a:t>Levenshtein</a:t>
            </a:r>
            <a:r>
              <a:rPr lang="en-GB" sz="2300" b="0" i="0" u="none" strike="noStrike" dirty="0">
                <a:solidFill>
                  <a:srgbClr val="0D0D0D"/>
                </a:solidFill>
                <a:effectLst/>
                <a:latin typeface="Times New Roman" panose="02020603050405020304" pitchFamily="18" charset="0"/>
                <a:cs typeface="Times New Roman" panose="02020603050405020304" pitchFamily="18" charset="0"/>
              </a:rPr>
              <a:t> distance. These measures provided insights into the similarity and specificity of TCRs, allowing us to cluster and </a:t>
            </a:r>
            <a:r>
              <a:rPr lang="en-GB" sz="2300" b="0" i="0" u="none" strike="noStrike" dirty="0" err="1">
                <a:solidFill>
                  <a:srgbClr val="0D0D0D"/>
                </a:solidFill>
                <a:effectLst/>
                <a:latin typeface="Times New Roman" panose="02020603050405020304" pitchFamily="18" charset="0"/>
                <a:cs typeface="Times New Roman" panose="02020603050405020304" pitchFamily="18" charset="0"/>
              </a:rPr>
              <a:t>analyze</a:t>
            </a:r>
            <a:r>
              <a:rPr lang="en-GB" sz="2300" b="0" i="0" u="none" strike="noStrike" dirty="0">
                <a:solidFill>
                  <a:srgbClr val="0D0D0D"/>
                </a:solidFill>
                <a:effectLst/>
                <a:latin typeface="Times New Roman" panose="02020603050405020304" pitchFamily="18" charset="0"/>
                <a:cs typeface="Times New Roman" panose="02020603050405020304" pitchFamily="18" charset="0"/>
              </a:rPr>
              <a:t> them based on their antigen recognition properties.</a:t>
            </a:r>
          </a:p>
          <a:p>
            <a:pPr algn="l"/>
            <a:endParaRPr lang="en-GB" b="0" i="0" u="none" strike="noStrike" dirty="0">
              <a:solidFill>
                <a:srgbClr val="0D0D0D"/>
              </a:solidFill>
              <a:effectLst/>
              <a:latin typeface="Söhne"/>
            </a:endParaRPr>
          </a:p>
          <a:p>
            <a:endParaRPr lang="en-US" dirty="0"/>
          </a:p>
        </p:txBody>
      </p:sp>
      <p:pic>
        <p:nvPicPr>
          <p:cNvPr id="5" name="Picture 4" descr="A diagram of a computer&#10;&#10;Description automatically generated">
            <a:extLst>
              <a:ext uri="{FF2B5EF4-FFF2-40B4-BE49-F238E27FC236}">
                <a16:creationId xmlns:a16="http://schemas.microsoft.com/office/drawing/2014/main" id="{CD2AD37F-73BC-85E9-6E7B-11563D5F9E2E}"/>
              </a:ext>
            </a:extLst>
          </p:cNvPr>
          <p:cNvPicPr>
            <a:picLocks noChangeAspect="1"/>
          </p:cNvPicPr>
          <p:nvPr/>
        </p:nvPicPr>
        <p:blipFill>
          <a:blip r:embed="rId2"/>
          <a:stretch>
            <a:fillRect/>
          </a:stretch>
        </p:blipFill>
        <p:spPr>
          <a:xfrm>
            <a:off x="8056055" y="2684206"/>
            <a:ext cx="3902398" cy="3163670"/>
          </a:xfrm>
          <a:prstGeom prst="rect">
            <a:avLst/>
          </a:prstGeom>
        </p:spPr>
      </p:pic>
      <p:pic>
        <p:nvPicPr>
          <p:cNvPr id="7" name="Picture 6" descr="A graph of a heat map&#10;&#10;Description automatically generated with medium confidence">
            <a:extLst>
              <a:ext uri="{FF2B5EF4-FFF2-40B4-BE49-F238E27FC236}">
                <a16:creationId xmlns:a16="http://schemas.microsoft.com/office/drawing/2014/main" id="{54411F1D-3718-0F73-AE6F-C0CF61BCE5DF}"/>
              </a:ext>
            </a:extLst>
          </p:cNvPr>
          <p:cNvPicPr>
            <a:picLocks noChangeAspect="1"/>
          </p:cNvPicPr>
          <p:nvPr/>
        </p:nvPicPr>
        <p:blipFill>
          <a:blip r:embed="rId3"/>
          <a:stretch>
            <a:fillRect/>
          </a:stretch>
        </p:blipFill>
        <p:spPr>
          <a:xfrm>
            <a:off x="0" y="2835348"/>
            <a:ext cx="3888135" cy="3163670"/>
          </a:xfrm>
          <a:prstGeom prst="rect">
            <a:avLst/>
          </a:prstGeom>
        </p:spPr>
      </p:pic>
    </p:spTree>
    <p:extLst>
      <p:ext uri="{BB962C8B-B14F-4D97-AF65-F5344CB8AC3E}">
        <p14:creationId xmlns:p14="http://schemas.microsoft.com/office/powerpoint/2010/main" val="111745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0EC-38F9-0ADC-D203-BD136C5BA041}"/>
              </a:ext>
            </a:extLst>
          </p:cNvPr>
          <p:cNvSpPr>
            <a:spLocks noGrp="1"/>
          </p:cNvSpPr>
          <p:nvPr>
            <p:ph type="title"/>
          </p:nvPr>
        </p:nvSpPr>
        <p:spPr/>
        <p:txBody>
          <a:bodyPr>
            <a:normAutofit fontScale="90000"/>
          </a:bodyPr>
          <a:lstStyle/>
          <a:p>
            <a:r>
              <a:rPr lang="en-US" dirty="0"/>
              <a:t>1 SLIDE ON TCR LEVENSHTEIN DISTANCE CALCULATION </a:t>
            </a:r>
          </a:p>
        </p:txBody>
      </p:sp>
      <p:sp>
        <p:nvSpPr>
          <p:cNvPr id="3" name="Content Placeholder 2">
            <a:extLst>
              <a:ext uri="{FF2B5EF4-FFF2-40B4-BE49-F238E27FC236}">
                <a16:creationId xmlns:a16="http://schemas.microsoft.com/office/drawing/2014/main" id="{B5676DEC-A069-9D15-F75D-A46062812703}"/>
              </a:ext>
            </a:extLst>
          </p:cNvPr>
          <p:cNvSpPr>
            <a:spLocks noGrp="1"/>
          </p:cNvSpPr>
          <p:nvPr>
            <p:ph idx="1"/>
          </p:nvPr>
        </p:nvSpPr>
        <p:spPr/>
        <p:txBody>
          <a:bodyPr/>
          <a:lstStyle/>
          <a:p>
            <a:r>
              <a:rPr lang="en-US" dirty="0"/>
              <a:t>LEVENSHTEIN DISTANCE CALCULATION TO BE ADDED HERE AND EXPLAINED BY FANGNAN</a:t>
            </a:r>
          </a:p>
          <a:p>
            <a:endParaRPr lang="en-US" dirty="0"/>
          </a:p>
        </p:txBody>
      </p:sp>
    </p:spTree>
    <p:extLst>
      <p:ext uri="{BB962C8B-B14F-4D97-AF65-F5344CB8AC3E}">
        <p14:creationId xmlns:p14="http://schemas.microsoft.com/office/powerpoint/2010/main" val="326099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1097</TotalTime>
  <Words>1706</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Bierstadt</vt:lpstr>
      <vt:lpstr>Söhne</vt:lpstr>
      <vt:lpstr>Times New Roman</vt:lpstr>
      <vt:lpstr>BevelVTI</vt:lpstr>
      <vt:lpstr>SUMMATIVE ORAL PRESENTATION FOR PROBLEM A (ETCEMBLY LTD) GROUP NO - 4</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vt:lpstr>
      <vt:lpstr>1 SLIDE ON TCR LEVENSHTEIN DISTANCE CALCULATION </vt:lpstr>
      <vt:lpstr>ANALYSIS ON DIMENSIONALITY REDUCTION OUTCOMES USE ABOUT 1-2 SLIDES</vt:lpstr>
      <vt:lpstr>1 SLIDE ANALYSIS ON CLUSTERING RESULTS</vt:lpstr>
      <vt:lpstr>1 SLIDE ANALYSIS ON CLUSTERING RESULTS</vt:lpstr>
      <vt:lpstr>MODEL CREATION AND OUTCOMES: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14</cp:revision>
  <dcterms:created xsi:type="dcterms:W3CDTF">2024-05-04T19:47:52Z</dcterms:created>
  <dcterms:modified xsi:type="dcterms:W3CDTF">2024-05-08T13:30:22Z</dcterms:modified>
</cp:coreProperties>
</file>