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83" r:id="rId3"/>
    <p:sldId id="270" r:id="rId4"/>
    <p:sldId id="271" r:id="rId5"/>
    <p:sldId id="266" r:id="rId6"/>
    <p:sldId id="265" r:id="rId7"/>
    <p:sldId id="267" r:id="rId8"/>
    <p:sldId id="260" r:id="rId9"/>
    <p:sldId id="277" r:id="rId10"/>
    <p:sldId id="278" r:id="rId11"/>
    <p:sldId id="279" r:id="rId12"/>
    <p:sldId id="280" r:id="rId13"/>
    <p:sldId id="281" r:id="rId14"/>
    <p:sldId id="282" r:id="rId15"/>
    <p:sldId id="268" r:id="rId16"/>
    <p:sldId id="264" r:id="rId17"/>
    <p:sldId id="273" r:id="rId18"/>
    <p:sldId id="275" r:id="rId19"/>
    <p:sldId id="276"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8CC4-C187-42A6-8D2F-EA89B8D623D8}" v="2" dt="2024-05-07T21:16:55.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681"/>
  </p:normalViewPr>
  <p:slideViewPr>
    <p:cSldViewPr snapToGrid="0">
      <p:cViewPr varScale="1">
        <p:scale>
          <a:sx n="107" d="100"/>
          <a:sy n="107"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nan Wei" userId="1c1d01cd-2500-49b1-abd0-d9b9393f4555" providerId="ADAL" clId="{A52F8CC4-C187-42A6-8D2F-EA89B8D623D8}"/>
    <pc:docChg chg="addSld delSld modSld">
      <pc:chgData name="Fangnan Wei" userId="1c1d01cd-2500-49b1-abd0-d9b9393f4555" providerId="ADAL" clId="{A52F8CC4-C187-42A6-8D2F-EA89B8D623D8}" dt="2024-05-07T21:16:59.504" v="11" actId="2696"/>
      <pc:docMkLst>
        <pc:docMk/>
      </pc:docMkLst>
      <pc:sldChg chg="modSp new del mod">
        <pc:chgData name="Fangnan Wei" userId="1c1d01cd-2500-49b1-abd0-d9b9393f4555" providerId="ADAL" clId="{A52F8CC4-C187-42A6-8D2F-EA89B8D623D8}" dt="2024-05-07T21:16:26.541" v="8" actId="2696"/>
        <pc:sldMkLst>
          <pc:docMk/>
          <pc:sldMk cId="795654661" sldId="266"/>
        </pc:sldMkLst>
        <pc:spChg chg="mod">
          <ac:chgData name="Fangnan Wei" userId="1c1d01cd-2500-49b1-abd0-d9b9393f4555" providerId="ADAL" clId="{A52F8CC4-C187-42A6-8D2F-EA89B8D623D8}" dt="2024-05-06T10:45:10.358" v="4" actId="1076"/>
          <ac:spMkLst>
            <pc:docMk/>
            <pc:sldMk cId="795654661" sldId="266"/>
            <ac:spMk id="2" creationId="{393CC19F-CA02-41DC-60DE-BDD34656347F}"/>
          </ac:spMkLst>
        </pc:spChg>
        <pc:spChg chg="mod">
          <ac:chgData name="Fangnan Wei" userId="1c1d01cd-2500-49b1-abd0-d9b9393f4555" providerId="ADAL" clId="{A52F8CC4-C187-42A6-8D2F-EA89B8D623D8}" dt="2024-05-06T10:45:20.341" v="6" actId="14100"/>
          <ac:spMkLst>
            <pc:docMk/>
            <pc:sldMk cId="795654661" sldId="266"/>
            <ac:spMk id="3" creationId="{0352373B-40AE-5247-56DA-56B9AEBC446A}"/>
          </ac:spMkLst>
        </pc:spChg>
      </pc:sldChg>
      <pc:sldChg chg="add">
        <pc:chgData name="Fangnan Wei" userId="1c1d01cd-2500-49b1-abd0-d9b9393f4555" providerId="ADAL" clId="{A52F8CC4-C187-42A6-8D2F-EA89B8D623D8}" dt="2024-05-07T21:16:20.579" v="7"/>
        <pc:sldMkLst>
          <pc:docMk/>
          <pc:sldMk cId="3224059382" sldId="267"/>
        </pc:sldMkLst>
      </pc:sldChg>
      <pc:sldChg chg="new del">
        <pc:chgData name="Fangnan Wei" userId="1c1d01cd-2500-49b1-abd0-d9b9393f4555" providerId="ADAL" clId="{A52F8CC4-C187-42A6-8D2F-EA89B8D623D8}" dt="2024-05-07T21:16:59.504" v="11" actId="2696"/>
        <pc:sldMkLst>
          <pc:docMk/>
          <pc:sldMk cId="3520050958" sldId="268"/>
        </pc:sldMkLst>
      </pc:sldChg>
      <pc:sldChg chg="add">
        <pc:chgData name="Fangnan Wei" userId="1c1d01cd-2500-49b1-abd0-d9b9393f4555" providerId="ADAL" clId="{A52F8CC4-C187-42A6-8D2F-EA89B8D623D8}" dt="2024-05-07T21:16:55.985" v="10"/>
        <pc:sldMkLst>
          <pc:docMk/>
          <pc:sldMk cId="150081270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Recently, research on TCR has always been a hotspot. However, </a:t>
            </a:r>
            <a:r>
              <a:rPr lang="en-US" altLang="zh-CN" sz="1200" dirty="0">
                <a:solidFill>
                  <a:srgbClr val="000000"/>
                </a:solidFill>
                <a:effectLst/>
                <a:latin typeface="Calibri" panose="020F0502020204030204" pitchFamily="34" charset="0"/>
                <a:ea typeface="Calibri" panose="020F0502020204030204" pitchFamily="34" charset="0"/>
              </a:rPr>
              <a:t>existing studies often rely on traditional biostatistical methods or high-demand deep learning techniques to analyze TCR data. In this study, we use advanced machine learning methods to analyze TCR sequence data. </a:t>
            </a:r>
            <a:endParaRPr lang="zh-CN" altLang="en-US" dirty="0"/>
          </a:p>
        </p:txBody>
      </p:sp>
      <p:sp>
        <p:nvSpPr>
          <p:cNvPr id="4" name="灯片编号占位符 3"/>
          <p:cNvSpPr>
            <a:spLocks noGrp="1"/>
          </p:cNvSpPr>
          <p:nvPr>
            <p:ph type="sldNum" sz="quarter" idx="5"/>
          </p:nvPr>
        </p:nvSpPr>
        <p:spPr/>
        <p:txBody>
          <a:bodyPr/>
          <a:lstStyle/>
          <a:p>
            <a:fld id="{9A2B931E-580F-45D5-B01E-2461E1A42CEE}" type="slidenum">
              <a:rPr lang="zh-CN" altLang="en-US" smtClean="0"/>
              <a:t>2</a:t>
            </a:fld>
            <a:endParaRPr lang="zh-CN" altLang="en-US"/>
          </a:p>
        </p:txBody>
      </p:sp>
    </p:spTree>
    <p:extLst>
      <p:ext uri="{BB962C8B-B14F-4D97-AF65-F5344CB8AC3E}">
        <p14:creationId xmlns:p14="http://schemas.microsoft.com/office/powerpoint/2010/main" val="633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13</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5/8/24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5/8/24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5/8/24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5/8/24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5/8/24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5/8/24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5/8/24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5/8/24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5/8/24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5/8/24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5/8/24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5/8/24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latin typeface="Times New Roman" panose="02020603050405020304" pitchFamily="18" charset="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SHALOMI FERNANDES, </a:t>
            </a:r>
          </a:p>
          <a:p>
            <a:r>
              <a:rPr lang="en-US" sz="2400" dirty="0">
                <a:latin typeface="Times New Roman" panose="02020603050405020304" pitchFamily="18" charset="0"/>
                <a:cs typeface="Times New Roman" panose="02020603050405020304" pitchFamily="18" charset="0"/>
              </a:rPr>
              <a:t>JIADONG XU,</a:t>
            </a:r>
          </a:p>
          <a:p>
            <a:r>
              <a:rPr lang="en-US" sz="2400" dirty="0">
                <a:latin typeface="Times New Roman" panose="02020603050405020304" pitchFamily="18" charset="0"/>
                <a:cs typeface="Times New Roman" panose="02020603050405020304" pitchFamily="18" charset="0"/>
              </a:rPr>
              <a:t>FANGNAN WEI,</a:t>
            </a:r>
          </a:p>
          <a:p>
            <a:r>
              <a:rPr lang="en-US" sz="2400" dirty="0">
                <a:latin typeface="Times New Roman" panose="02020603050405020304" pitchFamily="18" charset="0"/>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a:blip r:embed="rId2"/>
          <a:stretch>
            <a:fillRect/>
          </a:stretch>
        </p:blipFill>
        <p:spPr>
          <a:xfrm>
            <a:off x="7901564" y="0"/>
            <a:ext cx="3528635" cy="3524425"/>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a:blip r:embed="rId3"/>
          <a:stretch>
            <a:fillRect/>
          </a:stretch>
        </p:blipFill>
        <p:spPr>
          <a:xfrm>
            <a:off x="7831858" y="3307126"/>
            <a:ext cx="3774888" cy="3489673"/>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Tree>
    <p:extLst>
      <p:ext uri="{BB962C8B-B14F-4D97-AF65-F5344CB8AC3E}">
        <p14:creationId xmlns:p14="http://schemas.microsoft.com/office/powerpoint/2010/main" val="1700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a:blip r:embed="rId2"/>
          <a:stretch>
            <a:fillRect/>
          </a:stretch>
        </p:blipFill>
        <p:spPr>
          <a:xfrm>
            <a:off x="6978963" y="2652588"/>
            <a:ext cx="4008531" cy="3924532"/>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646331"/>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a D region and only undergoes VJ rearrangement</a:t>
            </a:r>
            <a:endParaRPr lang="en-US" altLang="zh-CN" dirty="0"/>
          </a:p>
        </p:txBody>
      </p:sp>
    </p:spTree>
    <p:extLst>
      <p:ext uri="{BB962C8B-B14F-4D97-AF65-F5344CB8AC3E}">
        <p14:creationId xmlns:p14="http://schemas.microsoft.com/office/powerpoint/2010/main" val="52046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a:blip r:embed="rId2"/>
          <a:stretch>
            <a:fillRect/>
          </a:stretch>
        </p:blipFill>
        <p:spPr>
          <a:xfrm>
            <a:off x="7479256" y="2696123"/>
            <a:ext cx="3888218" cy="3897397"/>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 A broader epitope recognition.</a:t>
            </a:r>
          </a:p>
        </p:txBody>
      </p:sp>
    </p:spTree>
    <p:extLst>
      <p:ext uri="{BB962C8B-B14F-4D97-AF65-F5344CB8AC3E}">
        <p14:creationId xmlns:p14="http://schemas.microsoft.com/office/powerpoint/2010/main" val="292480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819659" y="3163048"/>
            <a:ext cx="6972658"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Human vs. Mouse</a:t>
            </a:r>
            <a:endParaRPr lang="zh-CN" altLang="en-US" dirty="0"/>
          </a:p>
        </p:txBody>
      </p:sp>
      <p:sp>
        <p:nvSpPr>
          <p:cNvPr id="12" name="文本框 11">
            <a:extLst>
              <a:ext uri="{FF2B5EF4-FFF2-40B4-BE49-F238E27FC236}">
                <a16:creationId xmlns:a16="http://schemas.microsoft.com/office/drawing/2014/main" id="{5753E2E0-CB77-D857-EF46-D5C7137C31C3}"/>
              </a:ext>
            </a:extLst>
          </p:cNvPr>
          <p:cNvSpPr txBox="1"/>
          <p:nvPr/>
        </p:nvSpPr>
        <p:spPr>
          <a:xfrm>
            <a:off x="299332" y="2960525"/>
            <a:ext cx="4375179" cy="923330"/>
          </a:xfrm>
          <a:prstGeom prst="rect">
            <a:avLst/>
          </a:prstGeom>
          <a:noFill/>
          <a:ln>
            <a:solidFill>
              <a:srgbClr val="FF0000"/>
            </a:solidFill>
          </a:ln>
        </p:spPr>
        <p:txBody>
          <a:bodyPr wrap="square" rtlCol="0">
            <a:spAutoFit/>
          </a:bodyPr>
          <a:lstStyle/>
          <a:p>
            <a:r>
              <a:rPr lang="en-US" altLang="zh-CN" dirty="0"/>
              <a:t>Hierarchical clustering performs better on human TCR and DBSCAN performs better on mouse TCR.</a:t>
            </a: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p:txBody>
      </p:sp>
      <p:sp>
        <p:nvSpPr>
          <p:cNvPr id="3" name="文本框 2">
            <a:extLst>
              <a:ext uri="{FF2B5EF4-FFF2-40B4-BE49-F238E27FC236}">
                <a16:creationId xmlns:a16="http://schemas.microsoft.com/office/drawing/2014/main" id="{F2471B7B-EEF6-CCBB-C635-7D9F39C44992}"/>
              </a:ext>
            </a:extLst>
          </p:cNvPr>
          <p:cNvSpPr txBox="1"/>
          <p:nvPr/>
        </p:nvSpPr>
        <p:spPr>
          <a:xfrm>
            <a:off x="299332" y="4229959"/>
            <a:ext cx="4203700"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latin typeface="Söhne"/>
                <a:cs typeface="Times New Roman" panose="02020603050405020304" pitchFamily="18" charset="0"/>
              </a:rPr>
              <a:t>H</a:t>
            </a:r>
            <a:r>
              <a:rPr lang="en-US" altLang="zh-CN" sz="1800" dirty="0">
                <a:effectLst/>
                <a:latin typeface="Söhne"/>
                <a:cs typeface="Times New Roman" panose="02020603050405020304" pitchFamily="18" charset="0"/>
              </a:rPr>
              <a:t>uman TCR data distribution have a more apparent hierarchical structure.</a:t>
            </a:r>
          </a:p>
          <a:p>
            <a:pPr marL="285750" indent="-285750">
              <a:buFont typeface="Arial" panose="020B0604020202020204" pitchFamily="34" charset="0"/>
              <a:buChar char="•"/>
            </a:pPr>
            <a:r>
              <a:rPr lang="en-US" altLang="zh-CN" sz="1800" dirty="0">
                <a:effectLst/>
                <a:latin typeface="Söhne"/>
                <a:cs typeface="Times New Roman" panose="02020603050405020304" pitchFamily="18" charset="0"/>
              </a:rPr>
              <a:t>Mouse TCR density distribution is less dispersed or variable.</a:t>
            </a:r>
          </a:p>
        </p:txBody>
      </p:sp>
    </p:spTree>
    <p:extLst>
      <p:ext uri="{BB962C8B-B14F-4D97-AF65-F5344CB8AC3E}">
        <p14:creationId xmlns:p14="http://schemas.microsoft.com/office/powerpoint/2010/main" val="165623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3917210"/>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urity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799" y="42130"/>
            <a:ext cx="10381205" cy="1138084"/>
          </a:xfrm>
        </p:spPr>
        <p:txBody>
          <a:bodyPr>
            <a:normAutofit/>
          </a:bodyPr>
          <a:lstStyle/>
          <a:p>
            <a:r>
              <a:rPr lang="en-US" dirty="0"/>
              <a:t>MODEL CREATION AND OUTCOMES:</a:t>
            </a:r>
          </a:p>
        </p:txBody>
      </p:sp>
      <p:sp>
        <p:nvSpPr>
          <p:cNvPr id="3" name="Content Placeholder 2">
            <a:extLst>
              <a:ext uri="{FF2B5EF4-FFF2-40B4-BE49-F238E27FC236}">
                <a16:creationId xmlns:a16="http://schemas.microsoft.com/office/drawing/2014/main" id="{DAC1B921-FEC6-F70F-E466-211D8202B556}"/>
              </a:ext>
            </a:extLst>
          </p:cNvPr>
          <p:cNvSpPr>
            <a:spLocks noGrp="1"/>
          </p:cNvSpPr>
          <p:nvPr>
            <p:ph idx="1"/>
          </p:nvPr>
        </p:nvSpPr>
        <p:spPr>
          <a:xfrm>
            <a:off x="233915" y="1180213"/>
            <a:ext cx="11196285" cy="550766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 A decision to focus exclusively on Human Species (Homo Sapiens) was made for model building and predictions due to the significantly larger volume of data available—51,535 entries for humans compared to just 4,173 for mice (Mus Musculus). </a:t>
            </a:r>
          </a:p>
          <a:p>
            <a:r>
              <a:rPr lang="en-US" dirty="0">
                <a:latin typeface="Times New Roman" panose="02020603050405020304" pitchFamily="18" charset="0"/>
                <a:cs typeface="Times New Roman" panose="02020603050405020304" pitchFamily="18" charset="0"/>
              </a:rPr>
              <a:t>- Focusing on human data aligns with the primary goal of applying findings directly to human medicine, avoiding the risks of undertraining and overfitting associated with the limited mouse data. This approach not only makes efficient use of the extensive human data but also enhances the clinical relevance of the predictions.    </a:t>
            </a:r>
          </a:p>
          <a:p>
            <a:r>
              <a:rPr lang="en-US" dirty="0">
                <a:latin typeface="Times New Roman" panose="02020603050405020304" pitchFamily="18" charset="0"/>
                <a:cs typeface="Times New Roman" panose="02020603050405020304" pitchFamily="18" charset="0"/>
              </a:rPr>
              <a:t>- Model evaluation was performed by segmenting the data set to obtain alpha and beta chains. Each chain potentially interacts differently with antigens, influencing the specificity and strength of immune responses. </a:t>
            </a:r>
          </a:p>
          <a:p>
            <a:r>
              <a:rPr lang="en-US" dirty="0">
                <a:latin typeface="Times New Roman" panose="02020603050405020304" pitchFamily="18" charset="0"/>
                <a:cs typeface="Times New Roman" panose="02020603050405020304" pitchFamily="18" charset="0"/>
              </a:rPr>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a:p>
            <a:r>
              <a:rPr lang="en-US" dirty="0">
                <a:latin typeface="Times New Roman" panose="02020603050405020304" pitchFamily="18" charset="0"/>
                <a:cs typeface="Times New Roman" panose="02020603050405020304" pitchFamily="18" charset="0"/>
              </a:rPr>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p:txBody>
      </p:sp>
    </p:spTree>
    <p:extLst>
      <p:ext uri="{BB962C8B-B14F-4D97-AF65-F5344CB8AC3E}">
        <p14:creationId xmlns:p14="http://schemas.microsoft.com/office/powerpoint/2010/main" val="112178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159488" y="2041451"/>
            <a:ext cx="11653284" cy="50167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Logistic Regression Classifier Results: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 was chosen as the baseline model for predicting TCR specificity due to the robustness of the logistic regression model and the simplicity of the binary classification task driving the choice. </a:t>
            </a:r>
          </a:p>
          <a:p>
            <a:r>
              <a:rPr lang="en-US" dirty="0">
                <a:latin typeface="Times New Roman" panose="02020603050405020304" pitchFamily="18" charset="0"/>
                <a:cs typeface="Times New Roman" panose="02020603050405020304" pitchFamily="18" charset="0"/>
              </a:rPr>
              <a:t>-Verifying the model's performance on unseen data was done by dividing the data set into a training set and a test set. The primary evaluation metric chosen is the F1 score because the accuracy of the model can be misleading due to the unbalanced nature of the dataset. This is particularly important given the variability in epitope representation within the dataset. </a:t>
            </a:r>
          </a:p>
          <a:p>
            <a:r>
              <a:rPr lang="en-US" dirty="0">
                <a:latin typeface="Times New Roman" panose="02020603050405020304" pitchFamily="18" charset="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r>
              <a:rPr lang="en-US" dirty="0">
                <a:latin typeface="Times New Roman" panose="02020603050405020304" pitchFamily="18" charset="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The classification report showed substantial variability in precision, recall, and F1 scores across different classes, with many classes showing zero values in these metrics, suggesting that the model struggled with minority classes. </a:t>
            </a:r>
          </a:p>
          <a:p>
            <a:r>
              <a:rPr lang="en-US" dirty="0">
                <a:latin typeface="Times New Roman" panose="02020603050405020304" pitchFamily="18" charset="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321440043"/>
              </p:ext>
            </p:extLst>
          </p:nvPr>
        </p:nvGraphicFramePr>
        <p:xfrm>
          <a:off x="4572000" y="372138"/>
          <a:ext cx="6815470" cy="1350336"/>
        </p:xfrm>
        <a:graphic>
          <a:graphicData uri="http://schemas.openxmlformats.org/drawingml/2006/table">
            <a:tbl>
              <a:tblPr firstRow="1" bandRow="1">
                <a:tableStyleId>{073A0DAA-6AF3-43AB-8588-CEC1D06C72B9}</a:tableStyleId>
              </a:tblPr>
              <a:tblGrid>
                <a:gridCol w="1746312">
                  <a:extLst>
                    <a:ext uri="{9D8B030D-6E8A-4147-A177-3AD203B41FA5}">
                      <a16:colId xmlns:a16="http://schemas.microsoft.com/office/drawing/2014/main" val="1831081933"/>
                    </a:ext>
                  </a:extLst>
                </a:gridCol>
                <a:gridCol w="1636402">
                  <a:extLst>
                    <a:ext uri="{9D8B030D-6E8A-4147-A177-3AD203B41FA5}">
                      <a16:colId xmlns:a16="http://schemas.microsoft.com/office/drawing/2014/main" val="3123670197"/>
                    </a:ext>
                  </a:extLst>
                </a:gridCol>
                <a:gridCol w="3432756">
                  <a:extLst>
                    <a:ext uri="{9D8B030D-6E8A-4147-A177-3AD203B41FA5}">
                      <a16:colId xmlns:a16="http://schemas.microsoft.com/office/drawing/2014/main" val="3832109899"/>
                    </a:ext>
                  </a:extLst>
                </a:gridCol>
              </a:tblGrid>
              <a:tr h="450112">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248592048"/>
                  </a:ext>
                </a:extLst>
              </a:tr>
              <a:tr h="450112">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450112">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2083981"/>
            <a:ext cx="11111023"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SVM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r>
              <a:rPr lang="en-US" sz="1800" dirty="0">
                <a:latin typeface="Times New Roman" panose="02020603050405020304" pitchFamily="18" charset="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r>
              <a:rPr lang="en-US" sz="1800" dirty="0">
                <a:latin typeface="Times New Roman" panose="02020603050405020304" pitchFamily="18" charset="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1300724404"/>
              </p:ext>
            </p:extLst>
          </p:nvPr>
        </p:nvGraphicFramePr>
        <p:xfrm>
          <a:off x="3338623" y="691115"/>
          <a:ext cx="7868093" cy="1421092"/>
        </p:xfrm>
        <a:graphic>
          <a:graphicData uri="http://schemas.openxmlformats.org/drawingml/2006/table">
            <a:tbl>
              <a:tblPr firstRow="1" bandRow="1">
                <a:tableStyleId>{073A0DAA-6AF3-43AB-8588-CEC1D06C72B9}</a:tableStyleId>
              </a:tblPr>
              <a:tblGrid>
                <a:gridCol w="2330117">
                  <a:extLst>
                    <a:ext uri="{9D8B030D-6E8A-4147-A177-3AD203B41FA5}">
                      <a16:colId xmlns:a16="http://schemas.microsoft.com/office/drawing/2014/main" val="1645793292"/>
                    </a:ext>
                  </a:extLst>
                </a:gridCol>
                <a:gridCol w="2159622">
                  <a:extLst>
                    <a:ext uri="{9D8B030D-6E8A-4147-A177-3AD203B41FA5}">
                      <a16:colId xmlns:a16="http://schemas.microsoft.com/office/drawing/2014/main" val="22928338"/>
                    </a:ext>
                  </a:extLst>
                </a:gridCol>
                <a:gridCol w="3378354">
                  <a:extLst>
                    <a:ext uri="{9D8B030D-6E8A-4147-A177-3AD203B41FA5}">
                      <a16:colId xmlns:a16="http://schemas.microsoft.com/office/drawing/2014/main" val="2200613063"/>
                    </a:ext>
                  </a:extLst>
                </a:gridCol>
              </a:tblGrid>
              <a:tr h="611855">
                <a:tc>
                  <a:txBody>
                    <a:bodyPr/>
                    <a:lstStyle/>
                    <a:p>
                      <a:r>
                        <a:rPr lang="en-US" dirty="0"/>
                        <a:t>CHAIN TYPE</a:t>
                      </a:r>
                    </a:p>
                  </a:txBody>
                  <a:tcPr/>
                </a:tc>
                <a:tc>
                  <a:txBody>
                    <a:bodyPr/>
                    <a:lstStyle/>
                    <a:p>
                      <a:r>
                        <a:rPr lang="en-US" dirty="0"/>
                        <a:t>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39703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Random Forest Classifier Results:</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  -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756555987"/>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tc>
                <a:tc>
                  <a:txBody>
                    <a:bodyPr/>
                    <a:lstStyle/>
                    <a:p>
                      <a:r>
                        <a:rPr lang="en-US" dirty="0"/>
                        <a:t>ACCURACY</a:t>
                      </a:r>
                    </a:p>
                  </a:txBody>
                  <a:tcPr/>
                </a:tc>
                <a:tc>
                  <a:txBody>
                    <a:bodyPr/>
                    <a:lstStyle/>
                    <a:p>
                      <a:r>
                        <a:rPr lang="en-US" dirty="0"/>
                        <a:t>F1-SCORE(WEIGHTED AVG)</a:t>
                      </a:r>
                    </a:p>
                  </a:txBody>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400" dirty="0">
                <a:solidFill>
                  <a:srgbClr val="000000"/>
                </a:solidFill>
                <a:effectLst/>
                <a:latin typeface="Calibri" panose="020F0502020204030204" pitchFamily="34" charset="0"/>
                <a:ea typeface="Calibri" panose="020F0502020204030204" pitchFamily="34" charset="0"/>
              </a:rPr>
              <a:t>In the field of immunology, research on T cell receptors (TCR) has always been a hotspot. TCRs activate T cells by recognizing and binding to peptide-MHC complexes on the surface of antigen-presenting cells</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altLang="zh-CN" sz="2400" dirty="0">
                <a:solidFill>
                  <a:srgbClr val="000000"/>
                </a:solidFill>
                <a:effectLst/>
                <a:latin typeface="Calibri" panose="020F0502020204030204" pitchFamily="34" charset="0"/>
                <a:ea typeface="Calibri" panose="020F0502020204030204" pitchFamily="34" charset="0"/>
              </a:rPr>
              <a:t>However, existing studies often rely on traditional biostatistical methods or high-demand deep learning techniques to analyze TCR data.</a:t>
            </a:r>
            <a:endParaRPr lang="en-US" altLang="zh-C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These methods often fall short when handling complex biological data</a:t>
            </a:r>
            <a:r>
              <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zh-CN" sz="2400" dirty="0">
                <a:solidFill>
                  <a:srgbClr val="000000"/>
                </a:solidFill>
                <a:effectLst/>
                <a:latin typeface="Calibri" panose="020F0502020204030204" pitchFamily="34" charset="0"/>
                <a:ea typeface="Calibri" panose="020F0502020204030204" pitchFamily="34" charset="0"/>
              </a:rPr>
              <a:t>limiting their application in precision medicine and personalized immunotherapy.</a:t>
            </a:r>
            <a:endParaRPr lang="en-US" altLang="zh-C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altLang="zh-CN" sz="2400" dirty="0">
                <a:solidFill>
                  <a:srgbClr val="000000"/>
                </a:solidFill>
                <a:effectLst/>
                <a:latin typeface="Calibri" panose="020F0502020204030204" pitchFamily="34" charset="0"/>
                <a:ea typeface="Calibri" panose="020F0502020204030204" pitchFamily="34" charset="0"/>
              </a:rPr>
              <a:t>In this study, we use advanced machine learning methods to analyze TCR sequence data. We compare the performance of traditional methods and new algorithms,  the potential applications of these new technologies in TCR research were explored.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90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1476972" y="417863"/>
            <a:ext cx="4335181" cy="3062596"/>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latin typeface="Times New Roman" panose="02020603050405020304" pitchFamily="18" charset="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480459"/>
            <a:ext cx="10685721"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TUNING:</a:t>
            </a:r>
          </a:p>
          <a:p>
            <a:r>
              <a:rPr lang="en-US" dirty="0">
                <a:latin typeface="Times New Roman" panose="02020603050405020304" pitchFamily="18" charset="0"/>
                <a:cs typeface="Times New Roman" panose="02020603050405020304" pitchFamily="18" charset="0"/>
              </a:rPr>
              <a:t>-After refining the model's settings, we noticed clear improvements. – For both the chains we get an accuracy of 93%. For the Alpha chain, adjusting the hyperparameters boosted the weighted average F1 score to 0.91, demonstrating enhanced balance in predicting various classes accurately. </a:t>
            </a:r>
          </a:p>
          <a:p>
            <a:r>
              <a:rPr lang="en-US" dirty="0">
                <a:latin typeface="Times New Roman" panose="02020603050405020304" pitchFamily="18" charset="0"/>
                <a:cs typeface="Times New Roman" panose="02020603050405020304" pitchFamily="18" charset="0"/>
              </a:rPr>
              <a:t>- The Beta chain exhibited similar improvements, achieving a weighted average F1 score of 0.91 as well. </a:t>
            </a:r>
          </a:p>
          <a:p>
            <a:r>
              <a:rPr lang="en-US" dirty="0">
                <a:latin typeface="Times New Roman" panose="02020603050405020304" pitchFamily="18" charset="0"/>
                <a:cs typeface="Times New Roman" panose="02020603050405020304" pitchFamily="18" charset="0"/>
              </a:rPr>
              <a:t>- These improvements suggest that the refined Random Forest model handles the dataset's varied and skewed distributions more effectively, resulting in more dependable predictions. </a:t>
            </a:r>
          </a:p>
          <a:p>
            <a:r>
              <a:rPr lang="en-US" dirty="0">
                <a:latin typeface="Times New Roman" panose="02020603050405020304" pitchFamily="18" charset="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97441" y="510362"/>
            <a:ext cx="10345563" cy="701751"/>
          </a:xfrm>
        </p:spPr>
        <p:txBody>
          <a:bodyPr>
            <a:normAutofit fontScale="90000"/>
          </a:bodyPr>
          <a:lstStyle/>
          <a:p>
            <a:r>
              <a:rPr lang="en-US" dirty="0"/>
              <a:t>PRE-PROCESSING STEPS:</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361507" y="1733108"/>
            <a:ext cx="11238614" cy="4614530"/>
          </a:xfrm>
        </p:spPr>
        <p:txBody>
          <a:bodyPr>
            <a:noAutofit/>
          </a:bodyPr>
          <a:lstStyle/>
          <a:p>
            <a:r>
              <a:rPr lang="en-US" altLang="zh-CN" sz="2000" dirty="0">
                <a:latin typeface="Times New Roman" panose="02020603050405020304" pitchFamily="18" charset="0"/>
                <a:cs typeface="Times New Roman" panose="02020603050405020304" pitchFamily="18" charset="0"/>
              </a:rPr>
              <a:t>Data preprocessing includes four steps: retaining relevant columns of data, deleting rows with missing values, deleting duplicate rows, and deleting rows with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Extract relevant columns: 'complex.id', 'gene', 'cdr3',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'species', '</a:t>
            </a:r>
            <a:r>
              <a:rPr lang="en-US" altLang="zh-CN" sz="2000" dirty="0" err="1">
                <a:latin typeface="Times New Roman" panose="02020603050405020304" pitchFamily="18" charset="0"/>
                <a:cs typeface="Times New Roman" panose="02020603050405020304" pitchFamily="18" charset="0"/>
              </a:rPr>
              <a:t>mhc.a</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mhc.b</a:t>
            </a:r>
            <a:r>
              <a:rPr lang="en-US" altLang="zh-CN" sz="2000" dirty="0">
                <a:latin typeface="Times New Roman" panose="02020603050405020304" pitchFamily="18" charset="0"/>
                <a:cs typeface="Times New Roman" panose="02020603050405020304" pitchFamily="18" charset="0"/>
              </a:rPr>
              <a:t>', ' from the original data set mhc.class', '</a:t>
            </a:r>
            <a:r>
              <a:rPr lang="en-US" altLang="zh-CN" sz="2000" dirty="0" err="1">
                <a:latin typeface="Times New Roman" panose="02020603050405020304" pitchFamily="18" charset="0"/>
                <a:cs typeface="Times New Roman" panose="02020603050405020304" pitchFamily="18" charset="0"/>
              </a:rPr>
              <a:t>antigen.epitope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vdjdb.score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Find the missing values and find that there are missing values in the ‘</a:t>
            </a:r>
            <a:r>
              <a:rPr lang="en-US" altLang="zh-CN" sz="2000" dirty="0" err="1">
                <a:latin typeface="Times New Roman" panose="02020603050405020304" pitchFamily="18" charset="0"/>
                <a:cs typeface="Times New Roman" panose="02020603050405020304" pitchFamily="18" charset="0"/>
              </a:rPr>
              <a:t>v.segm</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j.segm</a:t>
            </a:r>
            <a:r>
              <a:rPr lang="en-US" altLang="zh-CN" sz="2000" dirty="0">
                <a:latin typeface="Times New Roman" panose="02020603050405020304" pitchFamily="18" charset="0"/>
                <a:cs typeface="Times New Roman" panose="02020603050405020304" pitchFamily="18" charset="0"/>
              </a:rPr>
              <a:t>’ columns. Delete the rows where these missing values are located.</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Remove duplicate rows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Because the data entry of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has no reference significance, delete the row where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vdjdb.score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 is located.</a:t>
            </a:r>
          </a:p>
        </p:txBody>
      </p:sp>
    </p:spTree>
    <p:extLst>
      <p:ext uri="{BB962C8B-B14F-4D97-AF65-F5344CB8AC3E}">
        <p14:creationId xmlns:p14="http://schemas.microsoft.com/office/powerpoint/2010/main" val="24034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 </a:t>
            </a:r>
            <a:r>
              <a:rPr lang="en-US" altLang="zh-CN" dirty="0"/>
              <a:t>ONE-HOT</a:t>
            </a:r>
            <a:br>
              <a:rPr lang="en-US" dirty="0"/>
            </a:br>
            <a:r>
              <a:rPr lang="en-US" altLang="zh-CN" sz="2700" dirty="0"/>
              <a:t>We use three methods for encoding, they are  ONE-HOT, BLOSUM 62 and GIANA ENCODING.</a:t>
            </a:r>
            <a:endParaRPr lang="en-US" sz="2700"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p:txBody>
          <a:bodyPr>
            <a:noAutofit/>
          </a:bodyPr>
          <a:lstStyle/>
          <a:p>
            <a:r>
              <a:rPr lang="en-US" altLang="zh-CN" sz="2100" b="1" dirty="0">
                <a:latin typeface="Times New Roman" panose="02020603050405020304" pitchFamily="18" charset="0"/>
                <a:cs typeface="Times New Roman" panose="02020603050405020304" pitchFamily="18" charset="0"/>
              </a:rPr>
              <a:t>ONE-HOT:</a:t>
            </a:r>
          </a:p>
          <a:p>
            <a:r>
              <a:rPr lang="en-US" altLang="zh-CN" sz="2100" dirty="0">
                <a:latin typeface="Times New Roman" panose="02020603050405020304" pitchFamily="18" charset="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100" dirty="0">
                <a:latin typeface="Times New Roman" panose="02020603050405020304" pitchFamily="18" charset="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85000" lnSpcReduction="10000"/>
          </a:bodyPr>
          <a:lstStyle/>
          <a:p>
            <a:r>
              <a:rPr lang="en-US" altLang="zh-CN" sz="2400" b="1" dirty="0">
                <a:latin typeface="Times New Roman" panose="02020603050405020304" pitchFamily="18" charset="0"/>
                <a:cs typeface="Times New Roman" panose="02020603050405020304" pitchFamily="18" charset="0"/>
              </a:rPr>
              <a:t>BLOSUM 62:</a:t>
            </a:r>
          </a:p>
          <a:p>
            <a:r>
              <a:rPr lang="en-US" altLang="zh-CN" sz="2400" dirty="0">
                <a:latin typeface="Times New Roman" panose="02020603050405020304" pitchFamily="18" charset="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latin typeface="Times New Roman" panose="02020603050405020304" pitchFamily="18" charset="0"/>
                <a:cs typeface="Times New Roman" panose="02020603050405020304" pitchFamily="18" charset="0"/>
              </a:rPr>
              <a:t>GIANA ENCODING:</a:t>
            </a:r>
          </a:p>
          <a:p>
            <a:r>
              <a:rPr lang="en-US" altLang="zh-CN" sz="2400" dirty="0">
                <a:latin typeface="Times New Roman" panose="02020603050405020304" pitchFamily="18" charset="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304440" y="3140568"/>
            <a:ext cx="3576920" cy="2714400"/>
          </a:xfrm>
        </p:spPr>
      </p:pic>
      <p:sp>
        <p:nvSpPr>
          <p:cNvPr id="7" name="TextBox 6">
            <a:extLst>
              <a:ext uri="{FF2B5EF4-FFF2-40B4-BE49-F238E27FC236}">
                <a16:creationId xmlns:a16="http://schemas.microsoft.com/office/drawing/2014/main" id="{E7F72AA7-B695-4246-CD4A-D79D1C1BE1C1}"/>
              </a:ext>
            </a:extLst>
          </p:cNvPr>
          <p:cNvSpPr txBox="1"/>
          <p:nvPr/>
        </p:nvSpPr>
        <p:spPr>
          <a:xfrm>
            <a:off x="393405" y="2664460"/>
            <a:ext cx="6578895" cy="3416320"/>
          </a:xfrm>
          <a:prstGeom prst="rect">
            <a:avLst/>
          </a:prstGeom>
          <a:noFill/>
        </p:spPr>
        <p:txBody>
          <a:bodyPr wrap="square">
            <a:spAutoFit/>
          </a:bodyPr>
          <a:lstStyle/>
          <a:p>
            <a:pPr marL="285750" indent="-285750">
              <a:buFontTx/>
              <a:buChar char="-"/>
            </a:pPr>
            <a:r>
              <a:rPr lang="en-US" dirty="0"/>
              <a:t>Epitopes with fewer than 10 occurrences are considered insufficient for reliable modeling and are thus filtered out. This focuses the dataset on more common epitopes, which improves the model's ability to learn relevant patterns and make accurate predictions. </a:t>
            </a:r>
          </a:p>
          <a:p>
            <a:endParaRPr lang="en-US" dirty="0"/>
          </a:p>
          <a:p>
            <a:pPr marL="285750" indent="-285750">
              <a:buFontTx/>
              <a:buChar char="-"/>
            </a:pPr>
            <a:r>
              <a:rPr lang="en-US" dirty="0"/>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p:txBody>
      </p:sp>
    </p:spTree>
    <p:extLst>
      <p:ext uri="{BB962C8B-B14F-4D97-AF65-F5344CB8AC3E}">
        <p14:creationId xmlns:p14="http://schemas.microsoft.com/office/powerpoint/2010/main" val="275699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560296" y="263560"/>
            <a:ext cx="11071410" cy="934376"/>
          </a:xfrm>
        </p:spPr>
        <p:txBody>
          <a:bodyPr>
            <a:normAutofit/>
          </a:bodyPr>
          <a:lstStyle/>
          <a:p>
            <a:r>
              <a:rPr lang="en-US" sz="2000" dirty="0"/>
              <a:t>TCR DISTANCE CALCULATION USING </a:t>
            </a:r>
            <a:r>
              <a:rPr lang="en-US" altLang="zh-CN" sz="2000" dirty="0"/>
              <a:t>LEVENSHTEIN DISTANCE:</a:t>
            </a:r>
            <a:endParaRPr lang="zh-CN" altLang="en-US" sz="2000" dirty="0"/>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560295" y="999460"/>
            <a:ext cx="10954765" cy="5594980"/>
          </a:xfrm>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P</a:t>
            </a:r>
            <a:r>
              <a:rPr lang="en-GB" altLang="zh-CN" b="1" dirty="0">
                <a:latin typeface="Times New Roman" panose="02020603050405020304" pitchFamily="18" charset="0"/>
                <a:cs typeface="Times New Roman" panose="02020603050405020304" pitchFamily="18" charset="0"/>
              </a:rPr>
              <a:t>RINCIPLE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The minimum number of single-character edits (insertions, deletions, or substitutions) required to convert one string into another.</a:t>
            </a:r>
          </a:p>
          <a:p>
            <a:pPr>
              <a:lnSpc>
                <a:spcPct val="120000"/>
              </a:lnSpc>
            </a:pPr>
            <a:r>
              <a:rPr lang="en-US" altLang="zh-CN" dirty="0">
                <a:latin typeface="Times New Roman" panose="02020603050405020304" pitchFamily="18" charset="0"/>
                <a:cs typeface="Times New Roman" panose="02020603050405020304" pitchFamily="18" charset="0"/>
              </a:rPr>
              <a:t>Create a matrix of size </a:t>
            </a:r>
            <a:r>
              <a:rPr lang="en-US" altLang="zh-CN" b="1" i="1" dirty="0">
                <a:latin typeface="Times New Roman" panose="02020603050405020304" pitchFamily="18" charset="0"/>
                <a:cs typeface="Times New Roman" panose="02020603050405020304" pitchFamily="18" charset="0"/>
              </a:rPr>
              <a:t>(m+1) x (n+1)</a:t>
            </a:r>
            <a:r>
              <a:rPr lang="en-US" altLang="zh-CN" dirty="0">
                <a:latin typeface="Times New Roman" panose="02020603050405020304" pitchFamily="18" charset="0"/>
                <a:cs typeface="Times New Roman" panose="02020603050405020304" pitchFamily="18" charset="0"/>
              </a:rPr>
              <a:t>, where m and n are the lengths of the two strings.</a:t>
            </a:r>
          </a:p>
          <a:p>
            <a:pPr>
              <a:lnSpc>
                <a:spcPct val="120000"/>
              </a:lnSpc>
            </a:pPr>
            <a:r>
              <a:rPr lang="en-US" altLang="zh-CN" dirty="0">
                <a:latin typeface="Times New Roman" panose="02020603050405020304" pitchFamily="18" charset="0"/>
                <a:cs typeface="Times New Roman" panose="02020603050405020304" pitchFamily="18" charset="0"/>
              </a:rPr>
              <a:t>If the two current characters are the same (i.e.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character of the first string and the j-</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character of the second string), then </a:t>
            </a:r>
            <a:r>
              <a:rPr lang="pl-PL" altLang="zh-CN" b="1" i="1" dirty="0">
                <a:latin typeface="Times New Roman" panose="02020603050405020304" pitchFamily="18" charset="0"/>
                <a:cs typeface="Times New Roman" panose="02020603050405020304" pitchFamily="18" charset="0"/>
              </a:rPr>
              <a:t>d[i][j]=d[i−1][j−1] </a:t>
            </a:r>
            <a:r>
              <a:rPr lang="en-US" altLang="zh-CN" dirty="0">
                <a:latin typeface="Times New Roman" panose="02020603050405020304" pitchFamily="18" charset="0"/>
                <a:cs typeface="Times New Roman" panose="02020603050405020304" pitchFamily="18" charset="0"/>
              </a:rPr>
              <a:t>(no additional editing is required).</a:t>
            </a:r>
          </a:p>
          <a:p>
            <a:pPr>
              <a:lnSpc>
                <a:spcPct val="120000"/>
              </a:lnSpc>
            </a:pPr>
            <a:r>
              <a:rPr lang="en-US" altLang="zh-CN" dirty="0">
                <a:latin typeface="Times New Roman" panose="02020603050405020304" pitchFamily="18" charset="0"/>
                <a:cs typeface="Times New Roman" panose="02020603050405020304" pitchFamily="18" charset="0"/>
              </a:rPr>
              <a:t>If different, choose the smallest edit distance among the three operations:</a:t>
            </a:r>
          </a:p>
          <a:p>
            <a:pPr>
              <a:lnSpc>
                <a:spcPct val="120000"/>
              </a:lnSpc>
            </a:pPr>
            <a:r>
              <a:rPr lang="en-US" altLang="zh-CN" dirty="0">
                <a:latin typeface="Times New Roman" panose="02020603050405020304" pitchFamily="18" charset="0"/>
                <a:cs typeface="Times New Roman" panose="02020603050405020304" pitchFamily="18" charset="0"/>
              </a:rPr>
              <a:t>Delete</a:t>
            </a:r>
            <a:r>
              <a:rPr lang="en-US" altLang="zh-CN" b="1" i="1" dirty="0">
                <a:latin typeface="Times New Roman" panose="02020603050405020304" pitchFamily="18" charset="0"/>
                <a:cs typeface="Times New Roman" panose="02020603050405020304" pitchFamily="18" charset="0"/>
              </a:rPr>
              <a: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a:t>
            </a:r>
          </a:p>
          <a:p>
            <a:pPr>
              <a:lnSpc>
                <a:spcPct val="120000"/>
              </a:lnSpc>
            </a:pPr>
            <a:r>
              <a:rPr lang="en-US" altLang="zh-CN" dirty="0">
                <a:latin typeface="Times New Roman" panose="02020603050405020304" pitchFamily="18" charset="0"/>
                <a:cs typeface="Times New Roman" panose="02020603050405020304" pitchFamily="18" charset="0"/>
              </a:rPr>
              <a:t>Insertion: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][j−1]+1</a:t>
            </a:r>
          </a:p>
          <a:p>
            <a:pPr>
              <a:lnSpc>
                <a:spcPct val="120000"/>
              </a:lnSpc>
            </a:pPr>
            <a:r>
              <a:rPr lang="en-US" altLang="zh-CN" dirty="0">
                <a:latin typeface="Times New Roman" panose="02020603050405020304" pitchFamily="18" charset="0"/>
                <a:cs typeface="Times New Roman" panose="02020603050405020304" pitchFamily="18" charset="0"/>
              </a:rPr>
              <a:t>Replacement: </a:t>
            </a:r>
            <a:r>
              <a:rPr lang="zh-CN" altLang="en-US" b="1" i="1" dirty="0">
                <a:latin typeface="Times New Roman" panose="02020603050405020304" pitchFamily="18" charset="0"/>
                <a:cs typeface="Times New Roman" panose="02020603050405020304" pitchFamily="18" charset="0"/>
              </a:rPr>
              <a:t>𝑑 </a:t>
            </a:r>
            <a:r>
              <a:rPr lang="en-US" altLang="zh-CN" b="1" i="1" dirty="0">
                <a:latin typeface="Times New Roman" panose="02020603050405020304" pitchFamily="18" charset="0"/>
                <a:cs typeface="Times New Roman" panose="02020603050405020304" pitchFamily="18" charset="0"/>
              </a:rPr>
              <a:t>[i−1][j−1]+1</a:t>
            </a:r>
          </a:p>
          <a:p>
            <a:pPr>
              <a:lnSpc>
                <a:spcPct val="120000"/>
              </a:lnSpc>
            </a:pPr>
            <a:r>
              <a:rPr lang="en-US" altLang="zh-CN" dirty="0">
                <a:latin typeface="Times New Roman" panose="02020603050405020304" pitchFamily="18" charset="0"/>
                <a:cs typeface="Times New Roman" panose="02020603050405020304" pitchFamily="18" charset="0"/>
              </a:rPr>
              <a:t>The last element of the matrix, d[m][n], contains the minimum number of edit operations required to convert the entire first string into the second string.</a:t>
            </a:r>
          </a:p>
          <a:p>
            <a:pPr>
              <a:lnSpc>
                <a:spcPct val="120000"/>
              </a:lnSpc>
            </a:pPr>
            <a:r>
              <a:rPr lang="en-GB" altLang="zh-CN" b="1" dirty="0">
                <a:latin typeface="Times New Roman" panose="02020603050405020304" pitchFamily="18" charset="0"/>
                <a:cs typeface="Times New Roman" panose="02020603050405020304" pitchFamily="18" charset="0"/>
              </a:rPr>
              <a:t>ADVANTAGE</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ct val="120000"/>
              </a:lnSpc>
            </a:pPr>
            <a:r>
              <a:rPr lang="en-US" altLang="zh-CN" dirty="0">
                <a:latin typeface="Times New Roman" panose="02020603050405020304" pitchFamily="18" charset="0"/>
                <a:cs typeface="Times New Roman" panose="02020603050405020304" pitchFamily="18" charset="0"/>
              </a:rPr>
              <a:t>1. Simplicity and intuitiveness: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is based on three basic string operations: insertion, deletion and replacement.</a:t>
            </a:r>
          </a:p>
          <a:p>
            <a:pPr>
              <a:lnSpc>
                <a:spcPct val="120000"/>
              </a:lnSpc>
            </a:pPr>
            <a:r>
              <a:rPr lang="en-US" altLang="zh-CN" dirty="0">
                <a:latin typeface="Times New Roman" panose="02020603050405020304" pitchFamily="18" charset="0"/>
                <a:cs typeface="Times New Roman" panose="02020603050405020304" pitchFamily="18" charset="0"/>
              </a:rPr>
              <a:t>2. Computational efficiency: Although calculating the entire matrix requires high time complexity, by using dynamic programming, the calculation of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distance can achieve acceptable execution speed through appropriate optimization.</a:t>
            </a:r>
          </a:p>
          <a:p>
            <a:pPr>
              <a:lnSpc>
                <a:spcPct val="120000"/>
              </a:lnSpc>
            </a:pPr>
            <a:r>
              <a:rPr lang="en-US" altLang="zh-CN" dirty="0">
                <a:latin typeface="Times New Roman" panose="02020603050405020304" pitchFamily="18" charset="0"/>
                <a:cs typeface="Times New Roman" panose="02020603050405020304" pitchFamily="18" charset="0"/>
              </a:rPr>
              <a:t>3. Wide range of applicability: This method can not only be applied to text data but can also be extended to any data type that can be serialized.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3"/>
            <a:ext cx="3347145" cy="2702859"/>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347146" y="1860698"/>
            <a:ext cx="4180705"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-TCRdist which is a specialized tool for computing pairwise distances between T-cell receptor sequences was used. The dataset was divided into six subsets: human alpha, human beta, combined human alpha-beta, mouse alpha, mouse beta, and combined mouse alpha-beta as shown in the Fig on the left which shows the subdivision of data for TCR Distance Matrix Calculation.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TotalTime>
  <Words>2885</Words>
  <Application>Microsoft Macintosh PowerPoint</Application>
  <PresentationFormat>Widescreen</PresentationFormat>
  <Paragraphs>166</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Bierstadt</vt:lpstr>
      <vt:lpstr>Calibri</vt:lpstr>
      <vt:lpstr>Segoe UI</vt:lpstr>
      <vt:lpstr>Söhne</vt:lpstr>
      <vt:lpstr>Times New Roman</vt:lpstr>
      <vt:lpstr>BevelVTI</vt:lpstr>
      <vt:lpstr>SUMMATIVE ORAL PRESENTATION FOR PROBLEM A (ETCEMBLY LTD) GROUP NO - 4</vt:lpstr>
      <vt:lpstr>INTRODUCTION:</vt:lpstr>
      <vt:lpstr>PRE-PROCESSING STEPS:</vt:lpstr>
      <vt:lpstr>ENCODING METHODS USED: ONE-HOT We use three methods for encoding, they are  ONE-HOT, BLOSUM 62 and GIANA ENCODING.</vt:lpstr>
      <vt:lpstr>ENCODING METHODS USED: BLOSUM 62 AND GIANA ENCODING </vt:lpstr>
      <vt:lpstr>DATA EXPLORATION INSIGHTS:</vt:lpstr>
      <vt:lpstr>TCR DISTANCE CALCULATION USING LEVENSHTEIN DISTANCE:</vt:lpstr>
      <vt:lpstr>TCR DISTANCE CALCULATION USING TCRDist:</vt:lpstr>
      <vt:lpstr>UMAP Dimensionality Reduction</vt:lpstr>
      <vt:lpstr>Human vs. Mouse</vt:lpstr>
      <vt:lpstr>Alpha vs. Beta vs. Combined Chains</vt:lpstr>
      <vt:lpstr>Alpha vs. Beta vs. Combined Chains</vt:lpstr>
      <vt:lpstr>Clustering</vt:lpstr>
      <vt:lpstr>Human vs. Mouse</vt:lpstr>
      <vt:lpstr>Agglomerative Hierarchical Clustering  vs.  DBSCAN</vt:lpstr>
      <vt:lpstr>MODEL CREATION AND OUTCOMES: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25</cp:revision>
  <dcterms:created xsi:type="dcterms:W3CDTF">2024-05-04T19:47:52Z</dcterms:created>
  <dcterms:modified xsi:type="dcterms:W3CDTF">2024-05-08T18:49:58Z</dcterms:modified>
</cp:coreProperties>
</file>