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65" r:id="rId5"/>
    <p:sldId id="260" r:id="rId6"/>
    <p:sldId id="262" r:id="rId7"/>
    <p:sldId id="267" r:id="rId8"/>
    <p:sldId id="259" r:id="rId9"/>
    <p:sldId id="263" r:id="rId10"/>
    <p:sldId id="261" r:id="rId11"/>
    <p:sldId id="26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83"/>
    <p:restoredTop sz="94670"/>
  </p:normalViewPr>
  <p:slideViewPr>
    <p:cSldViewPr snapToGrid="0">
      <p:cViewPr varScale="1">
        <p:scale>
          <a:sx n="90" d="100"/>
          <a:sy n="90" d="100"/>
        </p:scale>
        <p:origin x="9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8T12:29:25.385" v="48" actId="1035"/>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modSp add mod">
        <pc:chgData name="Fangnan Wei" userId="1c1d01cd-2500-49b1-abd0-d9b9393f4555" providerId="ADAL" clId="{A52F8CC4-C187-42A6-8D2F-EA89B8D623D8}" dt="2024-05-08T12:29:25.385" v="48" actId="1035"/>
        <pc:sldMkLst>
          <pc:docMk/>
          <pc:sldMk cId="1500812702" sldId="269"/>
        </pc:sldMkLst>
        <pc:spChg chg="mod">
          <ac:chgData name="Fangnan Wei" userId="1c1d01cd-2500-49b1-abd0-d9b9393f4555" providerId="ADAL" clId="{A52F8CC4-C187-42A6-8D2F-EA89B8D623D8}" dt="2024-05-08T12:29:25.385" v="48" actId="1035"/>
          <ac:spMkLst>
            <pc:docMk/>
            <pc:sldMk cId="1500812702" sldId="269"/>
            <ac:spMk id="29" creationId="{5628B892-0D5D-A548-D2D4-430BEDA79223}"/>
          </ac:spMkLst>
        </pc:spChg>
        <pc:picChg chg="mod">
          <ac:chgData name="Fangnan Wei" userId="1c1d01cd-2500-49b1-abd0-d9b9393f4555" providerId="ADAL" clId="{A52F8CC4-C187-42A6-8D2F-EA89B8D623D8}" dt="2024-05-08T12:29:21.070" v="42" actId="1035"/>
          <ac:picMkLst>
            <pc:docMk/>
            <pc:sldMk cId="1500812702" sldId="269"/>
            <ac:picMk id="17" creationId="{0F2EA432-3261-A558-F2AE-2DC2145B1597}"/>
          </ac:picMkLst>
        </pc:picChg>
        <pc:picChg chg="mod">
          <ac:chgData name="Fangnan Wei" userId="1c1d01cd-2500-49b1-abd0-d9b9393f4555" providerId="ADAL" clId="{A52F8CC4-C187-42A6-8D2F-EA89B8D623D8}" dt="2024-05-08T12:29:21.070" v="42" actId="1035"/>
          <ac:picMkLst>
            <pc:docMk/>
            <pc:sldMk cId="1500812702" sldId="269"/>
            <ac:picMk id="19" creationId="{769996E1-AA65-3757-3B40-1BBBE93EB3FC}"/>
          </ac:picMkLst>
        </pc:picChg>
        <pc:picChg chg="mod">
          <ac:chgData name="Fangnan Wei" userId="1c1d01cd-2500-49b1-abd0-d9b9393f4555" providerId="ADAL" clId="{A52F8CC4-C187-42A6-8D2F-EA89B8D623D8}" dt="2024-05-08T12:29:21.070" v="42" actId="1035"/>
          <ac:picMkLst>
            <pc:docMk/>
            <pc:sldMk cId="1500812702" sldId="269"/>
            <ac:picMk id="21" creationId="{E7485E84-8291-D12B-27A4-879963369A76}"/>
          </ac:picMkLst>
        </pc:picChg>
        <pc:picChg chg="mod">
          <ac:chgData name="Fangnan Wei" userId="1c1d01cd-2500-49b1-abd0-d9b9393f4555" providerId="ADAL" clId="{A52F8CC4-C187-42A6-8D2F-EA89B8D623D8}" dt="2024-05-08T12:29:21.070" v="42" actId="1035"/>
          <ac:picMkLst>
            <pc:docMk/>
            <pc:sldMk cId="1500812702" sldId="269"/>
            <ac:picMk id="23" creationId="{2293A320-7991-0C0A-2BB7-BEBCA7E353ED}"/>
          </ac:picMkLst>
        </pc:picChg>
        <pc:picChg chg="mod">
          <ac:chgData name="Fangnan Wei" userId="1c1d01cd-2500-49b1-abd0-d9b9393f4555" providerId="ADAL" clId="{A52F8CC4-C187-42A6-8D2F-EA89B8D623D8}" dt="2024-05-08T12:29:21.070" v="42" actId="1035"/>
          <ac:picMkLst>
            <pc:docMk/>
            <pc:sldMk cId="1500812702" sldId="269"/>
            <ac:picMk id="25" creationId="{DE5D75D5-4D7D-EE13-635A-C9929E280870}"/>
          </ac:picMkLst>
        </pc:picChg>
        <pc:picChg chg="mod">
          <ac:chgData name="Fangnan Wei" userId="1c1d01cd-2500-49b1-abd0-d9b9393f4555" providerId="ADAL" clId="{A52F8CC4-C187-42A6-8D2F-EA89B8D623D8}" dt="2024-05-08T12:29:21.070" v="42" actId="1035"/>
          <ac:picMkLst>
            <pc:docMk/>
            <pc:sldMk cId="1500812702" sldId="269"/>
            <ac:picMk id="27" creationId="{6BE9918B-8FAB-DA9B-FDD8-4EDE07CC47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5/8/2024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5/8/2024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5/8/2024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5/8/2024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5/8/2024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5/8/2024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5/8/2024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5/8/2024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5/8/2024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5/8/2024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5/8/2024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5/8/2024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(AGGLOMERATIVE)TO BE ADDED HERE AND EXPLAINED BY FANGNAN</a:t>
            </a:r>
          </a:p>
        </p:txBody>
      </p:sp>
    </p:spTree>
    <p:extLst>
      <p:ext uri="{BB962C8B-B14F-4D97-AF65-F5344CB8AC3E}">
        <p14:creationId xmlns:p14="http://schemas.microsoft.com/office/powerpoint/2010/main" val="72222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79695-F3B8-4212-F024-62833181F511}"/>
              </a:ext>
            </a:extLst>
          </p:cNvPr>
          <p:cNvSpPr>
            <a:spLocks noGrp="1"/>
          </p:cNvSpPr>
          <p:nvPr>
            <p:ph type="title"/>
          </p:nvPr>
        </p:nvSpPr>
        <p:spPr>
          <a:xfrm>
            <a:off x="806875" y="73720"/>
            <a:ext cx="6362013" cy="650841"/>
          </a:xfrm>
        </p:spPr>
        <p:txBody>
          <a:bodyPr>
            <a:normAutofit/>
          </a:bodyPr>
          <a:lstStyle/>
          <a:p>
            <a:r>
              <a:rPr lang="en-US" altLang="zh-CN" sz="2000" dirty="0"/>
              <a:t>ANALYSIS ON CLUSTERING RESULTS</a:t>
            </a:r>
            <a:endParaRPr lang="zh-CN" altLang="en-US" sz="2000" dirty="0"/>
          </a:p>
        </p:txBody>
      </p:sp>
      <p:pic>
        <p:nvPicPr>
          <p:cNvPr id="17" name="内容占位符 16" descr="图表, 折线图&#10;&#10;描述已自动生成">
            <a:extLst>
              <a:ext uri="{FF2B5EF4-FFF2-40B4-BE49-F238E27FC236}">
                <a16:creationId xmlns:a16="http://schemas.microsoft.com/office/drawing/2014/main" id="{0F2EA432-3261-A558-F2AE-2DC2145B1597}"/>
              </a:ext>
            </a:extLst>
          </p:cNvPr>
          <p:cNvPicPr>
            <a:picLocks noGrp="1" noChangeAspect="1"/>
          </p:cNvPicPr>
          <p:nvPr>
            <p:ph idx="1"/>
          </p:nvPr>
        </p:nvPicPr>
        <p:blipFill>
          <a:blip r:embed="rId2"/>
          <a:stretch>
            <a:fillRect/>
          </a:stretch>
        </p:blipFill>
        <p:spPr>
          <a:xfrm>
            <a:off x="637292" y="665822"/>
            <a:ext cx="2665889" cy="1717388"/>
          </a:xfrm>
        </p:spPr>
      </p:pic>
      <p:pic>
        <p:nvPicPr>
          <p:cNvPr id="19" name="图片 18" descr="图表, 折线图&#10;&#10;描述已自动生成">
            <a:extLst>
              <a:ext uri="{FF2B5EF4-FFF2-40B4-BE49-F238E27FC236}">
                <a16:creationId xmlns:a16="http://schemas.microsoft.com/office/drawing/2014/main" id="{769996E1-AA65-3757-3B40-1BBBE93EB3FC}"/>
              </a:ext>
            </a:extLst>
          </p:cNvPr>
          <p:cNvPicPr>
            <a:picLocks noChangeAspect="1"/>
          </p:cNvPicPr>
          <p:nvPr/>
        </p:nvPicPr>
        <p:blipFill>
          <a:blip r:embed="rId3"/>
          <a:stretch>
            <a:fillRect/>
          </a:stretch>
        </p:blipFill>
        <p:spPr>
          <a:xfrm>
            <a:off x="3688965" y="665818"/>
            <a:ext cx="2665889" cy="1717387"/>
          </a:xfrm>
          <a:prstGeom prst="rect">
            <a:avLst/>
          </a:prstGeom>
        </p:spPr>
      </p:pic>
      <p:pic>
        <p:nvPicPr>
          <p:cNvPr id="21" name="图片 20" descr="图表, 折线图&#10;&#10;描述已自动生成">
            <a:extLst>
              <a:ext uri="{FF2B5EF4-FFF2-40B4-BE49-F238E27FC236}">
                <a16:creationId xmlns:a16="http://schemas.microsoft.com/office/drawing/2014/main" id="{E7485E84-8291-D12B-27A4-879963369A76}"/>
              </a:ext>
            </a:extLst>
          </p:cNvPr>
          <p:cNvPicPr>
            <a:picLocks noChangeAspect="1"/>
          </p:cNvPicPr>
          <p:nvPr/>
        </p:nvPicPr>
        <p:blipFill>
          <a:blip r:embed="rId4"/>
          <a:stretch>
            <a:fillRect/>
          </a:stretch>
        </p:blipFill>
        <p:spPr>
          <a:xfrm>
            <a:off x="6740638" y="665817"/>
            <a:ext cx="2665889" cy="1717387"/>
          </a:xfrm>
          <a:prstGeom prst="rect">
            <a:avLst/>
          </a:prstGeom>
        </p:spPr>
      </p:pic>
      <p:pic>
        <p:nvPicPr>
          <p:cNvPr id="23" name="图片 22" descr="图表, 折线图&#10;&#10;描述已自动生成">
            <a:extLst>
              <a:ext uri="{FF2B5EF4-FFF2-40B4-BE49-F238E27FC236}">
                <a16:creationId xmlns:a16="http://schemas.microsoft.com/office/drawing/2014/main" id="{2293A320-7991-0C0A-2BB7-BEBCA7E353ED}"/>
              </a:ext>
            </a:extLst>
          </p:cNvPr>
          <p:cNvPicPr>
            <a:picLocks noChangeAspect="1"/>
          </p:cNvPicPr>
          <p:nvPr/>
        </p:nvPicPr>
        <p:blipFill>
          <a:blip r:embed="rId5"/>
          <a:stretch>
            <a:fillRect/>
          </a:stretch>
        </p:blipFill>
        <p:spPr>
          <a:xfrm>
            <a:off x="625539" y="2383205"/>
            <a:ext cx="2665889" cy="1717388"/>
          </a:xfrm>
          <a:prstGeom prst="rect">
            <a:avLst/>
          </a:prstGeom>
        </p:spPr>
      </p:pic>
      <p:pic>
        <p:nvPicPr>
          <p:cNvPr id="25" name="图片 24" descr="图表, 折线图&#10;&#10;描述已自动生成">
            <a:extLst>
              <a:ext uri="{FF2B5EF4-FFF2-40B4-BE49-F238E27FC236}">
                <a16:creationId xmlns:a16="http://schemas.microsoft.com/office/drawing/2014/main" id="{DE5D75D5-4D7D-EE13-635A-C9929E280870}"/>
              </a:ext>
            </a:extLst>
          </p:cNvPr>
          <p:cNvPicPr>
            <a:picLocks noChangeAspect="1"/>
          </p:cNvPicPr>
          <p:nvPr/>
        </p:nvPicPr>
        <p:blipFill>
          <a:blip r:embed="rId6"/>
          <a:stretch>
            <a:fillRect/>
          </a:stretch>
        </p:blipFill>
        <p:spPr>
          <a:xfrm>
            <a:off x="3684971" y="2383204"/>
            <a:ext cx="2665889" cy="1717387"/>
          </a:xfrm>
          <a:prstGeom prst="rect">
            <a:avLst/>
          </a:prstGeom>
        </p:spPr>
      </p:pic>
      <p:pic>
        <p:nvPicPr>
          <p:cNvPr id="27" name="图片 26" descr="图表, 折线图&#10;&#10;描述已自动生成">
            <a:extLst>
              <a:ext uri="{FF2B5EF4-FFF2-40B4-BE49-F238E27FC236}">
                <a16:creationId xmlns:a16="http://schemas.microsoft.com/office/drawing/2014/main" id="{6BE9918B-8FAB-DA9B-FDD8-4EDE07CC47A8}"/>
              </a:ext>
            </a:extLst>
          </p:cNvPr>
          <p:cNvPicPr>
            <a:picLocks noChangeAspect="1"/>
          </p:cNvPicPr>
          <p:nvPr/>
        </p:nvPicPr>
        <p:blipFill>
          <a:blip r:embed="rId7"/>
          <a:stretch>
            <a:fillRect/>
          </a:stretch>
        </p:blipFill>
        <p:spPr>
          <a:xfrm>
            <a:off x="6728885" y="2383203"/>
            <a:ext cx="2665888" cy="1717387"/>
          </a:xfrm>
          <a:prstGeom prst="rect">
            <a:avLst/>
          </a:prstGeom>
        </p:spPr>
      </p:pic>
      <p:sp>
        <p:nvSpPr>
          <p:cNvPr id="29" name="文本框 28">
            <a:extLst>
              <a:ext uri="{FF2B5EF4-FFF2-40B4-BE49-F238E27FC236}">
                <a16:creationId xmlns:a16="http://schemas.microsoft.com/office/drawing/2014/main" id="{5628B892-0D5D-A548-D2D4-430BEDA79223}"/>
              </a:ext>
            </a:extLst>
          </p:cNvPr>
          <p:cNvSpPr txBox="1"/>
          <p:nvPr/>
        </p:nvSpPr>
        <p:spPr>
          <a:xfrm>
            <a:off x="625539" y="4277789"/>
            <a:ext cx="10881734" cy="2554545"/>
          </a:xfrm>
          <a:prstGeom prst="rect">
            <a:avLst/>
          </a:prstGeom>
          <a:noFill/>
        </p:spPr>
        <p:txBody>
          <a:bodyPr wrap="square" rtlCol="0">
            <a:spAutoFit/>
          </a:bodyPr>
          <a:lstStyle/>
          <a:p>
            <a:r>
              <a:rPr lang="en-US" altLang="zh-CN" sz="1600" dirty="0" err="1">
                <a:latin typeface="Times New Roman" panose="02020603050405020304" pitchFamily="18" charset="0"/>
                <a:cs typeface="Times New Roman" panose="02020603050405020304" pitchFamily="18" charset="0"/>
              </a:rPr>
              <a:t>calculate_purity</a:t>
            </a:r>
            <a:r>
              <a:rPr lang="en-US" altLang="zh-CN" sz="1600" dirty="0">
                <a:latin typeface="Times New Roman" panose="02020603050405020304" pitchFamily="18" charset="0"/>
                <a:cs typeface="Times New Roman" panose="02020603050405020304" pitchFamily="18" charset="0"/>
              </a:rPr>
              <a:t>: Determine the purity of each cluster by calculating the proportion of the most common target labels in each cluster.</a:t>
            </a:r>
          </a:p>
          <a:p>
            <a:r>
              <a:rPr lang="en-US" altLang="zh-CN" sz="1600" dirty="0" err="1">
                <a:latin typeface="Times New Roman" panose="02020603050405020304" pitchFamily="18" charset="0"/>
                <a:cs typeface="Times New Roman" panose="02020603050405020304" pitchFamily="18" charset="0"/>
              </a:rPr>
              <a:t>pure_clusters_fraction</a:t>
            </a:r>
            <a:r>
              <a:rPr lang="en-US" altLang="zh-CN" sz="1600" dirty="0">
                <a:latin typeface="Times New Roman" panose="02020603050405020304" pitchFamily="18" charset="0"/>
                <a:cs typeface="Times New Roman" panose="02020603050405020304" pitchFamily="18" charset="0"/>
              </a:rPr>
              <a:t>: Calculate the proportion of clusters with perfect purity (purity of 1).</a:t>
            </a:r>
          </a:p>
          <a:p>
            <a:r>
              <a:rPr lang="en-US" altLang="zh-CN" sz="1600" dirty="0" err="1">
                <a:latin typeface="Times New Roman" panose="02020603050405020304" pitchFamily="18" charset="0"/>
                <a:cs typeface="Times New Roman" panose="02020603050405020304" pitchFamily="18" charset="0"/>
              </a:rPr>
              <a:t>pure_cluster_retention</a:t>
            </a:r>
            <a:r>
              <a:rPr lang="en-US" altLang="zh-CN" sz="1600" dirty="0">
                <a:latin typeface="Times New Roman" panose="02020603050405020304" pitchFamily="18" charset="0"/>
                <a:cs typeface="Times New Roman" panose="02020603050405020304" pitchFamily="18" charset="0"/>
              </a:rPr>
              <a:t>: Evaluates the proportion of samples in all data that belong to completely pure clusters.</a:t>
            </a:r>
          </a:p>
          <a:p>
            <a:endParaRPr lang="zh-CN" altLang="en-US" sz="1600" b="0" i="0" dirty="0">
              <a:solidFill>
                <a:srgbClr val="0D0D0D"/>
              </a:solidFill>
              <a:effectLst/>
              <a:latin typeface="Times New Roman" panose="02020603050405020304" pitchFamily="18" charset="0"/>
              <a:cs typeface="Times New Roman" panose="02020603050405020304" pitchFamily="18" charset="0"/>
            </a:endParaRPr>
          </a:p>
          <a:p>
            <a:r>
              <a:rPr lang="en-US" altLang="zh-CN" sz="1600" b="0" i="0" dirty="0">
                <a:solidFill>
                  <a:srgbClr val="0D0D0D"/>
                </a:solidFill>
                <a:effectLst/>
                <a:latin typeface="Times New Roman" panose="02020603050405020304" pitchFamily="18" charset="0"/>
                <a:cs typeface="Times New Roman" panose="02020603050405020304" pitchFamily="18" charset="0"/>
              </a:rPr>
              <a:t>These six figures show the impact of cluster number on Purity Fraction, Purity Retention and NMI. It can be observed that as the number of clusters increases, Purity Fraction and NMI generally show an upward trend, indicating that the refinement of clustering helps to improve the consistency of clustering and the increase of NMI. Purity Retention increases slowly in some cases because although the number of high-purity clusters increases, the proportion of samples belonging to these clusters in the overall data does not necessarily increase significantly.</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1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p:txBody>
          <a:bodyPr>
            <a:normAutofit fontScale="90000"/>
          </a:bodyPr>
          <a:lstStyle/>
          <a:p>
            <a:r>
              <a:rPr lang="en-US" dirty="0"/>
              <a:t>MODEL CREATION AND OUTCOMES 1-2 SLIDES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p:txBody>
          <a:bodyPr/>
          <a:lstStyle/>
          <a:p>
            <a:r>
              <a:rPr lang="en-US" dirty="0"/>
              <a:t>WILL BE ADDED AND EXPLAINED BY ME</a:t>
            </a:r>
          </a:p>
        </p:txBody>
      </p:sp>
    </p:spTree>
    <p:extLst>
      <p:ext uri="{BB962C8B-B14F-4D97-AF65-F5344CB8AC3E}">
        <p14:creationId xmlns:p14="http://schemas.microsoft.com/office/powerpoint/2010/main" val="112178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p:txBody>
          <a:bodyPr/>
          <a:lstStyle/>
          <a:p>
            <a:r>
              <a:rPr lang="en-US" dirty="0"/>
              <a:t>PRE-PROCESSING STEPS(1-2 slides):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p:txBody>
          <a:bodyPr/>
          <a:lstStyle/>
          <a:p>
            <a:r>
              <a:rPr lang="en-US" dirty="0"/>
              <a:t>TO BE ADDED BY JIAHUI AND TO BE EXPLAINED BY HER IN THE PRESENTATION</a:t>
            </a:r>
          </a:p>
        </p:txBody>
      </p:sp>
    </p:spTree>
    <p:extLst>
      <p:ext uri="{BB962C8B-B14F-4D97-AF65-F5344CB8AC3E}">
        <p14:creationId xmlns:p14="http://schemas.microsoft.com/office/powerpoint/2010/main" val="96653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lstStyle/>
          <a:p>
            <a:r>
              <a:rPr lang="en-US" dirty="0"/>
              <a:t>ENCODING METHODS USED:</a:t>
            </a:r>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lstStyle/>
          <a:p>
            <a:r>
              <a:rPr lang="en-US" dirty="0"/>
              <a:t>WRITE ABOUT ONE-HOT, BLOSUM 62 AND GIANA ENCODING USE ABOUT 2 SLIDES – TO BE ADDED BY JIAHUI AND TO BE EXPLAINED BY HER IN THE PRESENTATION</a:t>
            </a:r>
          </a:p>
        </p:txBody>
      </p:sp>
    </p:spTree>
    <p:extLst>
      <p:ext uri="{BB962C8B-B14F-4D97-AF65-F5344CB8AC3E}">
        <p14:creationId xmlns:p14="http://schemas.microsoft.com/office/powerpoint/2010/main" val="294424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p:txBody>
          <a:bodyPr>
            <a:normAutofit fontScale="90000"/>
          </a:bodyPr>
          <a:lstStyle/>
          <a:p>
            <a:r>
              <a:rPr lang="en-US" dirty="0"/>
              <a:t>1 SLIDE ON DATA EXPLORATION INSIGHTS:</a:t>
            </a:r>
          </a:p>
        </p:txBody>
      </p:sp>
      <p:sp>
        <p:nvSpPr>
          <p:cNvPr id="3" name="Content Placeholder 2">
            <a:extLst>
              <a:ext uri="{FF2B5EF4-FFF2-40B4-BE49-F238E27FC236}">
                <a16:creationId xmlns:a16="http://schemas.microsoft.com/office/drawing/2014/main" id="{73F2844E-7FAF-D533-CD63-55E6C4C6493A}"/>
              </a:ext>
            </a:extLst>
          </p:cNvPr>
          <p:cNvSpPr>
            <a:spLocks noGrp="1"/>
          </p:cNvSpPr>
          <p:nvPr>
            <p:ph idx="1"/>
          </p:nvPr>
        </p:nvSpPr>
        <p:spPr/>
        <p:txBody>
          <a:bodyPr/>
          <a:lstStyle/>
          <a:p>
            <a:r>
              <a:rPr lang="en-US" dirty="0"/>
              <a:t>THIS WILL BE ADDED AND EXPLAINED BY ME ON THE PRESENTATION DAY</a:t>
            </a:r>
          </a:p>
        </p:txBody>
      </p:sp>
    </p:spTree>
    <p:extLst>
      <p:ext uri="{BB962C8B-B14F-4D97-AF65-F5344CB8AC3E}">
        <p14:creationId xmlns:p14="http://schemas.microsoft.com/office/powerpoint/2010/main" val="27569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p:txBody>
          <a:bodyPr/>
          <a:lstStyle/>
          <a:p>
            <a:r>
              <a:rPr lang="en-US" dirty="0"/>
              <a:t>1 SLIDE ON TCR DISTANCE CALCULATION</a:t>
            </a:r>
          </a:p>
        </p:txBody>
      </p:sp>
      <p:sp>
        <p:nvSpPr>
          <p:cNvPr id="3" name="Content Placeholder 2">
            <a:extLst>
              <a:ext uri="{FF2B5EF4-FFF2-40B4-BE49-F238E27FC236}">
                <a16:creationId xmlns:a16="http://schemas.microsoft.com/office/drawing/2014/main" id="{2A040857-44C5-7E5D-D556-8AA09D347EAC}"/>
              </a:ext>
            </a:extLst>
          </p:cNvPr>
          <p:cNvSpPr>
            <a:spLocks noGrp="1"/>
          </p:cNvSpPr>
          <p:nvPr>
            <p:ph idx="1"/>
          </p:nvPr>
        </p:nvSpPr>
        <p:spPr/>
        <p:txBody>
          <a:bodyPr/>
          <a:lstStyle/>
          <a:p>
            <a:r>
              <a:rPr lang="en-US" dirty="0"/>
              <a:t>TCR DISTANCE CALCULATION THIS WILL BE ADDED AND EXPLAINED BY ME ON THE PRESENTATION DAY</a:t>
            </a:r>
          </a:p>
        </p:txBody>
      </p:sp>
    </p:spTree>
    <p:extLst>
      <p:ext uri="{BB962C8B-B14F-4D97-AF65-F5344CB8AC3E}">
        <p14:creationId xmlns:p14="http://schemas.microsoft.com/office/powerpoint/2010/main" val="111745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A0EC-38F9-0ADC-D203-BD136C5BA041}"/>
              </a:ext>
            </a:extLst>
          </p:cNvPr>
          <p:cNvSpPr>
            <a:spLocks noGrp="1"/>
          </p:cNvSpPr>
          <p:nvPr>
            <p:ph type="title"/>
          </p:nvPr>
        </p:nvSpPr>
        <p:spPr/>
        <p:txBody>
          <a:bodyPr>
            <a:normAutofit fontScale="90000"/>
          </a:bodyPr>
          <a:lstStyle/>
          <a:p>
            <a:r>
              <a:rPr lang="en-US" dirty="0"/>
              <a:t>1 SLIDE ON TCR LEVENSHTEIN DISTANCE CALCULATION </a:t>
            </a:r>
          </a:p>
        </p:txBody>
      </p:sp>
      <p:sp>
        <p:nvSpPr>
          <p:cNvPr id="3" name="Content Placeholder 2">
            <a:extLst>
              <a:ext uri="{FF2B5EF4-FFF2-40B4-BE49-F238E27FC236}">
                <a16:creationId xmlns:a16="http://schemas.microsoft.com/office/drawing/2014/main" id="{B5676DEC-A069-9D15-F75D-A46062812703}"/>
              </a:ext>
            </a:extLst>
          </p:cNvPr>
          <p:cNvSpPr>
            <a:spLocks noGrp="1"/>
          </p:cNvSpPr>
          <p:nvPr>
            <p:ph idx="1"/>
          </p:nvPr>
        </p:nvSpPr>
        <p:spPr/>
        <p:txBody>
          <a:bodyPr/>
          <a:lstStyle/>
          <a:p>
            <a:r>
              <a:rPr lang="en-US" dirty="0"/>
              <a:t>LEVENSHTEIN DISTANCE CALCULATION TO BE ADDED HERE AND EXPLAINED BY FANGNAN</a:t>
            </a:r>
          </a:p>
          <a:p>
            <a:endParaRPr lang="en-US" dirty="0"/>
          </a:p>
        </p:txBody>
      </p:sp>
    </p:spTree>
    <p:extLst>
      <p:ext uri="{BB962C8B-B14F-4D97-AF65-F5344CB8AC3E}">
        <p14:creationId xmlns:p14="http://schemas.microsoft.com/office/powerpoint/2010/main" val="326099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761799" y="263560"/>
            <a:ext cx="5390906" cy="934376"/>
          </a:xfrm>
        </p:spPr>
        <p:txBody>
          <a:bodyPr>
            <a:normAutofit/>
          </a:bodyPr>
          <a:lstStyle/>
          <a:p>
            <a:r>
              <a:rPr lang="en-US" altLang="zh-CN" sz="2000" dirty="0"/>
              <a:t>LEVENSHTEIN DISTANCE CALCULATION</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761799" y="1105786"/>
            <a:ext cx="10381205" cy="5488653"/>
          </a:xfrm>
        </p:spPr>
        <p:txBody>
          <a:bodyPr>
            <a:normAutofit fontScale="62500" lnSpcReduction="20000"/>
          </a:bodyPr>
          <a:lstStyle/>
          <a:p>
            <a:r>
              <a:rPr lang="en-US" altLang="zh-CN" dirty="0">
                <a:latin typeface="Times New Roman" panose="02020603050405020304" pitchFamily="18" charset="0"/>
                <a:cs typeface="Times New Roman" panose="02020603050405020304" pitchFamily="18" charset="0"/>
              </a:rPr>
              <a:t>P</a:t>
            </a:r>
            <a:r>
              <a:rPr lang="en-GB" altLang="zh-CN" dirty="0" err="1">
                <a:latin typeface="Times New Roman" panose="02020603050405020304" pitchFamily="18" charset="0"/>
                <a:cs typeface="Times New Roman" panose="02020603050405020304" pitchFamily="18" charset="0"/>
              </a:rPr>
              <a:t>rinciple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dirty="0">
                <a:latin typeface="Times New Roman" panose="02020603050405020304" pitchFamily="18" charset="0"/>
                <a:cs typeface="Times New Roman" panose="02020603050405020304" pitchFamily="18" charset="0"/>
              </a:rPr>
              <a:t>Advantage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C523-683A-0BB4-7A9C-CFE3D1DC2C5B}"/>
              </a:ext>
            </a:extLst>
          </p:cNvPr>
          <p:cNvSpPr>
            <a:spLocks noGrp="1"/>
          </p:cNvSpPr>
          <p:nvPr>
            <p:ph type="title"/>
          </p:nvPr>
        </p:nvSpPr>
        <p:spPr/>
        <p:txBody>
          <a:bodyPr>
            <a:normAutofit fontScale="90000"/>
          </a:bodyPr>
          <a:lstStyle/>
          <a:p>
            <a:r>
              <a:rPr lang="en-US" dirty="0"/>
              <a:t>ANALYSIS ON DIMENSIONALITY REDUCTION OUTCOMES USE ABOUT 1-2 SLIDES</a:t>
            </a:r>
          </a:p>
        </p:txBody>
      </p:sp>
      <p:sp>
        <p:nvSpPr>
          <p:cNvPr id="3" name="Content Placeholder 2">
            <a:extLst>
              <a:ext uri="{FF2B5EF4-FFF2-40B4-BE49-F238E27FC236}">
                <a16:creationId xmlns:a16="http://schemas.microsoft.com/office/drawing/2014/main" id="{8912B0F5-80EF-6C0A-8582-2BDBEB8C57A6}"/>
              </a:ext>
            </a:extLst>
          </p:cNvPr>
          <p:cNvSpPr>
            <a:spLocks noGrp="1"/>
          </p:cNvSpPr>
          <p:nvPr>
            <p:ph idx="1"/>
          </p:nvPr>
        </p:nvSpPr>
        <p:spPr/>
        <p:txBody>
          <a:bodyPr/>
          <a:lstStyle/>
          <a:p>
            <a:r>
              <a:rPr lang="en-US" dirty="0"/>
              <a:t>TO BE ADDED BY JIADONG AND TO BE EXPLAINED BY HIM IN THE PRESENTATION</a:t>
            </a:r>
          </a:p>
          <a:p>
            <a:endParaRPr lang="en-US" dirty="0"/>
          </a:p>
        </p:txBody>
      </p:sp>
    </p:spTree>
    <p:extLst>
      <p:ext uri="{BB962C8B-B14F-4D97-AF65-F5344CB8AC3E}">
        <p14:creationId xmlns:p14="http://schemas.microsoft.com/office/powerpoint/2010/main" val="261614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(DBSCAN)TO BE ADDED HERE AND EXPLAINED BY JIADONG</a:t>
            </a:r>
          </a:p>
        </p:txBody>
      </p:sp>
    </p:spTree>
    <p:extLst>
      <p:ext uri="{BB962C8B-B14F-4D97-AF65-F5344CB8AC3E}">
        <p14:creationId xmlns:p14="http://schemas.microsoft.com/office/powerpoint/2010/main" val="3384461454"/>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136</TotalTime>
  <Words>659</Words>
  <Application>Microsoft Office PowerPoint</Application>
  <PresentationFormat>宽屏</PresentationFormat>
  <Paragraphs>44</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Bierstadt</vt:lpstr>
      <vt:lpstr>Times New Roman</vt:lpstr>
      <vt:lpstr>BevelVTI</vt:lpstr>
      <vt:lpstr>SUMMATIVE ORAL PRESENTATION FOR PROBLEM A (ETCEMBLY LTD) GROUP NO - 4</vt:lpstr>
      <vt:lpstr>PRE-PROCESSING STEPS(1-2 slides):</vt:lpstr>
      <vt:lpstr>ENCODING METHODS USED:</vt:lpstr>
      <vt:lpstr>1 SLIDE ON DATA EXPLORATION INSIGHTS:</vt:lpstr>
      <vt:lpstr>1 SLIDE ON TCR DISTANCE CALCULATION</vt:lpstr>
      <vt:lpstr>1 SLIDE ON TCR LEVENSHTEIN DISTANCE CALCULATION </vt:lpstr>
      <vt:lpstr>LEVENSHTEIN DISTANCE CALCULATION</vt:lpstr>
      <vt:lpstr>ANALYSIS ON DIMENSIONALITY REDUCTION OUTCOMES USE ABOUT 1-2 SLIDES</vt:lpstr>
      <vt:lpstr>1 SLIDE ANALYSIS ON CLUSTERING RESULTS</vt:lpstr>
      <vt:lpstr>1 SLIDE ANALYSIS ON CLUSTERING RESULTS</vt:lpstr>
      <vt:lpstr>ANALYSIS ON CLUSTERING RESULTS</vt:lpstr>
      <vt:lpstr>MODEL CREATION AND OUTCOMES 1-2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Fangnan Wei</cp:lastModifiedBy>
  <cp:revision>7</cp:revision>
  <dcterms:created xsi:type="dcterms:W3CDTF">2024-05-04T19:47:52Z</dcterms:created>
  <dcterms:modified xsi:type="dcterms:W3CDTF">2024-05-08T12:29:25Z</dcterms:modified>
</cp:coreProperties>
</file>