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70" r:id="rId3"/>
    <p:sldId id="271" r:id="rId4"/>
    <p:sldId id="272" r:id="rId5"/>
    <p:sldId id="273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670"/>
  </p:normalViewPr>
  <p:slideViewPr>
    <p:cSldViewPr snapToGrid="0">
      <p:cViewPr>
        <p:scale>
          <a:sx n="75" d="100"/>
          <a:sy n="75" d="100"/>
        </p:scale>
        <p:origin x="208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48426-04F8-4B1B-8175-3243425B71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A797-DF59-42FB-9C4F-582F14BEC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shortcomings of DBSCAN and the advantages of hierarchical clustering are presented here.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A797-DF59-42FB-9C4F-582F14BEC2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4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0AC2A2-FECE-23AD-8298-6E22713B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UMAP Dimensionality Reduction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0B504AA-8512-75AA-3B44-8A9BFB92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7" y="2737229"/>
            <a:ext cx="10381205" cy="3261789"/>
          </a:xfrm>
        </p:spPr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UMAP (Uniform Manifold Approximation and Projection): A popular nonlinear dimensionality reduction technique based on the theory of manifold learning. This method examines the local structure in the data, constructs a weighted neighborhood graph of high-dimensional data, and uses the minimization of cross-entropy loss between high-dimensional and low-dimensional spaces to find a low-dimensional representation.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B36737-C979-9577-6079-F2528107E5E5}"/>
              </a:ext>
            </a:extLst>
          </p:cNvPr>
          <p:cNvSpPr txBox="1"/>
          <p:nvPr/>
        </p:nvSpPr>
        <p:spPr>
          <a:xfrm>
            <a:off x="761167" y="4897841"/>
            <a:ext cx="10485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öhne"/>
                <a:cs typeface="Times New Roman" panose="02020603050405020304" pitchFamily="18" charset="0"/>
              </a:rPr>
              <a:t>Before </a:t>
            </a:r>
            <a:r>
              <a:rPr lang="en-US" altLang="zh-CN" sz="2000" dirty="0">
                <a:latin typeface="Söhne"/>
              </a:rPr>
              <a:t>dimensionality reduction, </a:t>
            </a:r>
            <a:r>
              <a:rPr lang="en-US" altLang="zh-CN" sz="2000" dirty="0">
                <a:latin typeface="Söhne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effectLst/>
                <a:latin typeface="Söhne"/>
                <a:cs typeface="Times New Roman" panose="02020603050405020304" pitchFamily="18" charset="0"/>
              </a:rPr>
              <a:t>he TCR data was divided into human and mouse categories</a:t>
            </a:r>
            <a:r>
              <a:rPr lang="en-US" altLang="zh-CN" sz="2000" dirty="0">
                <a:latin typeface="Söhne"/>
                <a:cs typeface="Times New Roman" panose="02020603050405020304" pitchFamily="18" charset="0"/>
              </a:rPr>
              <a:t>, encoded by GIANA encoding.</a:t>
            </a:r>
            <a:endParaRPr lang="en-US" altLang="zh-CN" sz="2000" dirty="0">
              <a:effectLst/>
              <a:latin typeface="Söhn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0AC2A2-FECE-23AD-8298-6E22713B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194709"/>
            <a:ext cx="10380573" cy="1432273"/>
          </a:xfrm>
        </p:spPr>
        <p:txBody>
          <a:bodyPr/>
          <a:lstStyle/>
          <a:p>
            <a:r>
              <a:rPr lang="en-US" altLang="zh-CN" dirty="0"/>
              <a:t>Human vs. Mouse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A6E8A90-CE72-56BA-C013-81EF7213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564" y="0"/>
            <a:ext cx="3528635" cy="352442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208C04-1173-9C84-FCA9-33CDAF53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858" y="3307126"/>
            <a:ext cx="3774888" cy="34896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C2F52B-4FBC-A9E9-AEF0-E48A5B573A28}"/>
              </a:ext>
            </a:extLst>
          </p:cNvPr>
          <p:cNvSpPr txBox="1"/>
          <p:nvPr/>
        </p:nvSpPr>
        <p:spPr>
          <a:xfrm>
            <a:off x="118913" y="2472765"/>
            <a:ext cx="4010239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Human TCR: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More dispersed</a:t>
            </a:r>
            <a:endParaRPr lang="en-US" altLang="zh-CN" sz="18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zh-CN" dirty="0"/>
              <a:t>Some small tightly clustered </a:t>
            </a:r>
            <a:r>
              <a:rPr lang="en-US" altLang="zh-CN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Different </a:t>
            </a: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specificity mixed together and difficult to form distinct high-purity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Mouse TCR: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Relatively compact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O</a:t>
            </a: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bvious boundaries and distances between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More concentrated specificity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A231BF-0DE6-50FC-5DA0-3A80CD899CC5}"/>
              </a:ext>
            </a:extLst>
          </p:cNvPr>
          <p:cNvSpPr txBox="1"/>
          <p:nvPr/>
        </p:nvSpPr>
        <p:spPr>
          <a:xfrm>
            <a:off x="4170156" y="2472765"/>
            <a:ext cx="3731408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Human: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Higher genetic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More complex immune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Exposure to a wide variety of pathogens in different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Complex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 distribution which hard to be captured by UMAP</a:t>
            </a:r>
            <a:endParaRPr lang="en-US" altLang="zh-CN" dirty="0"/>
          </a:p>
          <a:p>
            <a:r>
              <a:rPr lang="en-US" altLang="zh-CN" dirty="0"/>
              <a:t>Mouse: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Lower genetic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Simpler immune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Bred in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sz="18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B55EA6-8B59-FF39-4A37-7CED02779E21}"/>
              </a:ext>
            </a:extLst>
          </p:cNvPr>
          <p:cNvSpPr txBox="1"/>
          <p:nvPr/>
        </p:nvSpPr>
        <p:spPr>
          <a:xfrm>
            <a:off x="4820784" y="2005388"/>
            <a:ext cx="243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Possible reasons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CB016-887D-310F-4446-BBFFCDC5D0D6}"/>
              </a:ext>
            </a:extLst>
          </p:cNvPr>
          <p:cNvSpPr txBox="1"/>
          <p:nvPr/>
        </p:nvSpPr>
        <p:spPr>
          <a:xfrm>
            <a:off x="1534252" y="2050908"/>
            <a:ext cx="11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33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0AC2A2-FECE-23AD-8298-6E22713B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 vs. Beta vs. Combined Chains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6F41A9-3B68-B477-BD99-B72D8C8C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63" y="2652588"/>
            <a:ext cx="4008531" cy="39245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AC9060-C9E7-3865-045B-B6841F38AE6E}"/>
              </a:ext>
            </a:extLst>
          </p:cNvPr>
          <p:cNvSpPr txBox="1"/>
          <p:nvPr/>
        </p:nvSpPr>
        <p:spPr>
          <a:xfrm>
            <a:off x="761801" y="3187843"/>
            <a:ext cx="47163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A large number of points overlap completely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Many small dispersed clusters.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92E457-FCF0-AC49-574E-1E03A0C36E5D}"/>
              </a:ext>
            </a:extLst>
          </p:cNvPr>
          <p:cNvSpPr txBox="1"/>
          <p:nvPr/>
        </p:nvSpPr>
        <p:spPr>
          <a:xfrm>
            <a:off x="761801" y="4738496"/>
            <a:ext cx="471639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Alpha 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chains </a:t>
            </a:r>
            <a:r>
              <a:rPr lang="en-GB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do not have a D region and only undergoes VJ rearrangement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4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0AC2A2-FECE-23AD-8298-6E22713B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 vs. Beta vs. Combined Chains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CE6CA9-1312-A3F3-B42F-7E422ECA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6" y="2696123"/>
            <a:ext cx="3888218" cy="38973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430968-075B-B277-BEC5-ABB4E125BA80}"/>
              </a:ext>
            </a:extLst>
          </p:cNvPr>
          <p:cNvSpPr txBox="1"/>
          <p:nvPr/>
        </p:nvSpPr>
        <p:spPr>
          <a:xfrm>
            <a:off x="824526" y="3206252"/>
            <a:ext cx="559164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800" dirty="0">
                <a:effectLst/>
                <a:cs typeface="Times New Roman" panose="02020603050405020304" pitchFamily="18" charset="0"/>
              </a:rPr>
              <a:t>Clusters with relatively distinct boundaries.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Loose internally and closer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Clusters do not have higher purity.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069FEF-9A99-0551-88F5-C3631DD35A1F}"/>
              </a:ext>
            </a:extLst>
          </p:cNvPr>
          <p:cNvSpPr txBox="1"/>
          <p:nvPr/>
        </p:nvSpPr>
        <p:spPr>
          <a:xfrm>
            <a:off x="853229" y="4644821"/>
            <a:ext cx="559164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Contains more V region and D region gene segments offering higher 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Some TCR Beta chains are closer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A broader epitope recognition.</a:t>
            </a:r>
          </a:p>
        </p:txBody>
      </p:sp>
    </p:spTree>
    <p:extLst>
      <p:ext uri="{BB962C8B-B14F-4D97-AF65-F5344CB8AC3E}">
        <p14:creationId xmlns:p14="http://schemas.microsoft.com/office/powerpoint/2010/main" val="292480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0AC2A2-FECE-23AD-8298-6E22713B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 vs. Beta vs. Combined Chains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A6E8A90-CE72-56BA-C013-81EF7213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6624" y="2719182"/>
            <a:ext cx="3911829" cy="3907164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511160-0F12-1B78-8621-DB6EEEF07D12}"/>
              </a:ext>
            </a:extLst>
          </p:cNvPr>
          <p:cNvSpPr txBox="1"/>
          <p:nvPr/>
        </p:nvSpPr>
        <p:spPr>
          <a:xfrm>
            <a:off x="743547" y="2967335"/>
            <a:ext cx="559164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More dispersed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Different </a:t>
            </a: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specificity mixed together and difficult to form distinct high-purity clusters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B4D8C1-F52E-CA9D-5637-2B0B2B42803A}"/>
              </a:ext>
            </a:extLst>
          </p:cNvPr>
          <p:cNvSpPr txBox="1"/>
          <p:nvPr/>
        </p:nvSpPr>
        <p:spPr>
          <a:xfrm>
            <a:off x="740280" y="4364590"/>
            <a:ext cx="5598177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different combinations of TCRs on the Alpha and Beta chains make the TCRs more diverse, leading to a more diverse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TCR epitope recognition is broadened by combining Alpha and Beta chains.</a:t>
            </a:r>
          </a:p>
        </p:txBody>
      </p:sp>
    </p:spTree>
    <p:extLst>
      <p:ext uri="{BB962C8B-B14F-4D97-AF65-F5344CB8AC3E}">
        <p14:creationId xmlns:p14="http://schemas.microsoft.com/office/powerpoint/2010/main" val="243053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695EF42-AF12-C103-1819-CBE4A5AF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B1253-3FB9-9EC9-5D03-C127F420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750126"/>
            <a:ext cx="6058156" cy="42126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DBSCAN: An effective density-based clustering method which can identified the clusters as high-density regions separated from low-density regions. It do not need the number of clusters and can find arbitrarily-shaped clusters. It cannot cluster data well with large differences in densities.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altLang="zh-CN" dirty="0"/>
              <a:t>Hierarchical Clustering:</a:t>
            </a:r>
            <a:r>
              <a:rPr lang="en-US" altLang="zh-CN" dirty="0"/>
              <a:t> A bottom-up clustering algorithm that gradually merges data points into clusters, and represents the similarity relationship between data points through a tree-like structure. It probes the data at different levels of granularity and can discover hierarchical structure.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DDA1D0-3724-1885-1006-0DC7A5A80FFF}"/>
              </a:ext>
            </a:extLst>
          </p:cNvPr>
          <p:cNvSpPr txBox="1">
            <a:spLocks/>
          </p:cNvSpPr>
          <p:nvPr/>
        </p:nvSpPr>
        <p:spPr>
          <a:xfrm>
            <a:off x="6458206" y="2786651"/>
            <a:ext cx="5121460" cy="326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 Metrices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altLang="zh-CN" dirty="0"/>
              <a:t>Pure Cluster Fraction</a:t>
            </a:r>
            <a:r>
              <a:rPr lang="en-US" altLang="zh-CN" dirty="0"/>
              <a:t>: The percentage of pure clusters out of all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altLang="zh-CN" dirty="0"/>
              <a:t>Pure Cluster Retention: </a:t>
            </a:r>
            <a:r>
              <a:rPr lang="en-US" altLang="zh-CN" dirty="0"/>
              <a:t>The percentage of TCRs classified as pure clusters out of all TCRs.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altLang="zh-CN" dirty="0"/>
              <a:t>Normalized Mutual Information(NMI): </a:t>
            </a:r>
            <a:r>
              <a:rPr lang="en-US" altLang="zh-CN" dirty="0"/>
              <a:t>Twice the mutual information divided by the sum of the entropies of the two labels(</a:t>
            </a:r>
            <a:r>
              <a:rPr lang="en-ID" altLang="zh-CN" dirty="0"/>
              <a:t>cluster label and specificity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6519AA8-FC18-531A-7476-125362D3C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9" y="3163048"/>
            <a:ext cx="6972658" cy="2044805"/>
          </a:xfr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8695EF42-AF12-C103-1819-CBE4A5AF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vs. Mouse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53E2E0-CB77-D857-EF46-D5C7137C31C3}"/>
              </a:ext>
            </a:extLst>
          </p:cNvPr>
          <p:cNvSpPr txBox="1"/>
          <p:nvPr/>
        </p:nvSpPr>
        <p:spPr>
          <a:xfrm>
            <a:off x="299332" y="2960525"/>
            <a:ext cx="437517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Hierarchical clustering performs better on human TCR and DBSCAN performs better on mouse TCR.</a:t>
            </a:r>
            <a:endParaRPr lang="en-GB" altLang="zh-CN" sz="18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71B7B-EEF6-CCBB-C635-7D9F39C44992}"/>
              </a:ext>
            </a:extLst>
          </p:cNvPr>
          <p:cNvSpPr txBox="1"/>
          <p:nvPr/>
        </p:nvSpPr>
        <p:spPr>
          <a:xfrm>
            <a:off x="299332" y="4229959"/>
            <a:ext cx="420370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Söhne"/>
                <a:cs typeface="Times New Roman" panose="02020603050405020304" pitchFamily="18" charset="0"/>
              </a:rPr>
              <a:t>H</a:t>
            </a:r>
            <a:r>
              <a:rPr lang="en-US" altLang="zh-CN" sz="1800" dirty="0">
                <a:effectLst/>
                <a:latin typeface="Söhne"/>
                <a:cs typeface="Times New Roman" panose="02020603050405020304" pitchFamily="18" charset="0"/>
              </a:rPr>
              <a:t>uman TCR data distribution have a more apparent hierarchical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Söhne"/>
                <a:cs typeface="Times New Roman" panose="02020603050405020304" pitchFamily="18" charset="0"/>
              </a:rPr>
              <a:t>Mouse TCR density distribution is less dispersed or variable.</a:t>
            </a:r>
          </a:p>
        </p:txBody>
      </p:sp>
    </p:spTree>
    <p:extLst>
      <p:ext uri="{BB962C8B-B14F-4D97-AF65-F5344CB8AC3E}">
        <p14:creationId xmlns:p14="http://schemas.microsoft.com/office/powerpoint/2010/main" val="338446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6519AA8-FC18-531A-7476-125362D3C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466" y="3917210"/>
            <a:ext cx="6903671" cy="2044805"/>
          </a:xfr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8695EF42-AF12-C103-1819-CBE4A5AF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altLang="zh-CN" dirty="0"/>
              <a:t>Agglomerative Hierarchical Clustering</a:t>
            </a:r>
            <a:br>
              <a:rPr lang="en-ID" altLang="zh-CN" dirty="0"/>
            </a:br>
            <a:r>
              <a:rPr lang="en-US" altLang="zh-CN" dirty="0"/>
              <a:t> vs. </a:t>
            </a:r>
            <a:br>
              <a:rPr lang="en-US" altLang="zh-CN" dirty="0"/>
            </a:br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C7BAEF-154A-6AD1-2901-8FE5EFFD0088}"/>
              </a:ext>
            </a:extLst>
          </p:cNvPr>
          <p:cNvSpPr txBox="1"/>
          <p:nvPr/>
        </p:nvSpPr>
        <p:spPr>
          <a:xfrm>
            <a:off x="380459" y="2896383"/>
            <a:ext cx="1016999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ea typeface="+mj-ea"/>
                <a:cs typeface="Times New Roman" panose="02020603050405020304" pitchFamily="18" charset="0"/>
              </a:rPr>
              <a:t>urity fraction: DBSCAN results is half of hierarchical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ea typeface="+mj-ea"/>
                <a:cs typeface="Times New Roman" panose="02020603050405020304" pitchFamily="18" charset="0"/>
              </a:rPr>
              <a:t>urity retention: DBSCAN  is nearly only a quarter of hierarchical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ea typeface="+mj-ea"/>
                <a:cs typeface="Times New Roman" panose="02020603050405020304" pitchFamily="18" charset="0"/>
              </a:rPr>
              <a:t>NMI: DBSCAN has a relatively small gap with hierarchical clustering.</a:t>
            </a:r>
            <a:endParaRPr lang="zh-CN" altLang="en-US" dirty="0"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944F4-4619-5C70-521A-1B26AB1EA113}"/>
              </a:ext>
            </a:extLst>
          </p:cNvPr>
          <p:cNvSpPr txBox="1"/>
          <p:nvPr/>
        </p:nvSpPr>
        <p:spPr>
          <a:xfrm>
            <a:off x="380459" y="4152566"/>
            <a:ext cx="4327007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+mj-ea"/>
              </a:rPr>
              <a:t>The density distribution of TCR chains can be very heterogeneous.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+mj-ea"/>
              </a:rPr>
              <a:t>Hierarchical clustering is more robust and able to handle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 complex and variable TCR distributions</a:t>
            </a:r>
            <a:endParaRPr lang="en-US" altLang="zh-CN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387602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587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Söhne</vt:lpstr>
      <vt:lpstr>等线</vt:lpstr>
      <vt:lpstr>Arial</vt:lpstr>
      <vt:lpstr>Bierstadt</vt:lpstr>
      <vt:lpstr>Segoe UI</vt:lpstr>
      <vt:lpstr>Times New Roman</vt:lpstr>
      <vt:lpstr>BevelVTI</vt:lpstr>
      <vt:lpstr>UMAP Dimensionality Reduction</vt:lpstr>
      <vt:lpstr>Human vs. Mouse</vt:lpstr>
      <vt:lpstr>Alpha vs. Beta vs. Combined Chains</vt:lpstr>
      <vt:lpstr>Alpha vs. Beta vs. Combined Chains</vt:lpstr>
      <vt:lpstr>Alpha vs. Beta vs. Combined Chains</vt:lpstr>
      <vt:lpstr>Clustering</vt:lpstr>
      <vt:lpstr>Human vs. Mouse</vt:lpstr>
      <vt:lpstr>Agglomerative Hierarchical Clustering  vs.  DBSCAN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ORAL PRESENTATION FOR PROBLEM A (ETCEMBLY LTD) GROUP NO - 4</dc:title>
  <dc:creator>Shalomi Fernandes</dc:creator>
  <cp:lastModifiedBy>jiadong xu</cp:lastModifiedBy>
  <cp:revision>12</cp:revision>
  <dcterms:created xsi:type="dcterms:W3CDTF">2024-05-04T19:47:52Z</dcterms:created>
  <dcterms:modified xsi:type="dcterms:W3CDTF">2024-05-08T18:01:06Z</dcterms:modified>
</cp:coreProperties>
</file>