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83" r:id="rId3"/>
    <p:sldId id="270" r:id="rId4"/>
    <p:sldId id="265" r:id="rId5"/>
    <p:sldId id="271" r:id="rId6"/>
    <p:sldId id="266" r:id="rId7"/>
    <p:sldId id="267" r:id="rId8"/>
    <p:sldId id="260" r:id="rId9"/>
    <p:sldId id="277" r:id="rId10"/>
    <p:sldId id="278" r:id="rId11"/>
    <p:sldId id="279" r:id="rId12"/>
    <p:sldId id="280" r:id="rId13"/>
    <p:sldId id="284" r:id="rId14"/>
    <p:sldId id="281" r:id="rId15"/>
    <p:sldId id="268"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p:restoredTop sz="94654"/>
  </p:normalViewPr>
  <p:slideViewPr>
    <p:cSldViewPr snapToGrid="0">
      <p:cViewPr varScale="1">
        <p:scale>
          <a:sx n="108" d="100"/>
          <a:sy n="108" d="100"/>
        </p:scale>
        <p:origin x="7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1AFF3-EABB-4C33-9AA6-B5FDB8399E7E}"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562E9CD-C739-413C-9726-B2BAB6FCCF2B}">
      <dgm:prSet custT="1"/>
      <dgm:spPr/>
      <dgm:t>
        <a:bodyPr/>
        <a:lstStyle/>
        <a:p>
          <a:r>
            <a:rPr lang="en-US" sz="2000" dirty="0">
              <a:latin typeface="+mn-lt"/>
              <a:cs typeface="Times New Roman" panose="02020603050405020304" pitchFamily="18" charset="0"/>
            </a:rPr>
            <a:t>Data preprocessing includes four steps: retaining relevant columns of data, deleting rows with missing values, deleting duplicate rows, and deleting rows with </a:t>
          </a:r>
          <a:r>
            <a:rPr lang="zh-CN" sz="2000" dirty="0">
              <a:latin typeface="+mn-lt"/>
              <a:cs typeface="Times New Roman" panose="02020603050405020304" pitchFamily="18" charset="0"/>
            </a:rPr>
            <a:t>‘</a:t>
          </a:r>
          <a:r>
            <a:rPr lang="en-US" sz="2000" dirty="0">
              <a:latin typeface="+mn-lt"/>
              <a:cs typeface="Times New Roman" panose="02020603050405020304" pitchFamily="18" charset="0"/>
            </a:rPr>
            <a:t>vdjdb.score</a:t>
          </a:r>
          <a:r>
            <a:rPr lang="zh-CN" sz="2000" dirty="0">
              <a:latin typeface="+mn-lt"/>
              <a:cs typeface="Times New Roman" panose="02020603050405020304" pitchFamily="18" charset="0"/>
            </a:rPr>
            <a:t>’ </a:t>
          </a:r>
          <a:r>
            <a:rPr lang="en-US" sz="2000" dirty="0">
              <a:latin typeface="+mn-lt"/>
              <a:cs typeface="Times New Roman" panose="02020603050405020304" pitchFamily="18" charset="0"/>
            </a:rPr>
            <a:t>= 0.</a:t>
          </a:r>
        </a:p>
      </dgm:t>
    </dgm:pt>
    <dgm:pt modelId="{8ED28EF6-A3EE-417E-A847-95151020884A}" type="parTrans" cxnId="{172AD638-6330-4DDA-8B52-9DEFC7EA280B}">
      <dgm:prSet/>
      <dgm:spPr/>
      <dgm:t>
        <a:bodyPr/>
        <a:lstStyle/>
        <a:p>
          <a:endParaRPr lang="en-US"/>
        </a:p>
      </dgm:t>
    </dgm:pt>
    <dgm:pt modelId="{EE735D0C-6166-4252-8488-A7D3186AF963}" type="sibTrans" cxnId="{172AD638-6330-4DDA-8B52-9DEFC7EA280B}">
      <dgm:prSet/>
      <dgm:spPr/>
      <dgm:t>
        <a:bodyPr/>
        <a:lstStyle/>
        <a:p>
          <a:endParaRPr lang="en-US"/>
        </a:p>
      </dgm:t>
    </dgm:pt>
    <dgm:pt modelId="{6D6FAC78-1194-4FC4-B325-4E8F08FD6B66}">
      <dgm:prSet/>
      <dgm:spPr/>
      <dgm:t>
        <a:bodyPr/>
        <a:lstStyle/>
        <a:p>
          <a:r>
            <a:rPr lang="en-US" dirty="0">
              <a:latin typeface="+mn-lt"/>
              <a:cs typeface="Times New Roman" panose="02020603050405020304" pitchFamily="18" charset="0"/>
            </a:rPr>
            <a:t>Extract relevant columns: '</a:t>
          </a:r>
          <a:r>
            <a:rPr lang="en-US" dirty="0" err="1">
              <a:latin typeface="+mn-lt"/>
              <a:cs typeface="Times New Roman" panose="02020603050405020304" pitchFamily="18" charset="0"/>
            </a:rPr>
            <a:t>complex.id</a:t>
          </a:r>
          <a:r>
            <a:rPr lang="en-US" dirty="0">
              <a:latin typeface="+mn-lt"/>
              <a:cs typeface="Times New Roman" panose="02020603050405020304" pitchFamily="18" charset="0"/>
            </a:rPr>
            <a:t>', 'gene', 'cdr3', '</a:t>
          </a:r>
          <a:r>
            <a:rPr lang="en-US" dirty="0" err="1">
              <a:latin typeface="+mn-lt"/>
              <a:cs typeface="Times New Roman" panose="02020603050405020304" pitchFamily="18" charset="0"/>
            </a:rPr>
            <a:t>v.segm</a:t>
          </a:r>
          <a:r>
            <a:rPr lang="en-US" dirty="0">
              <a:latin typeface="+mn-lt"/>
              <a:cs typeface="Times New Roman" panose="02020603050405020304" pitchFamily="18" charset="0"/>
            </a:rPr>
            <a:t>', '</a:t>
          </a:r>
          <a:r>
            <a:rPr lang="en-US" dirty="0" err="1">
              <a:latin typeface="+mn-lt"/>
              <a:cs typeface="Times New Roman" panose="02020603050405020304" pitchFamily="18" charset="0"/>
            </a:rPr>
            <a:t>j.segm</a:t>
          </a:r>
          <a:r>
            <a:rPr lang="en-US" dirty="0">
              <a:latin typeface="+mn-lt"/>
              <a:cs typeface="Times New Roman" panose="02020603050405020304" pitchFamily="18" charset="0"/>
            </a:rPr>
            <a:t>', 'species', '</a:t>
          </a:r>
          <a:r>
            <a:rPr lang="en-US" dirty="0" err="1">
              <a:latin typeface="+mn-lt"/>
              <a:cs typeface="Times New Roman" panose="02020603050405020304" pitchFamily="18" charset="0"/>
            </a:rPr>
            <a:t>mhc.a</a:t>
          </a:r>
          <a:r>
            <a:rPr lang="en-US" dirty="0">
              <a:latin typeface="+mn-lt"/>
              <a:cs typeface="Times New Roman" panose="02020603050405020304" pitchFamily="18" charset="0"/>
            </a:rPr>
            <a:t>', '</a:t>
          </a:r>
          <a:r>
            <a:rPr lang="en-US" dirty="0" err="1">
              <a:latin typeface="+mn-lt"/>
              <a:cs typeface="Times New Roman" panose="02020603050405020304" pitchFamily="18" charset="0"/>
            </a:rPr>
            <a:t>mhc.b</a:t>
          </a:r>
          <a:r>
            <a:rPr lang="en-US" dirty="0">
              <a:latin typeface="+mn-lt"/>
              <a:cs typeface="Times New Roman" panose="02020603050405020304" pitchFamily="18" charset="0"/>
            </a:rPr>
            <a:t>', ' from the original data set mhc.class', '</a:t>
          </a:r>
          <a:r>
            <a:rPr lang="en-US" dirty="0" err="1">
              <a:latin typeface="+mn-lt"/>
              <a:cs typeface="Times New Roman" panose="02020603050405020304" pitchFamily="18" charset="0"/>
            </a:rPr>
            <a:t>antigen.epitope</a:t>
          </a:r>
          <a:r>
            <a:rPr lang="en-US" dirty="0">
              <a:latin typeface="+mn-lt"/>
              <a:cs typeface="Times New Roman" panose="02020603050405020304" pitchFamily="18" charset="0"/>
            </a:rPr>
            <a:t>', 'vdjdb.score’.</a:t>
          </a:r>
        </a:p>
      </dgm:t>
    </dgm:pt>
    <dgm:pt modelId="{FEB6E0ED-2BC7-4056-8234-B384A5C5A254}" type="parTrans" cxnId="{5ABA461C-8BA0-4077-9683-1CD079B1D21A}">
      <dgm:prSet/>
      <dgm:spPr/>
      <dgm:t>
        <a:bodyPr/>
        <a:lstStyle/>
        <a:p>
          <a:endParaRPr lang="en-US"/>
        </a:p>
      </dgm:t>
    </dgm:pt>
    <dgm:pt modelId="{82746E02-C53C-4A83-8FA5-1F85AB8B45CA}" type="sibTrans" cxnId="{5ABA461C-8BA0-4077-9683-1CD079B1D21A}">
      <dgm:prSet/>
      <dgm:spPr/>
      <dgm:t>
        <a:bodyPr/>
        <a:lstStyle/>
        <a:p>
          <a:endParaRPr lang="en-US"/>
        </a:p>
      </dgm:t>
    </dgm:pt>
    <dgm:pt modelId="{F7F5B078-54BC-4C3F-B19C-7748ADD7C075}">
      <dgm:prSet/>
      <dgm:spPr/>
      <dgm:t>
        <a:bodyPr/>
        <a:lstStyle/>
        <a:p>
          <a:r>
            <a:rPr lang="en-US" dirty="0">
              <a:latin typeface="+mn-lt"/>
              <a:cs typeface="Times New Roman" panose="02020603050405020304" pitchFamily="18" charset="0"/>
            </a:rPr>
            <a:t>Find the missing values and find that there are missing values in the ‘</a:t>
          </a:r>
          <a:r>
            <a:rPr lang="en-US" dirty="0" err="1">
              <a:latin typeface="+mn-lt"/>
              <a:cs typeface="Times New Roman" panose="02020603050405020304" pitchFamily="18" charset="0"/>
            </a:rPr>
            <a:t>v.segm</a:t>
          </a:r>
          <a:r>
            <a:rPr lang="en-US" dirty="0">
              <a:latin typeface="+mn-lt"/>
              <a:cs typeface="Times New Roman" panose="02020603050405020304" pitchFamily="18" charset="0"/>
            </a:rPr>
            <a:t>’ and ‘</a:t>
          </a:r>
          <a:r>
            <a:rPr lang="en-US" dirty="0" err="1">
              <a:latin typeface="+mn-lt"/>
              <a:cs typeface="Times New Roman" panose="02020603050405020304" pitchFamily="18" charset="0"/>
            </a:rPr>
            <a:t>j.segm</a:t>
          </a:r>
          <a:r>
            <a:rPr lang="en-US" dirty="0">
              <a:latin typeface="+mn-lt"/>
              <a:cs typeface="Times New Roman" panose="02020603050405020304" pitchFamily="18" charset="0"/>
            </a:rPr>
            <a:t>’ columns. Delete the rows where these missing values are located.</a:t>
          </a:r>
        </a:p>
      </dgm:t>
    </dgm:pt>
    <dgm:pt modelId="{93254A20-0DD7-425D-9040-A1109064E216}" type="parTrans" cxnId="{4704CA4C-A289-49D7-9E15-DE5C13F54A2E}">
      <dgm:prSet/>
      <dgm:spPr/>
      <dgm:t>
        <a:bodyPr/>
        <a:lstStyle/>
        <a:p>
          <a:endParaRPr lang="en-US"/>
        </a:p>
      </dgm:t>
    </dgm:pt>
    <dgm:pt modelId="{3EF8A341-168B-4C88-A89C-21601F44922C}" type="sibTrans" cxnId="{4704CA4C-A289-49D7-9E15-DE5C13F54A2E}">
      <dgm:prSet/>
      <dgm:spPr/>
      <dgm:t>
        <a:bodyPr/>
        <a:lstStyle/>
        <a:p>
          <a:endParaRPr lang="en-US"/>
        </a:p>
      </dgm:t>
    </dgm:pt>
    <dgm:pt modelId="{C149766D-641D-49EB-B7D8-0B81FEDC87F8}">
      <dgm:prSet/>
      <dgm:spPr/>
      <dgm:t>
        <a:bodyPr/>
        <a:lstStyle/>
        <a:p>
          <a:r>
            <a:rPr lang="en-US" dirty="0">
              <a:latin typeface="+mn-lt"/>
              <a:cs typeface="Times New Roman" panose="02020603050405020304" pitchFamily="18" charset="0"/>
            </a:rPr>
            <a:t>Remove duplicate rows</a:t>
          </a:r>
        </a:p>
      </dgm:t>
    </dgm:pt>
    <dgm:pt modelId="{3C5E3422-EA15-4C66-A7B2-4A5DFCD5C544}" type="parTrans" cxnId="{34A37FA1-F12C-4FE4-A482-420FCE1453AA}">
      <dgm:prSet/>
      <dgm:spPr/>
      <dgm:t>
        <a:bodyPr/>
        <a:lstStyle/>
        <a:p>
          <a:endParaRPr lang="en-US"/>
        </a:p>
      </dgm:t>
    </dgm:pt>
    <dgm:pt modelId="{F05A5B25-B85F-48CB-ADCB-718C5D24C91F}" type="sibTrans" cxnId="{34A37FA1-F12C-4FE4-A482-420FCE1453AA}">
      <dgm:prSet/>
      <dgm:spPr/>
      <dgm:t>
        <a:bodyPr/>
        <a:lstStyle/>
        <a:p>
          <a:endParaRPr lang="en-US"/>
        </a:p>
      </dgm:t>
    </dgm:pt>
    <dgm:pt modelId="{6500988F-E2EB-4041-B56B-A330334E507E}">
      <dgm:prSet/>
      <dgm:spPr/>
      <dgm:t>
        <a:bodyPr/>
        <a:lstStyle/>
        <a:p>
          <a:r>
            <a:rPr lang="en-US" dirty="0">
              <a:latin typeface="+mn-ea"/>
              <a:ea typeface="+mn-ea"/>
              <a:cs typeface="Times New Roman" panose="02020603050405020304" pitchFamily="18" charset="0"/>
            </a:rPr>
            <a:t>Because the data entry of </a:t>
          </a:r>
          <a:r>
            <a:rPr lang="zh-CN" dirty="0">
              <a:latin typeface="+mn-ea"/>
              <a:ea typeface="+mn-ea"/>
              <a:cs typeface="Times New Roman" panose="02020603050405020304" pitchFamily="18" charset="0"/>
            </a:rPr>
            <a:t>‘</a:t>
          </a:r>
          <a:r>
            <a:rPr lang="en-US" dirty="0">
              <a:latin typeface="+mn-ea"/>
              <a:ea typeface="+mn-ea"/>
              <a:cs typeface="Times New Roman" panose="02020603050405020304" pitchFamily="18" charset="0"/>
            </a:rPr>
            <a:t>vdjdb.score</a:t>
          </a:r>
          <a:r>
            <a:rPr lang="zh-CN" dirty="0">
              <a:latin typeface="+mn-ea"/>
              <a:ea typeface="+mn-ea"/>
              <a:cs typeface="Times New Roman" panose="02020603050405020304" pitchFamily="18" charset="0"/>
            </a:rPr>
            <a:t>’ </a:t>
          </a:r>
          <a:r>
            <a:rPr lang="en-US" dirty="0">
              <a:latin typeface="+mn-ea"/>
              <a:ea typeface="+mn-ea"/>
              <a:cs typeface="Times New Roman" panose="02020603050405020304" pitchFamily="18" charset="0"/>
            </a:rPr>
            <a:t>= 0 has no reference significance, delete the row where </a:t>
          </a:r>
          <a:r>
            <a:rPr lang="zh-CN" dirty="0">
              <a:latin typeface="+mn-ea"/>
              <a:ea typeface="+mn-ea"/>
              <a:cs typeface="Times New Roman" panose="02020603050405020304" pitchFamily="18" charset="0"/>
            </a:rPr>
            <a:t>‘</a:t>
          </a:r>
          <a:r>
            <a:rPr lang="en-US" dirty="0">
              <a:latin typeface="+mn-ea"/>
              <a:ea typeface="+mn-ea"/>
              <a:cs typeface="Times New Roman" panose="02020603050405020304" pitchFamily="18" charset="0"/>
            </a:rPr>
            <a:t>vdjdb.score</a:t>
          </a:r>
          <a:r>
            <a:rPr lang="zh-CN" dirty="0">
              <a:latin typeface="+mn-ea"/>
              <a:ea typeface="+mn-ea"/>
              <a:cs typeface="Times New Roman" panose="02020603050405020304" pitchFamily="18" charset="0"/>
            </a:rPr>
            <a:t>’ </a:t>
          </a:r>
          <a:r>
            <a:rPr lang="en-US" dirty="0">
              <a:latin typeface="+mn-ea"/>
              <a:ea typeface="+mn-ea"/>
              <a:cs typeface="Times New Roman" panose="02020603050405020304" pitchFamily="18" charset="0"/>
            </a:rPr>
            <a:t>= 0 is located.</a:t>
          </a:r>
        </a:p>
      </dgm:t>
    </dgm:pt>
    <dgm:pt modelId="{7657CFD7-8F41-4888-9076-995C3B61D3D7}" type="parTrans" cxnId="{10762DEB-3DF8-4CD1-89A9-DDB5136749F6}">
      <dgm:prSet/>
      <dgm:spPr/>
      <dgm:t>
        <a:bodyPr/>
        <a:lstStyle/>
        <a:p>
          <a:endParaRPr lang="en-US"/>
        </a:p>
      </dgm:t>
    </dgm:pt>
    <dgm:pt modelId="{831877F3-FADE-45B5-8D16-4E0F6EE0ABDB}" type="sibTrans" cxnId="{10762DEB-3DF8-4CD1-89A9-DDB5136749F6}">
      <dgm:prSet/>
      <dgm:spPr/>
      <dgm:t>
        <a:bodyPr/>
        <a:lstStyle/>
        <a:p>
          <a:endParaRPr lang="en-US"/>
        </a:p>
      </dgm:t>
    </dgm:pt>
    <dgm:pt modelId="{65B64FA3-F313-664F-A886-A125B7A11E04}" type="pres">
      <dgm:prSet presAssocID="{9DC1AFF3-EABB-4C33-9AA6-B5FDB8399E7E}" presName="vert0" presStyleCnt="0">
        <dgm:presLayoutVars>
          <dgm:dir/>
          <dgm:animOne val="branch"/>
          <dgm:animLvl val="lvl"/>
        </dgm:presLayoutVars>
      </dgm:prSet>
      <dgm:spPr/>
    </dgm:pt>
    <dgm:pt modelId="{25C14B5E-B411-634D-B8F5-C480FA5924B1}" type="pres">
      <dgm:prSet presAssocID="{E562E9CD-C739-413C-9726-B2BAB6FCCF2B}" presName="thickLine" presStyleLbl="alignNode1" presStyleIdx="0" presStyleCnt="1"/>
      <dgm:spPr/>
    </dgm:pt>
    <dgm:pt modelId="{D572BE1E-BF65-7E4C-9883-4F677A8CDFBF}" type="pres">
      <dgm:prSet presAssocID="{E562E9CD-C739-413C-9726-B2BAB6FCCF2B}" presName="horz1" presStyleCnt="0"/>
      <dgm:spPr/>
    </dgm:pt>
    <dgm:pt modelId="{1B1143E1-9298-B845-B193-CDEF4C5F225D}" type="pres">
      <dgm:prSet presAssocID="{E562E9CD-C739-413C-9726-B2BAB6FCCF2B}" presName="tx1" presStyleLbl="revTx" presStyleIdx="0" presStyleCnt="5"/>
      <dgm:spPr/>
    </dgm:pt>
    <dgm:pt modelId="{03E97715-39AA-E147-A092-431F1F079C94}" type="pres">
      <dgm:prSet presAssocID="{E562E9CD-C739-413C-9726-B2BAB6FCCF2B}" presName="vert1" presStyleCnt="0"/>
      <dgm:spPr/>
    </dgm:pt>
    <dgm:pt modelId="{796A3C8D-4D5D-BC45-BD06-06FA619F1308}" type="pres">
      <dgm:prSet presAssocID="{6D6FAC78-1194-4FC4-B325-4E8F08FD6B66}" presName="vertSpace2a" presStyleCnt="0"/>
      <dgm:spPr/>
    </dgm:pt>
    <dgm:pt modelId="{5BB035B9-916C-D947-8202-87E338020F31}" type="pres">
      <dgm:prSet presAssocID="{6D6FAC78-1194-4FC4-B325-4E8F08FD6B66}" presName="horz2" presStyleCnt="0"/>
      <dgm:spPr/>
    </dgm:pt>
    <dgm:pt modelId="{9AF647B6-BC3C-F74A-BD21-0D1ACB5579BF}" type="pres">
      <dgm:prSet presAssocID="{6D6FAC78-1194-4FC4-B325-4E8F08FD6B66}" presName="horzSpace2" presStyleCnt="0"/>
      <dgm:spPr/>
    </dgm:pt>
    <dgm:pt modelId="{79BED50A-7C5E-E34F-9337-82A02DCEF166}" type="pres">
      <dgm:prSet presAssocID="{6D6FAC78-1194-4FC4-B325-4E8F08FD6B66}" presName="tx2" presStyleLbl="revTx" presStyleIdx="1" presStyleCnt="5"/>
      <dgm:spPr/>
    </dgm:pt>
    <dgm:pt modelId="{E02A19E0-E9BF-3C48-989F-570B7A03B80F}" type="pres">
      <dgm:prSet presAssocID="{6D6FAC78-1194-4FC4-B325-4E8F08FD6B66}" presName="vert2" presStyleCnt="0"/>
      <dgm:spPr/>
    </dgm:pt>
    <dgm:pt modelId="{2FE042E3-5384-E144-A2AE-6F68CD3FFCC8}" type="pres">
      <dgm:prSet presAssocID="{6D6FAC78-1194-4FC4-B325-4E8F08FD6B66}" presName="thinLine2b" presStyleLbl="callout" presStyleIdx="0" presStyleCnt="4"/>
      <dgm:spPr/>
    </dgm:pt>
    <dgm:pt modelId="{8CDB8416-227A-0444-B01A-50D3AC93473A}" type="pres">
      <dgm:prSet presAssocID="{6D6FAC78-1194-4FC4-B325-4E8F08FD6B66}" presName="vertSpace2b" presStyleCnt="0"/>
      <dgm:spPr/>
    </dgm:pt>
    <dgm:pt modelId="{2FC5B769-D198-4D4B-915E-9A3D9DBFD644}" type="pres">
      <dgm:prSet presAssocID="{F7F5B078-54BC-4C3F-B19C-7748ADD7C075}" presName="horz2" presStyleCnt="0"/>
      <dgm:spPr/>
    </dgm:pt>
    <dgm:pt modelId="{3E8CA20D-0DC0-2A48-BE6B-F4C16791EB66}" type="pres">
      <dgm:prSet presAssocID="{F7F5B078-54BC-4C3F-B19C-7748ADD7C075}" presName="horzSpace2" presStyleCnt="0"/>
      <dgm:spPr/>
    </dgm:pt>
    <dgm:pt modelId="{9C0A2076-D458-8147-9A0B-697348DBFF96}" type="pres">
      <dgm:prSet presAssocID="{F7F5B078-54BC-4C3F-B19C-7748ADD7C075}" presName="tx2" presStyleLbl="revTx" presStyleIdx="2" presStyleCnt="5"/>
      <dgm:spPr/>
    </dgm:pt>
    <dgm:pt modelId="{DF6BCF4E-2E86-BC45-B34A-7D17CBFB8661}" type="pres">
      <dgm:prSet presAssocID="{F7F5B078-54BC-4C3F-B19C-7748ADD7C075}" presName="vert2" presStyleCnt="0"/>
      <dgm:spPr/>
    </dgm:pt>
    <dgm:pt modelId="{D4665987-0C4B-9A45-BA6F-15AA34CEF683}" type="pres">
      <dgm:prSet presAssocID="{F7F5B078-54BC-4C3F-B19C-7748ADD7C075}" presName="thinLine2b" presStyleLbl="callout" presStyleIdx="1" presStyleCnt="4"/>
      <dgm:spPr/>
    </dgm:pt>
    <dgm:pt modelId="{B7837BC1-E231-5545-A0DD-0BC8E3BC02FF}" type="pres">
      <dgm:prSet presAssocID="{F7F5B078-54BC-4C3F-B19C-7748ADD7C075}" presName="vertSpace2b" presStyleCnt="0"/>
      <dgm:spPr/>
    </dgm:pt>
    <dgm:pt modelId="{EFF6BC22-4D78-EE4B-B060-22E2B1645FB9}" type="pres">
      <dgm:prSet presAssocID="{C149766D-641D-49EB-B7D8-0B81FEDC87F8}" presName="horz2" presStyleCnt="0"/>
      <dgm:spPr/>
    </dgm:pt>
    <dgm:pt modelId="{88E496FB-A065-B04E-8AA1-E9995A251356}" type="pres">
      <dgm:prSet presAssocID="{C149766D-641D-49EB-B7D8-0B81FEDC87F8}" presName="horzSpace2" presStyleCnt="0"/>
      <dgm:spPr/>
    </dgm:pt>
    <dgm:pt modelId="{4E220489-6973-C44E-814F-77BB018D0253}" type="pres">
      <dgm:prSet presAssocID="{C149766D-641D-49EB-B7D8-0B81FEDC87F8}" presName="tx2" presStyleLbl="revTx" presStyleIdx="3" presStyleCnt="5"/>
      <dgm:spPr/>
    </dgm:pt>
    <dgm:pt modelId="{634830DE-5F96-004B-B41D-5F2E5154447A}" type="pres">
      <dgm:prSet presAssocID="{C149766D-641D-49EB-B7D8-0B81FEDC87F8}" presName="vert2" presStyleCnt="0"/>
      <dgm:spPr/>
    </dgm:pt>
    <dgm:pt modelId="{0304F57F-C7EB-284B-9AB7-519146A948DF}" type="pres">
      <dgm:prSet presAssocID="{C149766D-641D-49EB-B7D8-0B81FEDC87F8}" presName="thinLine2b" presStyleLbl="callout" presStyleIdx="2" presStyleCnt="4"/>
      <dgm:spPr/>
    </dgm:pt>
    <dgm:pt modelId="{5777B2C1-C57C-E34C-8CFC-A8EA92C03698}" type="pres">
      <dgm:prSet presAssocID="{C149766D-641D-49EB-B7D8-0B81FEDC87F8}" presName="vertSpace2b" presStyleCnt="0"/>
      <dgm:spPr/>
    </dgm:pt>
    <dgm:pt modelId="{0602BCBE-CE1F-F242-8B6D-6430AD86BAC5}" type="pres">
      <dgm:prSet presAssocID="{6500988F-E2EB-4041-B56B-A330334E507E}" presName="horz2" presStyleCnt="0"/>
      <dgm:spPr/>
    </dgm:pt>
    <dgm:pt modelId="{372CF48F-F85A-5A43-A616-DD2D104FF17F}" type="pres">
      <dgm:prSet presAssocID="{6500988F-E2EB-4041-B56B-A330334E507E}" presName="horzSpace2" presStyleCnt="0"/>
      <dgm:spPr/>
    </dgm:pt>
    <dgm:pt modelId="{C7E0501B-441A-E44C-9E10-675C01D97328}" type="pres">
      <dgm:prSet presAssocID="{6500988F-E2EB-4041-B56B-A330334E507E}" presName="tx2" presStyleLbl="revTx" presStyleIdx="4" presStyleCnt="5"/>
      <dgm:spPr/>
    </dgm:pt>
    <dgm:pt modelId="{D477C200-C2BA-8044-841A-62E7336190CE}" type="pres">
      <dgm:prSet presAssocID="{6500988F-E2EB-4041-B56B-A330334E507E}" presName="vert2" presStyleCnt="0"/>
      <dgm:spPr/>
    </dgm:pt>
    <dgm:pt modelId="{C84D1C55-1FE0-E14A-8B10-F8F40EB2F378}" type="pres">
      <dgm:prSet presAssocID="{6500988F-E2EB-4041-B56B-A330334E507E}" presName="thinLine2b" presStyleLbl="callout" presStyleIdx="3" presStyleCnt="4"/>
      <dgm:spPr/>
    </dgm:pt>
    <dgm:pt modelId="{EF56DCE9-2442-5746-A5F3-ACE2CA10415D}" type="pres">
      <dgm:prSet presAssocID="{6500988F-E2EB-4041-B56B-A330334E507E}" presName="vertSpace2b" presStyleCnt="0"/>
      <dgm:spPr/>
    </dgm:pt>
  </dgm:ptLst>
  <dgm:cxnLst>
    <dgm:cxn modelId="{24E1D917-7960-4544-AC5C-470EC4425533}" type="presOf" srcId="{C149766D-641D-49EB-B7D8-0B81FEDC87F8}" destId="{4E220489-6973-C44E-814F-77BB018D0253}" srcOrd="0" destOrd="0" presId="urn:microsoft.com/office/officeart/2008/layout/LinedList"/>
    <dgm:cxn modelId="{5ABA461C-8BA0-4077-9683-1CD079B1D21A}" srcId="{E562E9CD-C739-413C-9726-B2BAB6FCCF2B}" destId="{6D6FAC78-1194-4FC4-B325-4E8F08FD6B66}" srcOrd="0" destOrd="0" parTransId="{FEB6E0ED-2BC7-4056-8234-B384A5C5A254}" sibTransId="{82746E02-C53C-4A83-8FA5-1F85AB8B45CA}"/>
    <dgm:cxn modelId="{4BDB0636-7B73-D747-BD42-4E817B694459}" type="presOf" srcId="{E562E9CD-C739-413C-9726-B2BAB6FCCF2B}" destId="{1B1143E1-9298-B845-B193-CDEF4C5F225D}" srcOrd="0" destOrd="0" presId="urn:microsoft.com/office/officeart/2008/layout/LinedList"/>
    <dgm:cxn modelId="{172AD638-6330-4DDA-8B52-9DEFC7EA280B}" srcId="{9DC1AFF3-EABB-4C33-9AA6-B5FDB8399E7E}" destId="{E562E9CD-C739-413C-9726-B2BAB6FCCF2B}" srcOrd="0" destOrd="0" parTransId="{8ED28EF6-A3EE-417E-A847-95151020884A}" sibTransId="{EE735D0C-6166-4252-8488-A7D3186AF963}"/>
    <dgm:cxn modelId="{4704CA4C-A289-49D7-9E15-DE5C13F54A2E}" srcId="{E562E9CD-C739-413C-9726-B2BAB6FCCF2B}" destId="{F7F5B078-54BC-4C3F-B19C-7748ADD7C075}" srcOrd="1" destOrd="0" parTransId="{93254A20-0DD7-425D-9040-A1109064E216}" sibTransId="{3EF8A341-168B-4C88-A89C-21601F44922C}"/>
    <dgm:cxn modelId="{EF5CF95E-EC34-C84E-96B9-05B2F39A0F51}" type="presOf" srcId="{9DC1AFF3-EABB-4C33-9AA6-B5FDB8399E7E}" destId="{65B64FA3-F313-664F-A886-A125B7A11E04}" srcOrd="0" destOrd="0" presId="urn:microsoft.com/office/officeart/2008/layout/LinedList"/>
    <dgm:cxn modelId="{FF299990-B65D-E543-9435-81BBD19339F7}" type="presOf" srcId="{F7F5B078-54BC-4C3F-B19C-7748ADD7C075}" destId="{9C0A2076-D458-8147-9A0B-697348DBFF96}" srcOrd="0" destOrd="0" presId="urn:microsoft.com/office/officeart/2008/layout/LinedList"/>
    <dgm:cxn modelId="{34A37FA1-F12C-4FE4-A482-420FCE1453AA}" srcId="{E562E9CD-C739-413C-9726-B2BAB6FCCF2B}" destId="{C149766D-641D-49EB-B7D8-0B81FEDC87F8}" srcOrd="2" destOrd="0" parTransId="{3C5E3422-EA15-4C66-A7B2-4A5DFCD5C544}" sibTransId="{F05A5B25-B85F-48CB-ADCB-718C5D24C91F}"/>
    <dgm:cxn modelId="{6D7F0BA2-9362-4C4E-8D90-CEA7743FB07E}" type="presOf" srcId="{6500988F-E2EB-4041-B56B-A330334E507E}" destId="{C7E0501B-441A-E44C-9E10-675C01D97328}" srcOrd="0" destOrd="0" presId="urn:microsoft.com/office/officeart/2008/layout/LinedList"/>
    <dgm:cxn modelId="{A7A383E9-C86A-124F-A071-D95D76AA1858}" type="presOf" srcId="{6D6FAC78-1194-4FC4-B325-4E8F08FD6B66}" destId="{79BED50A-7C5E-E34F-9337-82A02DCEF166}" srcOrd="0" destOrd="0" presId="urn:microsoft.com/office/officeart/2008/layout/LinedList"/>
    <dgm:cxn modelId="{10762DEB-3DF8-4CD1-89A9-DDB5136749F6}" srcId="{E562E9CD-C739-413C-9726-B2BAB6FCCF2B}" destId="{6500988F-E2EB-4041-B56B-A330334E507E}" srcOrd="3" destOrd="0" parTransId="{7657CFD7-8F41-4888-9076-995C3B61D3D7}" sibTransId="{831877F3-FADE-45B5-8D16-4E0F6EE0ABDB}"/>
    <dgm:cxn modelId="{D47622EB-6D56-2443-BA9A-93C92DEC4F35}" type="presParOf" srcId="{65B64FA3-F313-664F-A886-A125B7A11E04}" destId="{25C14B5E-B411-634D-B8F5-C480FA5924B1}" srcOrd="0" destOrd="0" presId="urn:microsoft.com/office/officeart/2008/layout/LinedList"/>
    <dgm:cxn modelId="{E9BD962C-E340-A741-9C83-854A9FEFA94A}" type="presParOf" srcId="{65B64FA3-F313-664F-A886-A125B7A11E04}" destId="{D572BE1E-BF65-7E4C-9883-4F677A8CDFBF}" srcOrd="1" destOrd="0" presId="urn:microsoft.com/office/officeart/2008/layout/LinedList"/>
    <dgm:cxn modelId="{E44DE1DA-123E-334A-880D-8CD17B3E0E1A}" type="presParOf" srcId="{D572BE1E-BF65-7E4C-9883-4F677A8CDFBF}" destId="{1B1143E1-9298-B845-B193-CDEF4C5F225D}" srcOrd="0" destOrd="0" presId="urn:microsoft.com/office/officeart/2008/layout/LinedList"/>
    <dgm:cxn modelId="{23749112-6824-EC43-9CAA-9336E6B65D7A}" type="presParOf" srcId="{D572BE1E-BF65-7E4C-9883-4F677A8CDFBF}" destId="{03E97715-39AA-E147-A092-431F1F079C94}" srcOrd="1" destOrd="0" presId="urn:microsoft.com/office/officeart/2008/layout/LinedList"/>
    <dgm:cxn modelId="{5CD46FD7-30EB-C44C-AEDB-A062484FCFE8}" type="presParOf" srcId="{03E97715-39AA-E147-A092-431F1F079C94}" destId="{796A3C8D-4D5D-BC45-BD06-06FA619F1308}" srcOrd="0" destOrd="0" presId="urn:microsoft.com/office/officeart/2008/layout/LinedList"/>
    <dgm:cxn modelId="{E10BABAF-351E-514E-8EEC-5FC7DD696DC2}" type="presParOf" srcId="{03E97715-39AA-E147-A092-431F1F079C94}" destId="{5BB035B9-916C-D947-8202-87E338020F31}" srcOrd="1" destOrd="0" presId="urn:microsoft.com/office/officeart/2008/layout/LinedList"/>
    <dgm:cxn modelId="{9A9D33D7-2749-F241-8260-785B9FF4DCAB}" type="presParOf" srcId="{5BB035B9-916C-D947-8202-87E338020F31}" destId="{9AF647B6-BC3C-F74A-BD21-0D1ACB5579BF}" srcOrd="0" destOrd="0" presId="urn:microsoft.com/office/officeart/2008/layout/LinedList"/>
    <dgm:cxn modelId="{414960F0-2C7B-C34E-83CD-94B5795761B6}" type="presParOf" srcId="{5BB035B9-916C-D947-8202-87E338020F31}" destId="{79BED50A-7C5E-E34F-9337-82A02DCEF166}" srcOrd="1" destOrd="0" presId="urn:microsoft.com/office/officeart/2008/layout/LinedList"/>
    <dgm:cxn modelId="{06E5A14D-EFC8-1945-B0E3-D900261C729B}" type="presParOf" srcId="{5BB035B9-916C-D947-8202-87E338020F31}" destId="{E02A19E0-E9BF-3C48-989F-570B7A03B80F}" srcOrd="2" destOrd="0" presId="urn:microsoft.com/office/officeart/2008/layout/LinedList"/>
    <dgm:cxn modelId="{2844BEDB-83D1-4F41-B7AF-E241EDBCE338}" type="presParOf" srcId="{03E97715-39AA-E147-A092-431F1F079C94}" destId="{2FE042E3-5384-E144-A2AE-6F68CD3FFCC8}" srcOrd="2" destOrd="0" presId="urn:microsoft.com/office/officeart/2008/layout/LinedList"/>
    <dgm:cxn modelId="{BEAD66F4-28E2-3147-8D60-700CDE4CA299}" type="presParOf" srcId="{03E97715-39AA-E147-A092-431F1F079C94}" destId="{8CDB8416-227A-0444-B01A-50D3AC93473A}" srcOrd="3" destOrd="0" presId="urn:microsoft.com/office/officeart/2008/layout/LinedList"/>
    <dgm:cxn modelId="{96F44BEF-E349-6E43-AB9F-20A402017B35}" type="presParOf" srcId="{03E97715-39AA-E147-A092-431F1F079C94}" destId="{2FC5B769-D198-4D4B-915E-9A3D9DBFD644}" srcOrd="4" destOrd="0" presId="urn:microsoft.com/office/officeart/2008/layout/LinedList"/>
    <dgm:cxn modelId="{908588E9-A0E3-B241-B128-71C9AF967534}" type="presParOf" srcId="{2FC5B769-D198-4D4B-915E-9A3D9DBFD644}" destId="{3E8CA20D-0DC0-2A48-BE6B-F4C16791EB66}" srcOrd="0" destOrd="0" presId="urn:microsoft.com/office/officeart/2008/layout/LinedList"/>
    <dgm:cxn modelId="{C3C96E4F-09CD-B449-8E0E-667EC6B7C6EF}" type="presParOf" srcId="{2FC5B769-D198-4D4B-915E-9A3D9DBFD644}" destId="{9C0A2076-D458-8147-9A0B-697348DBFF96}" srcOrd="1" destOrd="0" presId="urn:microsoft.com/office/officeart/2008/layout/LinedList"/>
    <dgm:cxn modelId="{FEF343BD-ADD8-B34A-BE50-FBA5A215D1B5}" type="presParOf" srcId="{2FC5B769-D198-4D4B-915E-9A3D9DBFD644}" destId="{DF6BCF4E-2E86-BC45-B34A-7D17CBFB8661}" srcOrd="2" destOrd="0" presId="urn:microsoft.com/office/officeart/2008/layout/LinedList"/>
    <dgm:cxn modelId="{4807137F-BF77-2349-B5F9-2719C21A6859}" type="presParOf" srcId="{03E97715-39AA-E147-A092-431F1F079C94}" destId="{D4665987-0C4B-9A45-BA6F-15AA34CEF683}" srcOrd="5" destOrd="0" presId="urn:microsoft.com/office/officeart/2008/layout/LinedList"/>
    <dgm:cxn modelId="{3FA56F99-DBFA-8B40-8985-11C57EE2C76C}" type="presParOf" srcId="{03E97715-39AA-E147-A092-431F1F079C94}" destId="{B7837BC1-E231-5545-A0DD-0BC8E3BC02FF}" srcOrd="6" destOrd="0" presId="urn:microsoft.com/office/officeart/2008/layout/LinedList"/>
    <dgm:cxn modelId="{1D0EDBA7-0AF4-344D-806B-6FF5915A2B20}" type="presParOf" srcId="{03E97715-39AA-E147-A092-431F1F079C94}" destId="{EFF6BC22-4D78-EE4B-B060-22E2B1645FB9}" srcOrd="7" destOrd="0" presId="urn:microsoft.com/office/officeart/2008/layout/LinedList"/>
    <dgm:cxn modelId="{95F3B50A-37CE-5E43-A39B-E21FEBDAE35A}" type="presParOf" srcId="{EFF6BC22-4D78-EE4B-B060-22E2B1645FB9}" destId="{88E496FB-A065-B04E-8AA1-E9995A251356}" srcOrd="0" destOrd="0" presId="urn:microsoft.com/office/officeart/2008/layout/LinedList"/>
    <dgm:cxn modelId="{4A9009A9-4191-4D44-BBBE-1C4421857DD2}" type="presParOf" srcId="{EFF6BC22-4D78-EE4B-B060-22E2B1645FB9}" destId="{4E220489-6973-C44E-814F-77BB018D0253}" srcOrd="1" destOrd="0" presId="urn:microsoft.com/office/officeart/2008/layout/LinedList"/>
    <dgm:cxn modelId="{4A99A66B-05B0-9040-A207-B4A85218D4FB}" type="presParOf" srcId="{EFF6BC22-4D78-EE4B-B060-22E2B1645FB9}" destId="{634830DE-5F96-004B-B41D-5F2E5154447A}" srcOrd="2" destOrd="0" presId="urn:microsoft.com/office/officeart/2008/layout/LinedList"/>
    <dgm:cxn modelId="{CA74087D-A43B-0D4B-A327-513DFF4D0031}" type="presParOf" srcId="{03E97715-39AA-E147-A092-431F1F079C94}" destId="{0304F57F-C7EB-284B-9AB7-519146A948DF}" srcOrd="8" destOrd="0" presId="urn:microsoft.com/office/officeart/2008/layout/LinedList"/>
    <dgm:cxn modelId="{20525DC0-BBE2-9C49-8442-28245BBFB9AE}" type="presParOf" srcId="{03E97715-39AA-E147-A092-431F1F079C94}" destId="{5777B2C1-C57C-E34C-8CFC-A8EA92C03698}" srcOrd="9" destOrd="0" presId="urn:microsoft.com/office/officeart/2008/layout/LinedList"/>
    <dgm:cxn modelId="{FDD9B3D8-756E-EC46-9283-CEB6A249A17F}" type="presParOf" srcId="{03E97715-39AA-E147-A092-431F1F079C94}" destId="{0602BCBE-CE1F-F242-8B6D-6430AD86BAC5}" srcOrd="10" destOrd="0" presId="urn:microsoft.com/office/officeart/2008/layout/LinedList"/>
    <dgm:cxn modelId="{3A650044-F154-D94D-AE29-E5409D13A5D3}" type="presParOf" srcId="{0602BCBE-CE1F-F242-8B6D-6430AD86BAC5}" destId="{372CF48F-F85A-5A43-A616-DD2D104FF17F}" srcOrd="0" destOrd="0" presId="urn:microsoft.com/office/officeart/2008/layout/LinedList"/>
    <dgm:cxn modelId="{E85C43F4-CE7F-7E4F-B9BE-3C08F4C79734}" type="presParOf" srcId="{0602BCBE-CE1F-F242-8B6D-6430AD86BAC5}" destId="{C7E0501B-441A-E44C-9E10-675C01D97328}" srcOrd="1" destOrd="0" presId="urn:microsoft.com/office/officeart/2008/layout/LinedList"/>
    <dgm:cxn modelId="{5EC69314-3D7E-BA44-80D0-9BABF090E3A9}" type="presParOf" srcId="{0602BCBE-CE1F-F242-8B6D-6430AD86BAC5}" destId="{D477C200-C2BA-8044-841A-62E7336190CE}" srcOrd="2" destOrd="0" presId="urn:microsoft.com/office/officeart/2008/layout/LinedList"/>
    <dgm:cxn modelId="{B9E2ACAE-29E6-544C-8020-B7DA185BA5DA}" type="presParOf" srcId="{03E97715-39AA-E147-A092-431F1F079C94}" destId="{C84D1C55-1FE0-E14A-8B10-F8F40EB2F378}" srcOrd="11" destOrd="0" presId="urn:microsoft.com/office/officeart/2008/layout/LinedList"/>
    <dgm:cxn modelId="{31502C7D-E184-2642-8E2C-A6D2B2FF31FE}" type="presParOf" srcId="{03E97715-39AA-E147-A092-431F1F079C94}" destId="{EF56DCE9-2442-5746-A5F3-ACE2CA10415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79D8F-8EA6-4E7A-8BBB-809DA63C88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4A1EB4-FFE1-41D8-BCB2-6525FCD43E62}">
      <dgm:prSet custT="1"/>
      <dgm:spPr/>
      <dgm:t>
        <a:bodyPr/>
        <a:lstStyle/>
        <a:p>
          <a:pPr>
            <a:lnSpc>
              <a:spcPct val="100000"/>
            </a:lnSpc>
          </a:pPr>
          <a:r>
            <a:rPr lang="en-US" sz="1200" dirty="0">
              <a:latin typeface="+mn-lt"/>
              <a:cs typeface="Times New Roman" panose="02020603050405020304" pitchFamily="18" charset="0"/>
            </a:rPr>
            <a:t>Epitopes with fewer than 10 occurrences are considered insufficient for reliable modeling and are thus filtered out. This focuses the dataset on more common epitopes, which improves the model's ability to learn relevant patterns and make accurate predictions. </a:t>
          </a:r>
        </a:p>
      </dgm:t>
    </dgm:pt>
    <dgm:pt modelId="{45FBD469-F8A9-41A7-8983-8B636F728C64}" type="parTrans" cxnId="{76E983A9-F698-43EA-B489-B2D0BDF5894D}">
      <dgm:prSet/>
      <dgm:spPr/>
      <dgm:t>
        <a:bodyPr/>
        <a:lstStyle/>
        <a:p>
          <a:endParaRPr lang="en-US"/>
        </a:p>
      </dgm:t>
    </dgm:pt>
    <dgm:pt modelId="{66EC4DA7-87C5-4FF8-8B8F-3501DC1E5363}" type="sibTrans" cxnId="{76E983A9-F698-43EA-B489-B2D0BDF5894D}">
      <dgm:prSet/>
      <dgm:spPr/>
      <dgm:t>
        <a:bodyPr/>
        <a:lstStyle/>
        <a:p>
          <a:endParaRPr lang="en-US"/>
        </a:p>
      </dgm:t>
    </dgm:pt>
    <dgm:pt modelId="{0FCE5CB8-2BD9-4D41-B7FC-51C0661D45B2}">
      <dgm:prSet custT="1"/>
      <dgm:spPr/>
      <dgm:t>
        <a:bodyPr/>
        <a:lstStyle/>
        <a:p>
          <a:pPr>
            <a:lnSpc>
              <a:spcPct val="100000"/>
            </a:lnSpc>
          </a:pPr>
          <a:r>
            <a:rPr lang="en-US" sz="1200" dirty="0">
              <a:latin typeface="+mn-lt"/>
              <a:cs typeface="Times New Roman" panose="02020603050405020304" pitchFamily="18" charset="0"/>
            </a:rPr>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dgm:t>
    </dgm:pt>
    <dgm:pt modelId="{02B8185C-F586-419B-AA8F-A6DB1BD0FC6D}" type="parTrans" cxnId="{0164C886-190E-4EFA-9788-C41FD61DBE71}">
      <dgm:prSet/>
      <dgm:spPr/>
      <dgm:t>
        <a:bodyPr/>
        <a:lstStyle/>
        <a:p>
          <a:endParaRPr lang="en-US"/>
        </a:p>
      </dgm:t>
    </dgm:pt>
    <dgm:pt modelId="{88155E17-E314-4DE6-996B-2B7DC80BDB48}" type="sibTrans" cxnId="{0164C886-190E-4EFA-9788-C41FD61DBE71}">
      <dgm:prSet/>
      <dgm:spPr/>
      <dgm:t>
        <a:bodyPr/>
        <a:lstStyle/>
        <a:p>
          <a:endParaRPr lang="en-US"/>
        </a:p>
      </dgm:t>
    </dgm:pt>
    <dgm:pt modelId="{12752AC7-32D0-45BE-8164-48A6FBE984AD}" type="pres">
      <dgm:prSet presAssocID="{67379D8F-8EA6-4E7A-8BBB-809DA63C88CD}" presName="root" presStyleCnt="0">
        <dgm:presLayoutVars>
          <dgm:dir/>
          <dgm:resizeHandles val="exact"/>
        </dgm:presLayoutVars>
      </dgm:prSet>
      <dgm:spPr/>
    </dgm:pt>
    <dgm:pt modelId="{E753ABF2-7AD4-4A59-93C1-66C82C36A175}" type="pres">
      <dgm:prSet presAssocID="{E74A1EB4-FFE1-41D8-BCB2-6525FCD43E62}" presName="compNode" presStyleCnt="0"/>
      <dgm:spPr/>
    </dgm:pt>
    <dgm:pt modelId="{BBA60AA5-5A2F-432E-B41D-4C111992FFC1}" type="pres">
      <dgm:prSet presAssocID="{E74A1EB4-FFE1-41D8-BCB2-6525FCD43E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9B3FD9D-BAAB-4E0D-B9D8-D66807B35C9A}" type="pres">
      <dgm:prSet presAssocID="{E74A1EB4-FFE1-41D8-BCB2-6525FCD43E62}" presName="spaceRect" presStyleCnt="0"/>
      <dgm:spPr/>
    </dgm:pt>
    <dgm:pt modelId="{7E93FD49-9964-466B-972F-268F69F10E18}" type="pres">
      <dgm:prSet presAssocID="{E74A1EB4-FFE1-41D8-BCB2-6525FCD43E62}" presName="textRect" presStyleLbl="revTx" presStyleIdx="0" presStyleCnt="2">
        <dgm:presLayoutVars>
          <dgm:chMax val="1"/>
          <dgm:chPref val="1"/>
        </dgm:presLayoutVars>
      </dgm:prSet>
      <dgm:spPr/>
    </dgm:pt>
    <dgm:pt modelId="{DDC2D343-ECB4-478A-9E80-620225C427D6}" type="pres">
      <dgm:prSet presAssocID="{66EC4DA7-87C5-4FF8-8B8F-3501DC1E5363}" presName="sibTrans" presStyleCnt="0"/>
      <dgm:spPr/>
    </dgm:pt>
    <dgm:pt modelId="{212B6304-133A-412D-8CE4-2035587E0C32}" type="pres">
      <dgm:prSet presAssocID="{0FCE5CB8-2BD9-4D41-B7FC-51C0661D45B2}" presName="compNode" presStyleCnt="0"/>
      <dgm:spPr/>
    </dgm:pt>
    <dgm:pt modelId="{B10883D1-F326-4CCD-90D4-8FD6F98D3B6E}" type="pres">
      <dgm:prSet presAssocID="{0FCE5CB8-2BD9-4D41-B7FC-51C0661D45B2}" presName="iconRect" presStyleLbl="node1" presStyleIdx="1" presStyleCnt="2"/>
      <dgm:spPr>
        <a:prstGeom prst="leftRightArrow">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693A8B7-EFC2-448C-A8CD-AA58EB73271B}" type="pres">
      <dgm:prSet presAssocID="{0FCE5CB8-2BD9-4D41-B7FC-51C0661D45B2}" presName="spaceRect" presStyleCnt="0"/>
      <dgm:spPr/>
    </dgm:pt>
    <dgm:pt modelId="{3B34A64F-055E-46CA-8EF3-5581A3418F5E}" type="pres">
      <dgm:prSet presAssocID="{0FCE5CB8-2BD9-4D41-B7FC-51C0661D45B2}" presName="textRect" presStyleLbl="revTx" presStyleIdx="1" presStyleCnt="2">
        <dgm:presLayoutVars>
          <dgm:chMax val="1"/>
          <dgm:chPref val="1"/>
        </dgm:presLayoutVars>
      </dgm:prSet>
      <dgm:spPr/>
    </dgm:pt>
  </dgm:ptLst>
  <dgm:cxnLst>
    <dgm:cxn modelId="{4E6FC480-F817-4925-B92D-459C461E0542}" type="presOf" srcId="{67379D8F-8EA6-4E7A-8BBB-809DA63C88CD}" destId="{12752AC7-32D0-45BE-8164-48A6FBE984AD}" srcOrd="0" destOrd="0" presId="urn:microsoft.com/office/officeart/2018/2/layout/IconLabelList"/>
    <dgm:cxn modelId="{0164C886-190E-4EFA-9788-C41FD61DBE71}" srcId="{67379D8F-8EA6-4E7A-8BBB-809DA63C88CD}" destId="{0FCE5CB8-2BD9-4D41-B7FC-51C0661D45B2}" srcOrd="1" destOrd="0" parTransId="{02B8185C-F586-419B-AA8F-A6DB1BD0FC6D}" sibTransId="{88155E17-E314-4DE6-996B-2B7DC80BDB48}"/>
    <dgm:cxn modelId="{76E983A9-F698-43EA-B489-B2D0BDF5894D}" srcId="{67379D8F-8EA6-4E7A-8BBB-809DA63C88CD}" destId="{E74A1EB4-FFE1-41D8-BCB2-6525FCD43E62}" srcOrd="0" destOrd="0" parTransId="{45FBD469-F8A9-41A7-8983-8B636F728C64}" sibTransId="{66EC4DA7-87C5-4FF8-8B8F-3501DC1E5363}"/>
    <dgm:cxn modelId="{E421CBDF-18A8-4DE8-A147-3E88717EA526}" type="presOf" srcId="{0FCE5CB8-2BD9-4D41-B7FC-51C0661D45B2}" destId="{3B34A64F-055E-46CA-8EF3-5581A3418F5E}" srcOrd="0" destOrd="0" presId="urn:microsoft.com/office/officeart/2018/2/layout/IconLabelList"/>
    <dgm:cxn modelId="{083699E1-84EB-47B6-833D-812C55F7B9A2}" type="presOf" srcId="{E74A1EB4-FFE1-41D8-BCB2-6525FCD43E62}" destId="{7E93FD49-9964-466B-972F-268F69F10E18}" srcOrd="0" destOrd="0" presId="urn:microsoft.com/office/officeart/2018/2/layout/IconLabelList"/>
    <dgm:cxn modelId="{1A0C78D4-3692-4DB8-97FC-219B798D185C}" type="presParOf" srcId="{12752AC7-32D0-45BE-8164-48A6FBE984AD}" destId="{E753ABF2-7AD4-4A59-93C1-66C82C36A175}" srcOrd="0" destOrd="0" presId="urn:microsoft.com/office/officeart/2018/2/layout/IconLabelList"/>
    <dgm:cxn modelId="{0C6E6A33-8EF7-4E35-A9B6-E52DC5FE05EE}" type="presParOf" srcId="{E753ABF2-7AD4-4A59-93C1-66C82C36A175}" destId="{BBA60AA5-5A2F-432E-B41D-4C111992FFC1}" srcOrd="0" destOrd="0" presId="urn:microsoft.com/office/officeart/2018/2/layout/IconLabelList"/>
    <dgm:cxn modelId="{E47099CA-C008-4E03-AD20-DFCE44AAC415}" type="presParOf" srcId="{E753ABF2-7AD4-4A59-93C1-66C82C36A175}" destId="{79B3FD9D-BAAB-4E0D-B9D8-D66807B35C9A}" srcOrd="1" destOrd="0" presId="urn:microsoft.com/office/officeart/2018/2/layout/IconLabelList"/>
    <dgm:cxn modelId="{6C7270FE-2A1A-41B6-A8BC-F09E4848D087}" type="presParOf" srcId="{E753ABF2-7AD4-4A59-93C1-66C82C36A175}" destId="{7E93FD49-9964-466B-972F-268F69F10E18}" srcOrd="2" destOrd="0" presId="urn:microsoft.com/office/officeart/2018/2/layout/IconLabelList"/>
    <dgm:cxn modelId="{E649117E-591C-4A6E-9734-6BA715B7CCE2}" type="presParOf" srcId="{12752AC7-32D0-45BE-8164-48A6FBE984AD}" destId="{DDC2D343-ECB4-478A-9E80-620225C427D6}" srcOrd="1" destOrd="0" presId="urn:microsoft.com/office/officeart/2018/2/layout/IconLabelList"/>
    <dgm:cxn modelId="{B3A732FD-7378-4B2E-B479-D9D5DAC4CB7C}" type="presParOf" srcId="{12752AC7-32D0-45BE-8164-48A6FBE984AD}" destId="{212B6304-133A-412D-8CE4-2035587E0C32}" srcOrd="2" destOrd="0" presId="urn:microsoft.com/office/officeart/2018/2/layout/IconLabelList"/>
    <dgm:cxn modelId="{07E78586-548A-4C79-B864-BE147EE330B7}" type="presParOf" srcId="{212B6304-133A-412D-8CE4-2035587E0C32}" destId="{B10883D1-F326-4CCD-90D4-8FD6F98D3B6E}" srcOrd="0" destOrd="0" presId="urn:microsoft.com/office/officeart/2018/2/layout/IconLabelList"/>
    <dgm:cxn modelId="{CF87B888-D8B5-4733-91F2-8BC0A3D3EA7E}" type="presParOf" srcId="{212B6304-133A-412D-8CE4-2035587E0C32}" destId="{0693A8B7-EFC2-448C-A8CD-AA58EB73271B}" srcOrd="1" destOrd="0" presId="urn:microsoft.com/office/officeart/2018/2/layout/IconLabelList"/>
    <dgm:cxn modelId="{554175AF-E1EF-4B83-A1D1-9AC7C3D30A66}" type="presParOf" srcId="{212B6304-133A-412D-8CE4-2035587E0C32}" destId="{3B34A64F-055E-46CA-8EF3-5581A3418F5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B81677-7871-4C55-B5D0-E62ABC61DD3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8DA2C7-CD5B-4181-A3F9-EBC73F28660D}">
      <dgm:prSet/>
      <dgm:spPr>
        <a:solidFill>
          <a:schemeClr val="tx2">
            <a:lumMod val="75000"/>
            <a:lumOff val="25000"/>
          </a:schemeClr>
        </a:solidFill>
      </dgm:spPr>
      <dgm:t>
        <a:bodyPr/>
        <a:lstStyle/>
        <a:p>
          <a:r>
            <a:rPr lang="en-US" dirty="0"/>
            <a:t>- A decision to focus exclusively on Human Species (Homo Sapiens) was made for model building and predictions due to the significantly larger volume of data available—51,535 entries for humans compared to just 4,173 for mice (Mus Musculus). </a:t>
          </a:r>
        </a:p>
      </dgm:t>
    </dgm:pt>
    <dgm:pt modelId="{4B72EE62-B451-4B56-AE42-8723B2ADF217}" type="parTrans" cxnId="{66323189-E49A-4449-8A21-AECC2CF33832}">
      <dgm:prSet/>
      <dgm:spPr/>
      <dgm:t>
        <a:bodyPr/>
        <a:lstStyle/>
        <a:p>
          <a:endParaRPr lang="en-US"/>
        </a:p>
      </dgm:t>
    </dgm:pt>
    <dgm:pt modelId="{A924E5A1-737B-45D7-8EEE-25C39845180C}" type="sibTrans" cxnId="{66323189-E49A-4449-8A21-AECC2CF33832}">
      <dgm:prSet/>
      <dgm:spPr/>
      <dgm:t>
        <a:bodyPr/>
        <a:lstStyle/>
        <a:p>
          <a:endParaRPr lang="en-US"/>
        </a:p>
      </dgm:t>
    </dgm:pt>
    <dgm:pt modelId="{58FFEBD2-4E88-4412-BD71-15C0C9824F4D}">
      <dgm:prSet/>
      <dgm:spPr>
        <a:solidFill>
          <a:schemeClr val="tx2">
            <a:lumMod val="75000"/>
            <a:lumOff val="25000"/>
          </a:schemeClr>
        </a:solidFill>
      </dgm:spPr>
      <dgm:t>
        <a:bodyPr/>
        <a:lstStyle/>
        <a:p>
          <a:r>
            <a:rPr lang="en-US" dirty="0"/>
            <a:t>- Focusing on human data aligns with the primary goal of applying findings directly to human medicine, avoiding the risks of undertraining and overfitting associated with the limited mouse data. </a:t>
          </a:r>
        </a:p>
      </dgm:t>
    </dgm:pt>
    <dgm:pt modelId="{3017EA5B-1196-47CE-A7FD-C26883685FE4}" type="parTrans" cxnId="{3498C577-1C45-4AD3-84E5-B0479CA025A0}">
      <dgm:prSet/>
      <dgm:spPr/>
      <dgm:t>
        <a:bodyPr/>
        <a:lstStyle/>
        <a:p>
          <a:endParaRPr lang="en-US"/>
        </a:p>
      </dgm:t>
    </dgm:pt>
    <dgm:pt modelId="{BDE22243-2728-42D1-81B5-E112B507BF5B}" type="sibTrans" cxnId="{3498C577-1C45-4AD3-84E5-B0479CA025A0}">
      <dgm:prSet/>
      <dgm:spPr/>
      <dgm:t>
        <a:bodyPr/>
        <a:lstStyle/>
        <a:p>
          <a:endParaRPr lang="en-US"/>
        </a:p>
      </dgm:t>
    </dgm:pt>
    <dgm:pt modelId="{F1D6DCB3-A88F-4D50-9826-264A4709E1B1}">
      <dgm:prSet/>
      <dgm:spPr>
        <a:solidFill>
          <a:schemeClr val="tx2">
            <a:lumMod val="75000"/>
            <a:lumOff val="25000"/>
          </a:schemeClr>
        </a:solidFill>
      </dgm:spPr>
      <dgm:t>
        <a:bodyPr/>
        <a:lstStyle/>
        <a:p>
          <a:r>
            <a:rPr lang="en-US"/>
            <a:t>- Model evaluation was performed by segmenting the data set to obtain alpha and beta chains. Each chain potentially interacts differently with antigens, influencing the specificity and strength of immune responses. </a:t>
          </a:r>
        </a:p>
      </dgm:t>
    </dgm:pt>
    <dgm:pt modelId="{BC2470CB-9CD8-47CA-8697-52265474490F}" type="parTrans" cxnId="{FA9A7427-ECC1-43CA-95EB-534E99CE74AA}">
      <dgm:prSet/>
      <dgm:spPr/>
      <dgm:t>
        <a:bodyPr/>
        <a:lstStyle/>
        <a:p>
          <a:endParaRPr lang="en-US"/>
        </a:p>
      </dgm:t>
    </dgm:pt>
    <dgm:pt modelId="{B09F5BC4-6BF6-4949-A810-4107AC043279}" type="sibTrans" cxnId="{FA9A7427-ECC1-43CA-95EB-534E99CE74AA}">
      <dgm:prSet/>
      <dgm:spPr/>
      <dgm:t>
        <a:bodyPr/>
        <a:lstStyle/>
        <a:p>
          <a:endParaRPr lang="en-US"/>
        </a:p>
      </dgm:t>
    </dgm:pt>
    <dgm:pt modelId="{842775BD-7453-41D8-A4F0-582D6BDCE6CC}">
      <dgm:prSet/>
      <dgm:spPr>
        <a:solidFill>
          <a:schemeClr val="tx2">
            <a:lumMod val="75000"/>
            <a:lumOff val="25000"/>
          </a:schemeClr>
        </a:solidFill>
      </dgm:spPr>
      <dgm:t>
        <a:bodyPr/>
        <a:lstStyle/>
        <a:p>
          <a:r>
            <a:rPr lang="en-US" dirty="0"/>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dgm:t>
    </dgm:pt>
    <dgm:pt modelId="{2F8A7E32-4100-4D49-87EA-6D491B733F78}" type="parTrans" cxnId="{1243BE7C-9707-4505-8FA2-587C2C7F0C6D}">
      <dgm:prSet/>
      <dgm:spPr/>
      <dgm:t>
        <a:bodyPr/>
        <a:lstStyle/>
        <a:p>
          <a:endParaRPr lang="en-US"/>
        </a:p>
      </dgm:t>
    </dgm:pt>
    <dgm:pt modelId="{0C9899D6-10BD-49C3-B17B-F6735DF4D1A7}" type="sibTrans" cxnId="{1243BE7C-9707-4505-8FA2-587C2C7F0C6D}">
      <dgm:prSet/>
      <dgm:spPr/>
      <dgm:t>
        <a:bodyPr/>
        <a:lstStyle/>
        <a:p>
          <a:endParaRPr lang="en-US"/>
        </a:p>
      </dgm:t>
    </dgm:pt>
    <dgm:pt modelId="{5E044251-1732-40AE-8B60-6444F2B163A2}">
      <dgm:prSet/>
      <dgm:spPr>
        <a:solidFill>
          <a:schemeClr val="tx2">
            <a:lumMod val="75000"/>
            <a:lumOff val="25000"/>
          </a:schemeClr>
        </a:solidFill>
      </dgm:spPr>
      <dgm:t>
        <a:bodyPr/>
        <a:lstStyle/>
        <a:p>
          <a:r>
            <a:rPr lang="en-US" dirty="0"/>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dgm:t>
    </dgm:pt>
    <dgm:pt modelId="{79F20040-E5E9-4E40-8E7E-90D886F7A477}" type="parTrans" cxnId="{F9F1F48D-FE44-458A-8F78-43CC96875B07}">
      <dgm:prSet/>
      <dgm:spPr/>
      <dgm:t>
        <a:bodyPr/>
        <a:lstStyle/>
        <a:p>
          <a:endParaRPr lang="en-US"/>
        </a:p>
      </dgm:t>
    </dgm:pt>
    <dgm:pt modelId="{4089E607-8B66-4148-AD65-33632003EA25}" type="sibTrans" cxnId="{F9F1F48D-FE44-458A-8F78-43CC96875B07}">
      <dgm:prSet/>
      <dgm:spPr/>
      <dgm:t>
        <a:bodyPr/>
        <a:lstStyle/>
        <a:p>
          <a:endParaRPr lang="en-US"/>
        </a:p>
      </dgm:t>
    </dgm:pt>
    <dgm:pt modelId="{7486E0AC-DB84-B348-8565-273699E7D1F1}" type="pres">
      <dgm:prSet presAssocID="{A1B81677-7871-4C55-B5D0-E62ABC61DD3F}" presName="linear" presStyleCnt="0">
        <dgm:presLayoutVars>
          <dgm:animLvl val="lvl"/>
          <dgm:resizeHandles val="exact"/>
        </dgm:presLayoutVars>
      </dgm:prSet>
      <dgm:spPr/>
    </dgm:pt>
    <dgm:pt modelId="{4437B0CE-088B-9F41-A295-7AF87605610D}" type="pres">
      <dgm:prSet presAssocID="{CD8DA2C7-CD5B-4181-A3F9-EBC73F28660D}" presName="parentText" presStyleLbl="node1" presStyleIdx="0" presStyleCnt="5">
        <dgm:presLayoutVars>
          <dgm:chMax val="0"/>
          <dgm:bulletEnabled val="1"/>
        </dgm:presLayoutVars>
      </dgm:prSet>
      <dgm:spPr/>
    </dgm:pt>
    <dgm:pt modelId="{5A47B22C-41FB-B644-973A-0B8ED5CBC654}" type="pres">
      <dgm:prSet presAssocID="{A924E5A1-737B-45D7-8EEE-25C39845180C}" presName="spacer" presStyleCnt="0"/>
      <dgm:spPr/>
    </dgm:pt>
    <dgm:pt modelId="{E5A06148-87F4-AD43-AFD2-3BFB6CEE381A}" type="pres">
      <dgm:prSet presAssocID="{58FFEBD2-4E88-4412-BD71-15C0C9824F4D}" presName="parentText" presStyleLbl="node1" presStyleIdx="1" presStyleCnt="5">
        <dgm:presLayoutVars>
          <dgm:chMax val="0"/>
          <dgm:bulletEnabled val="1"/>
        </dgm:presLayoutVars>
      </dgm:prSet>
      <dgm:spPr/>
    </dgm:pt>
    <dgm:pt modelId="{4D2B2636-7F8A-D847-8E29-8AF8456C68F5}" type="pres">
      <dgm:prSet presAssocID="{BDE22243-2728-42D1-81B5-E112B507BF5B}" presName="spacer" presStyleCnt="0"/>
      <dgm:spPr/>
    </dgm:pt>
    <dgm:pt modelId="{5A40DE06-0363-3B41-9D92-8409C40C7C9D}" type="pres">
      <dgm:prSet presAssocID="{F1D6DCB3-A88F-4D50-9826-264A4709E1B1}" presName="parentText" presStyleLbl="node1" presStyleIdx="2" presStyleCnt="5">
        <dgm:presLayoutVars>
          <dgm:chMax val="0"/>
          <dgm:bulletEnabled val="1"/>
        </dgm:presLayoutVars>
      </dgm:prSet>
      <dgm:spPr/>
    </dgm:pt>
    <dgm:pt modelId="{B2C999D4-01F9-C042-900B-B83B4D06B35D}" type="pres">
      <dgm:prSet presAssocID="{B09F5BC4-6BF6-4949-A810-4107AC043279}" presName="spacer" presStyleCnt="0"/>
      <dgm:spPr/>
    </dgm:pt>
    <dgm:pt modelId="{F083C128-4E07-0844-9FE9-1D0781059BB7}" type="pres">
      <dgm:prSet presAssocID="{842775BD-7453-41D8-A4F0-582D6BDCE6CC}" presName="parentText" presStyleLbl="node1" presStyleIdx="3" presStyleCnt="5">
        <dgm:presLayoutVars>
          <dgm:chMax val="0"/>
          <dgm:bulletEnabled val="1"/>
        </dgm:presLayoutVars>
      </dgm:prSet>
      <dgm:spPr/>
    </dgm:pt>
    <dgm:pt modelId="{F6D0A423-CFC0-844B-B662-5C92719749CA}" type="pres">
      <dgm:prSet presAssocID="{0C9899D6-10BD-49C3-B17B-F6735DF4D1A7}" presName="spacer" presStyleCnt="0"/>
      <dgm:spPr/>
    </dgm:pt>
    <dgm:pt modelId="{42A9D7C7-F096-C24F-8A27-AA7B726D4EFC}" type="pres">
      <dgm:prSet presAssocID="{5E044251-1732-40AE-8B60-6444F2B163A2}" presName="parentText" presStyleLbl="node1" presStyleIdx="4" presStyleCnt="5">
        <dgm:presLayoutVars>
          <dgm:chMax val="0"/>
          <dgm:bulletEnabled val="1"/>
        </dgm:presLayoutVars>
      </dgm:prSet>
      <dgm:spPr/>
    </dgm:pt>
  </dgm:ptLst>
  <dgm:cxnLst>
    <dgm:cxn modelId="{69BBA316-B3F8-4041-9206-9E4AAECDA385}" type="presOf" srcId="{A1B81677-7871-4C55-B5D0-E62ABC61DD3F}" destId="{7486E0AC-DB84-B348-8565-273699E7D1F1}" srcOrd="0" destOrd="0" presId="urn:microsoft.com/office/officeart/2005/8/layout/vList2"/>
    <dgm:cxn modelId="{FA9A7427-ECC1-43CA-95EB-534E99CE74AA}" srcId="{A1B81677-7871-4C55-B5D0-E62ABC61DD3F}" destId="{F1D6DCB3-A88F-4D50-9826-264A4709E1B1}" srcOrd="2" destOrd="0" parTransId="{BC2470CB-9CD8-47CA-8697-52265474490F}" sibTransId="{B09F5BC4-6BF6-4949-A810-4107AC043279}"/>
    <dgm:cxn modelId="{C283AF49-8395-5D4C-B4AF-362B1A3F865B}" type="presOf" srcId="{5E044251-1732-40AE-8B60-6444F2B163A2}" destId="{42A9D7C7-F096-C24F-8A27-AA7B726D4EFC}" srcOrd="0" destOrd="0" presId="urn:microsoft.com/office/officeart/2005/8/layout/vList2"/>
    <dgm:cxn modelId="{3498C577-1C45-4AD3-84E5-B0479CA025A0}" srcId="{A1B81677-7871-4C55-B5D0-E62ABC61DD3F}" destId="{58FFEBD2-4E88-4412-BD71-15C0C9824F4D}" srcOrd="1" destOrd="0" parTransId="{3017EA5B-1196-47CE-A7FD-C26883685FE4}" sibTransId="{BDE22243-2728-42D1-81B5-E112B507BF5B}"/>
    <dgm:cxn modelId="{42EC5979-B623-0E48-B555-2952223E9958}" type="presOf" srcId="{CD8DA2C7-CD5B-4181-A3F9-EBC73F28660D}" destId="{4437B0CE-088B-9F41-A295-7AF87605610D}" srcOrd="0" destOrd="0" presId="urn:microsoft.com/office/officeart/2005/8/layout/vList2"/>
    <dgm:cxn modelId="{1243BE7C-9707-4505-8FA2-587C2C7F0C6D}" srcId="{A1B81677-7871-4C55-B5D0-E62ABC61DD3F}" destId="{842775BD-7453-41D8-A4F0-582D6BDCE6CC}" srcOrd="3" destOrd="0" parTransId="{2F8A7E32-4100-4D49-87EA-6D491B733F78}" sibTransId="{0C9899D6-10BD-49C3-B17B-F6735DF4D1A7}"/>
    <dgm:cxn modelId="{66323189-E49A-4449-8A21-AECC2CF33832}" srcId="{A1B81677-7871-4C55-B5D0-E62ABC61DD3F}" destId="{CD8DA2C7-CD5B-4181-A3F9-EBC73F28660D}" srcOrd="0" destOrd="0" parTransId="{4B72EE62-B451-4B56-AE42-8723B2ADF217}" sibTransId="{A924E5A1-737B-45D7-8EEE-25C39845180C}"/>
    <dgm:cxn modelId="{F9F1F48D-FE44-458A-8F78-43CC96875B07}" srcId="{A1B81677-7871-4C55-B5D0-E62ABC61DD3F}" destId="{5E044251-1732-40AE-8B60-6444F2B163A2}" srcOrd="4" destOrd="0" parTransId="{79F20040-E5E9-4E40-8E7E-90D886F7A477}" sibTransId="{4089E607-8B66-4148-AD65-33632003EA25}"/>
    <dgm:cxn modelId="{C6C876A1-33B9-4541-8E59-CDD6CC4A43C0}" type="presOf" srcId="{842775BD-7453-41D8-A4F0-582D6BDCE6CC}" destId="{F083C128-4E07-0844-9FE9-1D0781059BB7}" srcOrd="0" destOrd="0" presId="urn:microsoft.com/office/officeart/2005/8/layout/vList2"/>
    <dgm:cxn modelId="{D16905AA-298B-9A49-A9B1-ECFAA399CFFC}" type="presOf" srcId="{F1D6DCB3-A88F-4D50-9826-264A4709E1B1}" destId="{5A40DE06-0363-3B41-9D92-8409C40C7C9D}" srcOrd="0" destOrd="0" presId="urn:microsoft.com/office/officeart/2005/8/layout/vList2"/>
    <dgm:cxn modelId="{0843EDE7-E1B2-DD44-983F-DD241A5A4429}" type="presOf" srcId="{58FFEBD2-4E88-4412-BD71-15C0C9824F4D}" destId="{E5A06148-87F4-AD43-AFD2-3BFB6CEE381A}" srcOrd="0" destOrd="0" presId="urn:microsoft.com/office/officeart/2005/8/layout/vList2"/>
    <dgm:cxn modelId="{964F3CEF-FB9F-AD49-9E53-7C8F3166DBBD}" type="presParOf" srcId="{7486E0AC-DB84-B348-8565-273699E7D1F1}" destId="{4437B0CE-088B-9F41-A295-7AF87605610D}" srcOrd="0" destOrd="0" presId="urn:microsoft.com/office/officeart/2005/8/layout/vList2"/>
    <dgm:cxn modelId="{547B36AB-0A45-2040-9E9E-7A73E33E61C3}" type="presParOf" srcId="{7486E0AC-DB84-B348-8565-273699E7D1F1}" destId="{5A47B22C-41FB-B644-973A-0B8ED5CBC654}" srcOrd="1" destOrd="0" presId="urn:microsoft.com/office/officeart/2005/8/layout/vList2"/>
    <dgm:cxn modelId="{E0DC7573-C6F0-1D4E-803A-17A8C5C31E95}" type="presParOf" srcId="{7486E0AC-DB84-B348-8565-273699E7D1F1}" destId="{E5A06148-87F4-AD43-AFD2-3BFB6CEE381A}" srcOrd="2" destOrd="0" presId="urn:microsoft.com/office/officeart/2005/8/layout/vList2"/>
    <dgm:cxn modelId="{8D0E03DA-DC47-CA4B-B5B9-85ACEA43806F}" type="presParOf" srcId="{7486E0AC-DB84-B348-8565-273699E7D1F1}" destId="{4D2B2636-7F8A-D847-8E29-8AF8456C68F5}" srcOrd="3" destOrd="0" presId="urn:microsoft.com/office/officeart/2005/8/layout/vList2"/>
    <dgm:cxn modelId="{18914E2D-840F-6749-9F6C-149C3CF8673B}" type="presParOf" srcId="{7486E0AC-DB84-B348-8565-273699E7D1F1}" destId="{5A40DE06-0363-3B41-9D92-8409C40C7C9D}" srcOrd="4" destOrd="0" presId="urn:microsoft.com/office/officeart/2005/8/layout/vList2"/>
    <dgm:cxn modelId="{C662A1CE-8CEB-B64F-B3F8-A55DB0EBAEED}" type="presParOf" srcId="{7486E0AC-DB84-B348-8565-273699E7D1F1}" destId="{B2C999D4-01F9-C042-900B-B83B4D06B35D}" srcOrd="5" destOrd="0" presId="urn:microsoft.com/office/officeart/2005/8/layout/vList2"/>
    <dgm:cxn modelId="{2DAF7C95-6480-6D46-93E1-D39423DA604C}" type="presParOf" srcId="{7486E0AC-DB84-B348-8565-273699E7D1F1}" destId="{F083C128-4E07-0844-9FE9-1D0781059BB7}" srcOrd="6" destOrd="0" presId="urn:microsoft.com/office/officeart/2005/8/layout/vList2"/>
    <dgm:cxn modelId="{77E120B2-B96D-0B4E-A89B-3586843B50F6}" type="presParOf" srcId="{7486E0AC-DB84-B348-8565-273699E7D1F1}" destId="{F6D0A423-CFC0-844B-B662-5C92719749CA}" srcOrd="7" destOrd="0" presId="urn:microsoft.com/office/officeart/2005/8/layout/vList2"/>
    <dgm:cxn modelId="{DAF382B8-5142-8440-A3AA-6E8119A446AA}" type="presParOf" srcId="{7486E0AC-DB84-B348-8565-273699E7D1F1}" destId="{42A9D7C7-F096-C24F-8A27-AA7B726D4E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4B5E-B411-634D-B8F5-C480FA5924B1}">
      <dsp:nvSpPr>
        <dsp:cNvPr id="0" name=""/>
        <dsp:cNvSpPr/>
      </dsp:nvSpPr>
      <dsp:spPr>
        <a:xfrm>
          <a:off x="0" y="1993"/>
          <a:ext cx="990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1143E1-9298-B845-B193-CDEF4C5F225D}">
      <dsp:nvSpPr>
        <dsp:cNvPr id="0" name=""/>
        <dsp:cNvSpPr/>
      </dsp:nvSpPr>
      <dsp:spPr>
        <a:xfrm>
          <a:off x="0" y="1993"/>
          <a:ext cx="1981200" cy="4078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mn-lt"/>
              <a:cs typeface="Times New Roman" panose="02020603050405020304" pitchFamily="18" charset="0"/>
            </a:rPr>
            <a:t>Data preprocessing includes four steps: retaining relevant columns of data, deleting rows with missing values, deleting duplicate rows, and deleting rows with </a:t>
          </a:r>
          <a:r>
            <a:rPr lang="zh-CN" sz="2000" kern="1200" dirty="0">
              <a:latin typeface="+mn-lt"/>
              <a:cs typeface="Times New Roman" panose="02020603050405020304" pitchFamily="18" charset="0"/>
            </a:rPr>
            <a:t>‘</a:t>
          </a:r>
          <a:r>
            <a:rPr lang="en-US" sz="2000" kern="1200" dirty="0">
              <a:latin typeface="+mn-lt"/>
              <a:cs typeface="Times New Roman" panose="02020603050405020304" pitchFamily="18" charset="0"/>
            </a:rPr>
            <a:t>vdjdb.score</a:t>
          </a:r>
          <a:r>
            <a:rPr lang="zh-CN" sz="2000" kern="1200" dirty="0">
              <a:latin typeface="+mn-lt"/>
              <a:cs typeface="Times New Roman" panose="02020603050405020304" pitchFamily="18" charset="0"/>
            </a:rPr>
            <a:t>’ </a:t>
          </a:r>
          <a:r>
            <a:rPr lang="en-US" sz="2000" kern="1200" dirty="0">
              <a:latin typeface="+mn-lt"/>
              <a:cs typeface="Times New Roman" panose="02020603050405020304" pitchFamily="18" charset="0"/>
            </a:rPr>
            <a:t>= 0.</a:t>
          </a:r>
        </a:p>
      </dsp:txBody>
      <dsp:txXfrm>
        <a:off x="0" y="1993"/>
        <a:ext cx="1981200" cy="4078088"/>
      </dsp:txXfrm>
    </dsp:sp>
    <dsp:sp modelId="{79BED50A-7C5E-E34F-9337-82A02DCEF166}">
      <dsp:nvSpPr>
        <dsp:cNvPr id="0" name=""/>
        <dsp:cNvSpPr/>
      </dsp:nvSpPr>
      <dsp:spPr>
        <a:xfrm>
          <a:off x="2129790" y="49932"/>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Extract relevant columns: '</a:t>
          </a:r>
          <a:r>
            <a:rPr lang="en-US" sz="1900" kern="1200" dirty="0" err="1">
              <a:latin typeface="+mn-lt"/>
              <a:cs typeface="Times New Roman" panose="02020603050405020304" pitchFamily="18" charset="0"/>
            </a:rPr>
            <a:t>complex.id</a:t>
          </a:r>
          <a:r>
            <a:rPr lang="en-US" sz="1900" kern="1200" dirty="0">
              <a:latin typeface="+mn-lt"/>
              <a:cs typeface="Times New Roman" panose="02020603050405020304" pitchFamily="18" charset="0"/>
            </a:rPr>
            <a:t>', 'gene', 'cdr3', '</a:t>
          </a:r>
          <a:r>
            <a:rPr lang="en-US" sz="1900" kern="1200" dirty="0" err="1">
              <a:latin typeface="+mn-lt"/>
              <a:cs typeface="Times New Roman" panose="02020603050405020304" pitchFamily="18" charset="0"/>
            </a:rPr>
            <a:t>v.segm</a:t>
          </a:r>
          <a:r>
            <a:rPr lang="en-US" sz="1900" kern="1200" dirty="0">
              <a:latin typeface="+mn-lt"/>
              <a:cs typeface="Times New Roman" panose="02020603050405020304" pitchFamily="18" charset="0"/>
            </a:rPr>
            <a:t>', '</a:t>
          </a:r>
          <a:r>
            <a:rPr lang="en-US" sz="1900" kern="1200" dirty="0" err="1">
              <a:latin typeface="+mn-lt"/>
              <a:cs typeface="Times New Roman" panose="02020603050405020304" pitchFamily="18" charset="0"/>
            </a:rPr>
            <a:t>j.segm</a:t>
          </a:r>
          <a:r>
            <a:rPr lang="en-US" sz="1900" kern="1200" dirty="0">
              <a:latin typeface="+mn-lt"/>
              <a:cs typeface="Times New Roman" panose="02020603050405020304" pitchFamily="18" charset="0"/>
            </a:rPr>
            <a:t>', 'species', '</a:t>
          </a:r>
          <a:r>
            <a:rPr lang="en-US" sz="1900" kern="1200" dirty="0" err="1">
              <a:latin typeface="+mn-lt"/>
              <a:cs typeface="Times New Roman" panose="02020603050405020304" pitchFamily="18" charset="0"/>
            </a:rPr>
            <a:t>mhc.a</a:t>
          </a:r>
          <a:r>
            <a:rPr lang="en-US" sz="1900" kern="1200" dirty="0">
              <a:latin typeface="+mn-lt"/>
              <a:cs typeface="Times New Roman" panose="02020603050405020304" pitchFamily="18" charset="0"/>
            </a:rPr>
            <a:t>', '</a:t>
          </a:r>
          <a:r>
            <a:rPr lang="en-US" sz="1900" kern="1200" dirty="0" err="1">
              <a:latin typeface="+mn-lt"/>
              <a:cs typeface="Times New Roman" panose="02020603050405020304" pitchFamily="18" charset="0"/>
            </a:rPr>
            <a:t>mhc.b</a:t>
          </a:r>
          <a:r>
            <a:rPr lang="en-US" sz="1900" kern="1200" dirty="0">
              <a:latin typeface="+mn-lt"/>
              <a:cs typeface="Times New Roman" panose="02020603050405020304" pitchFamily="18" charset="0"/>
            </a:rPr>
            <a:t>', ' from the original data set mhc.class', '</a:t>
          </a:r>
          <a:r>
            <a:rPr lang="en-US" sz="1900" kern="1200" dirty="0" err="1">
              <a:latin typeface="+mn-lt"/>
              <a:cs typeface="Times New Roman" panose="02020603050405020304" pitchFamily="18" charset="0"/>
            </a:rPr>
            <a:t>antigen.epitope</a:t>
          </a:r>
          <a:r>
            <a:rPr lang="en-US" sz="1900" kern="1200" dirty="0">
              <a:latin typeface="+mn-lt"/>
              <a:cs typeface="Times New Roman" panose="02020603050405020304" pitchFamily="18" charset="0"/>
            </a:rPr>
            <a:t>', 'vdjdb.score’.</a:t>
          </a:r>
        </a:p>
      </dsp:txBody>
      <dsp:txXfrm>
        <a:off x="2129790" y="49932"/>
        <a:ext cx="7776210" cy="958788"/>
      </dsp:txXfrm>
    </dsp:sp>
    <dsp:sp modelId="{2FE042E3-5384-E144-A2AE-6F68CD3FFCC8}">
      <dsp:nvSpPr>
        <dsp:cNvPr id="0" name=""/>
        <dsp:cNvSpPr/>
      </dsp:nvSpPr>
      <dsp:spPr>
        <a:xfrm>
          <a:off x="1981200" y="1008721"/>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A2076-D458-8147-9A0B-697348DBFF96}">
      <dsp:nvSpPr>
        <dsp:cNvPr id="0" name=""/>
        <dsp:cNvSpPr/>
      </dsp:nvSpPr>
      <dsp:spPr>
        <a:xfrm>
          <a:off x="2129790" y="1056660"/>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Find the missing values and find that there are missing values in the ‘</a:t>
          </a:r>
          <a:r>
            <a:rPr lang="en-US" sz="1900" kern="1200" dirty="0" err="1">
              <a:latin typeface="+mn-lt"/>
              <a:cs typeface="Times New Roman" panose="02020603050405020304" pitchFamily="18" charset="0"/>
            </a:rPr>
            <a:t>v.segm</a:t>
          </a:r>
          <a:r>
            <a:rPr lang="en-US" sz="1900" kern="1200" dirty="0">
              <a:latin typeface="+mn-lt"/>
              <a:cs typeface="Times New Roman" panose="02020603050405020304" pitchFamily="18" charset="0"/>
            </a:rPr>
            <a:t>’ and ‘</a:t>
          </a:r>
          <a:r>
            <a:rPr lang="en-US" sz="1900" kern="1200" dirty="0" err="1">
              <a:latin typeface="+mn-lt"/>
              <a:cs typeface="Times New Roman" panose="02020603050405020304" pitchFamily="18" charset="0"/>
            </a:rPr>
            <a:t>j.segm</a:t>
          </a:r>
          <a:r>
            <a:rPr lang="en-US" sz="1900" kern="1200" dirty="0">
              <a:latin typeface="+mn-lt"/>
              <a:cs typeface="Times New Roman" panose="02020603050405020304" pitchFamily="18" charset="0"/>
            </a:rPr>
            <a:t>’ columns. Delete the rows where these missing values are located.</a:t>
          </a:r>
        </a:p>
      </dsp:txBody>
      <dsp:txXfrm>
        <a:off x="2129790" y="1056660"/>
        <a:ext cx="7776210" cy="958788"/>
      </dsp:txXfrm>
    </dsp:sp>
    <dsp:sp modelId="{D4665987-0C4B-9A45-BA6F-15AA34CEF683}">
      <dsp:nvSpPr>
        <dsp:cNvPr id="0" name=""/>
        <dsp:cNvSpPr/>
      </dsp:nvSpPr>
      <dsp:spPr>
        <a:xfrm>
          <a:off x="1981200" y="2015449"/>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20489-6973-C44E-814F-77BB018D0253}">
      <dsp:nvSpPr>
        <dsp:cNvPr id="0" name=""/>
        <dsp:cNvSpPr/>
      </dsp:nvSpPr>
      <dsp:spPr>
        <a:xfrm>
          <a:off x="2129790" y="2063389"/>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Remove duplicate rows</a:t>
          </a:r>
        </a:p>
      </dsp:txBody>
      <dsp:txXfrm>
        <a:off x="2129790" y="2063389"/>
        <a:ext cx="7776210" cy="958788"/>
      </dsp:txXfrm>
    </dsp:sp>
    <dsp:sp modelId="{0304F57F-C7EB-284B-9AB7-519146A948DF}">
      <dsp:nvSpPr>
        <dsp:cNvPr id="0" name=""/>
        <dsp:cNvSpPr/>
      </dsp:nvSpPr>
      <dsp:spPr>
        <a:xfrm>
          <a:off x="1981200" y="3022178"/>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E0501B-441A-E44C-9E10-675C01D97328}">
      <dsp:nvSpPr>
        <dsp:cNvPr id="0" name=""/>
        <dsp:cNvSpPr/>
      </dsp:nvSpPr>
      <dsp:spPr>
        <a:xfrm>
          <a:off x="2129790" y="3070117"/>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ea"/>
              <a:ea typeface="+mn-ea"/>
              <a:cs typeface="Times New Roman" panose="02020603050405020304" pitchFamily="18" charset="0"/>
            </a:rPr>
            <a:t>Because the data entry of </a:t>
          </a:r>
          <a:r>
            <a:rPr lang="zh-CN" sz="1900" kern="1200" dirty="0">
              <a:latin typeface="+mn-ea"/>
              <a:ea typeface="+mn-ea"/>
              <a:cs typeface="Times New Roman" panose="02020603050405020304" pitchFamily="18" charset="0"/>
            </a:rPr>
            <a:t>‘</a:t>
          </a:r>
          <a:r>
            <a:rPr lang="en-US" sz="1900" kern="1200" dirty="0">
              <a:latin typeface="+mn-ea"/>
              <a:ea typeface="+mn-ea"/>
              <a:cs typeface="Times New Roman" panose="02020603050405020304" pitchFamily="18" charset="0"/>
            </a:rPr>
            <a:t>vdjdb.score</a:t>
          </a:r>
          <a:r>
            <a:rPr lang="zh-CN" sz="1900" kern="1200" dirty="0">
              <a:latin typeface="+mn-ea"/>
              <a:ea typeface="+mn-ea"/>
              <a:cs typeface="Times New Roman" panose="02020603050405020304" pitchFamily="18" charset="0"/>
            </a:rPr>
            <a:t>’ </a:t>
          </a:r>
          <a:r>
            <a:rPr lang="en-US" sz="1900" kern="1200" dirty="0">
              <a:latin typeface="+mn-ea"/>
              <a:ea typeface="+mn-ea"/>
              <a:cs typeface="Times New Roman" panose="02020603050405020304" pitchFamily="18" charset="0"/>
            </a:rPr>
            <a:t>= 0 has no reference significance, delete the row where </a:t>
          </a:r>
          <a:r>
            <a:rPr lang="zh-CN" sz="1900" kern="1200" dirty="0">
              <a:latin typeface="+mn-ea"/>
              <a:ea typeface="+mn-ea"/>
              <a:cs typeface="Times New Roman" panose="02020603050405020304" pitchFamily="18" charset="0"/>
            </a:rPr>
            <a:t>‘</a:t>
          </a:r>
          <a:r>
            <a:rPr lang="en-US" sz="1900" kern="1200" dirty="0">
              <a:latin typeface="+mn-ea"/>
              <a:ea typeface="+mn-ea"/>
              <a:cs typeface="Times New Roman" panose="02020603050405020304" pitchFamily="18" charset="0"/>
            </a:rPr>
            <a:t>vdjdb.score</a:t>
          </a:r>
          <a:r>
            <a:rPr lang="zh-CN" sz="1900" kern="1200" dirty="0">
              <a:latin typeface="+mn-ea"/>
              <a:ea typeface="+mn-ea"/>
              <a:cs typeface="Times New Roman" panose="02020603050405020304" pitchFamily="18" charset="0"/>
            </a:rPr>
            <a:t>’ </a:t>
          </a:r>
          <a:r>
            <a:rPr lang="en-US" sz="1900" kern="1200" dirty="0">
              <a:latin typeface="+mn-ea"/>
              <a:ea typeface="+mn-ea"/>
              <a:cs typeface="Times New Roman" panose="02020603050405020304" pitchFamily="18" charset="0"/>
            </a:rPr>
            <a:t>= 0 is located.</a:t>
          </a:r>
        </a:p>
      </dsp:txBody>
      <dsp:txXfrm>
        <a:off x="2129790" y="3070117"/>
        <a:ext cx="7776210" cy="958788"/>
      </dsp:txXfrm>
    </dsp:sp>
    <dsp:sp modelId="{C84D1C55-1FE0-E14A-8B10-F8F40EB2F378}">
      <dsp:nvSpPr>
        <dsp:cNvPr id="0" name=""/>
        <dsp:cNvSpPr/>
      </dsp:nvSpPr>
      <dsp:spPr>
        <a:xfrm>
          <a:off x="1981200" y="4028906"/>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60AA5-5A2F-432E-B41D-4C111992FFC1}">
      <dsp:nvSpPr>
        <dsp:cNvPr id="0" name=""/>
        <dsp:cNvSpPr/>
      </dsp:nvSpPr>
      <dsp:spPr>
        <a:xfrm>
          <a:off x="967355" y="395160"/>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3FD49-9964-466B-972F-268F69F10E18}">
      <dsp:nvSpPr>
        <dsp:cNvPr id="0" name=""/>
        <dsp:cNvSpPr/>
      </dsp:nvSpPr>
      <dsp:spPr>
        <a:xfrm>
          <a:off x="60886" y="2367487"/>
          <a:ext cx="3296250" cy="128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mn-lt"/>
              <a:cs typeface="Times New Roman" panose="02020603050405020304" pitchFamily="18" charset="0"/>
            </a:rPr>
            <a:t>Epitopes with fewer than 10 occurrences are considered insufficient for reliable modeling and are thus filtered out. This focuses the dataset on more common epitopes, which improves the model's ability to learn relevant patterns and make accurate predictions. </a:t>
          </a:r>
        </a:p>
      </dsp:txBody>
      <dsp:txXfrm>
        <a:off x="60886" y="2367487"/>
        <a:ext cx="3296250" cy="1287626"/>
      </dsp:txXfrm>
    </dsp:sp>
    <dsp:sp modelId="{B10883D1-F326-4CCD-90D4-8FD6F98D3B6E}">
      <dsp:nvSpPr>
        <dsp:cNvPr id="0" name=""/>
        <dsp:cNvSpPr/>
      </dsp:nvSpPr>
      <dsp:spPr>
        <a:xfrm>
          <a:off x="4840449" y="395160"/>
          <a:ext cx="1483312" cy="1483312"/>
        </a:xfrm>
        <a:prstGeom prst="leftRightArrow">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4A64F-055E-46CA-8EF3-5581A3418F5E}">
      <dsp:nvSpPr>
        <dsp:cNvPr id="0" name=""/>
        <dsp:cNvSpPr/>
      </dsp:nvSpPr>
      <dsp:spPr>
        <a:xfrm>
          <a:off x="3933980" y="2367487"/>
          <a:ext cx="3296250" cy="128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mn-lt"/>
              <a:cs typeface="Times New Roman" panose="02020603050405020304" pitchFamily="18" charset="0"/>
            </a:rPr>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dsp:txBody>
      <dsp:txXfrm>
        <a:off x="3933980" y="2367487"/>
        <a:ext cx="3296250" cy="1287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7B0CE-088B-9F41-A295-7AF87605610D}">
      <dsp:nvSpPr>
        <dsp:cNvPr id="0" name=""/>
        <dsp:cNvSpPr/>
      </dsp:nvSpPr>
      <dsp:spPr>
        <a:xfrm>
          <a:off x="0" y="134240"/>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A decision to focus exclusively on Human Species (Homo Sapiens) was made for model building and predictions due to the significantly larger volume of data available—51,535 entries for humans compared to just 4,173 for mice (Mus Musculus). </a:t>
          </a:r>
        </a:p>
      </dsp:txBody>
      <dsp:txXfrm>
        <a:off x="62648" y="196888"/>
        <a:ext cx="6806102" cy="1158047"/>
      </dsp:txXfrm>
    </dsp:sp>
    <dsp:sp modelId="{E5A06148-87F4-AD43-AFD2-3BFB6CEE381A}">
      <dsp:nvSpPr>
        <dsp:cNvPr id="0" name=""/>
        <dsp:cNvSpPr/>
      </dsp:nvSpPr>
      <dsp:spPr>
        <a:xfrm>
          <a:off x="0" y="1460784"/>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Focusing on human data aligns with the primary goal of applying findings directly to human medicine, avoiding the risks of undertraining and overfitting associated with the limited mouse data. </a:t>
          </a:r>
        </a:p>
      </dsp:txBody>
      <dsp:txXfrm>
        <a:off x="62648" y="1523432"/>
        <a:ext cx="6806102" cy="1158047"/>
      </dsp:txXfrm>
    </dsp:sp>
    <dsp:sp modelId="{5A40DE06-0363-3B41-9D92-8409C40C7C9D}">
      <dsp:nvSpPr>
        <dsp:cNvPr id="0" name=""/>
        <dsp:cNvSpPr/>
      </dsp:nvSpPr>
      <dsp:spPr>
        <a:xfrm>
          <a:off x="0" y="2787328"/>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Model evaluation was performed by segmenting the data set to obtain alpha and beta chains. Each chain potentially interacts differently with antigens, influencing the specificity and strength of immune responses. </a:t>
          </a:r>
        </a:p>
      </dsp:txBody>
      <dsp:txXfrm>
        <a:off x="62648" y="2849976"/>
        <a:ext cx="6806102" cy="1158047"/>
      </dsp:txXfrm>
    </dsp:sp>
    <dsp:sp modelId="{F083C128-4E07-0844-9FE9-1D0781059BB7}">
      <dsp:nvSpPr>
        <dsp:cNvPr id="0" name=""/>
        <dsp:cNvSpPr/>
      </dsp:nvSpPr>
      <dsp:spPr>
        <a:xfrm>
          <a:off x="0" y="4113871"/>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dsp:txBody>
      <dsp:txXfrm>
        <a:off x="62648" y="4176519"/>
        <a:ext cx="6806102" cy="1158047"/>
      </dsp:txXfrm>
    </dsp:sp>
    <dsp:sp modelId="{42A9D7C7-F096-C24F-8A27-AA7B726D4EFC}">
      <dsp:nvSpPr>
        <dsp:cNvPr id="0" name=""/>
        <dsp:cNvSpPr/>
      </dsp:nvSpPr>
      <dsp:spPr>
        <a:xfrm>
          <a:off x="0" y="5440415"/>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dsp:txBody>
      <dsp:txXfrm>
        <a:off x="62648" y="5503063"/>
        <a:ext cx="6806102" cy="11580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14</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5/9/24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5/9/24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5/9/24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5/9/24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5/9/24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5/9/24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5/9/24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5/9/24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5/9/24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5/9/24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5/9/24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5/9/24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mj-lt"/>
                <a:cs typeface="Times New Roman" panose="02020603050405020304" pitchFamily="18" charset="0"/>
              </a:rPr>
              <a:t>SHALOMI FERNANDES, </a:t>
            </a:r>
          </a:p>
          <a:p>
            <a:r>
              <a:rPr lang="en-US" sz="2400" dirty="0">
                <a:latin typeface="+mj-lt"/>
                <a:cs typeface="Times New Roman" panose="02020603050405020304" pitchFamily="18" charset="0"/>
              </a:rPr>
              <a:t>JIADONG XU,</a:t>
            </a:r>
          </a:p>
          <a:p>
            <a:r>
              <a:rPr lang="en-US" sz="2400" dirty="0">
                <a:latin typeface="+mj-lt"/>
                <a:cs typeface="Times New Roman" panose="02020603050405020304" pitchFamily="18" charset="0"/>
              </a:rPr>
              <a:t>FANGNAN WEI,</a:t>
            </a:r>
          </a:p>
          <a:p>
            <a:r>
              <a:rPr lang="en-US" sz="2400" dirty="0">
                <a:latin typeface="+mj-lt"/>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l="5346" t="4595" r="2271" b="5360"/>
          <a:stretch/>
        </p:blipFill>
        <p:spPr>
          <a:xfrm>
            <a:off x="8319810" y="145503"/>
            <a:ext cx="3259856" cy="3173618"/>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rotWithShape="1">
          <a:blip r:embed="rId3"/>
          <a:srcRect l="7387" t="4888" r="6256" b="4170"/>
          <a:stretch/>
        </p:blipFill>
        <p:spPr>
          <a:xfrm>
            <a:off x="8319810" y="3684382"/>
            <a:ext cx="3259856" cy="3173618"/>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7" name="文本框 6">
            <a:extLst>
              <a:ext uri="{FF2B5EF4-FFF2-40B4-BE49-F238E27FC236}">
                <a16:creationId xmlns:a16="http://schemas.microsoft.com/office/drawing/2014/main" id="{0AA7B8B1-9C71-5FC8-63D5-2267B51C3602}"/>
              </a:ext>
            </a:extLst>
          </p:cNvPr>
          <p:cNvSpPr txBox="1"/>
          <p:nvPr/>
        </p:nvSpPr>
        <p:spPr>
          <a:xfrm>
            <a:off x="8254592" y="3354214"/>
            <a:ext cx="3226076" cy="369332"/>
          </a:xfrm>
          <a:prstGeom prst="rect">
            <a:avLst/>
          </a:prstGeom>
          <a:noFill/>
        </p:spPr>
        <p:txBody>
          <a:bodyPr wrap="none" rtlCol="0">
            <a:spAutoFit/>
          </a:bodyPr>
          <a:lstStyle/>
          <a:p>
            <a:r>
              <a:rPr lang="en-US" altLang="zh-CN" dirty="0"/>
              <a:t>Human TCR              Mouse TCR</a:t>
            </a:r>
            <a:endParaRPr lang="zh-CN" altLang="en-US" dirty="0"/>
          </a:p>
        </p:txBody>
      </p:sp>
      <p:sp>
        <p:nvSpPr>
          <p:cNvPr id="10" name="箭头: 上 9">
            <a:extLst>
              <a:ext uri="{FF2B5EF4-FFF2-40B4-BE49-F238E27FC236}">
                <a16:creationId xmlns:a16="http://schemas.microsoft.com/office/drawing/2014/main" id="{C7259697-B8C0-60F7-37FE-05DCBB84117D}"/>
              </a:ext>
            </a:extLst>
          </p:cNvPr>
          <p:cNvSpPr/>
          <p:nvPr/>
        </p:nvSpPr>
        <p:spPr>
          <a:xfrm>
            <a:off x="9565566" y="3353371"/>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 11">
            <a:extLst>
              <a:ext uri="{FF2B5EF4-FFF2-40B4-BE49-F238E27FC236}">
                <a16:creationId xmlns:a16="http://schemas.microsoft.com/office/drawing/2014/main" id="{F8DC8494-8937-5801-4F23-3290E07535B6}"/>
              </a:ext>
            </a:extLst>
          </p:cNvPr>
          <p:cNvSpPr/>
          <p:nvPr/>
        </p:nvSpPr>
        <p:spPr>
          <a:xfrm rot="10800000">
            <a:off x="11426389" y="3336386"/>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rotWithShape="1">
          <a:blip r:embed="rId2"/>
          <a:srcRect t="5026" r="-452"/>
          <a:stretch/>
        </p:blipFill>
        <p:spPr>
          <a:xfrm>
            <a:off x="7075371" y="3005629"/>
            <a:ext cx="4026641" cy="3727308"/>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923330"/>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D region and only undergoes VJ rearrangement, making it less diverse.</a:t>
            </a:r>
            <a:endParaRPr lang="en-US" altLang="zh-CN" dirty="0"/>
          </a:p>
        </p:txBody>
      </p:sp>
      <p:sp>
        <p:nvSpPr>
          <p:cNvPr id="2" name="文本框 1">
            <a:extLst>
              <a:ext uri="{FF2B5EF4-FFF2-40B4-BE49-F238E27FC236}">
                <a16:creationId xmlns:a16="http://schemas.microsoft.com/office/drawing/2014/main" id="{1761CEB6-04B1-5B89-F0B8-6E85B0FCC25D}"/>
              </a:ext>
            </a:extLst>
          </p:cNvPr>
          <p:cNvSpPr txBox="1"/>
          <p:nvPr/>
        </p:nvSpPr>
        <p:spPr>
          <a:xfrm>
            <a:off x="673158" y="2686477"/>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3" name="文本框 2">
            <a:extLst>
              <a:ext uri="{FF2B5EF4-FFF2-40B4-BE49-F238E27FC236}">
                <a16:creationId xmlns:a16="http://schemas.microsoft.com/office/drawing/2014/main" id="{446B89C5-3B4A-7A4C-B046-A69F3029363E}"/>
              </a:ext>
            </a:extLst>
          </p:cNvPr>
          <p:cNvSpPr txBox="1"/>
          <p:nvPr/>
        </p:nvSpPr>
        <p:spPr>
          <a:xfrm>
            <a:off x="673158" y="4153189"/>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8" name="文本框 7">
            <a:extLst>
              <a:ext uri="{FF2B5EF4-FFF2-40B4-BE49-F238E27FC236}">
                <a16:creationId xmlns:a16="http://schemas.microsoft.com/office/drawing/2014/main" id="{663EA25A-F45F-8AFD-4075-7894521EE2FD}"/>
              </a:ext>
            </a:extLst>
          </p:cNvPr>
          <p:cNvSpPr txBox="1"/>
          <p:nvPr/>
        </p:nvSpPr>
        <p:spPr>
          <a:xfrm>
            <a:off x="8045080" y="2636297"/>
            <a:ext cx="2308645" cy="369332"/>
          </a:xfrm>
          <a:prstGeom prst="rect">
            <a:avLst/>
          </a:prstGeom>
          <a:noFill/>
        </p:spPr>
        <p:txBody>
          <a:bodyPr wrap="none" rtlCol="0">
            <a:spAutoFit/>
          </a:bodyPr>
          <a:lstStyle/>
          <a:p>
            <a:r>
              <a:rPr lang="en-US" altLang="zh-CN" dirty="0"/>
              <a:t>Human Alpha Chains</a:t>
            </a:r>
            <a:endParaRPr lang="zh-CN" altLang="en-US"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rotWithShape="1">
          <a:blip r:embed="rId2"/>
          <a:srcRect l="-1" t="4680" r="-1"/>
          <a:stretch/>
        </p:blipFill>
        <p:spPr>
          <a:xfrm>
            <a:off x="7479256" y="2878514"/>
            <a:ext cx="3888218" cy="3715005"/>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Broader epitope recognition.</a:t>
            </a:r>
          </a:p>
        </p:txBody>
      </p:sp>
      <p:sp>
        <p:nvSpPr>
          <p:cNvPr id="2" name="文本框 1">
            <a:extLst>
              <a:ext uri="{FF2B5EF4-FFF2-40B4-BE49-F238E27FC236}">
                <a16:creationId xmlns:a16="http://schemas.microsoft.com/office/drawing/2014/main" id="{EA376887-3F41-D339-8FBF-BE8ABAB58F87}"/>
              </a:ext>
            </a:extLst>
          </p:cNvPr>
          <p:cNvSpPr txBox="1"/>
          <p:nvPr/>
        </p:nvSpPr>
        <p:spPr>
          <a:xfrm>
            <a:off x="8459225" y="2509182"/>
            <a:ext cx="2189895" cy="369332"/>
          </a:xfrm>
          <a:prstGeom prst="rect">
            <a:avLst/>
          </a:prstGeom>
          <a:noFill/>
        </p:spPr>
        <p:txBody>
          <a:bodyPr wrap="none" rtlCol="0">
            <a:spAutoFit/>
          </a:bodyPr>
          <a:lstStyle/>
          <a:p>
            <a:r>
              <a:rPr lang="en-US" altLang="zh-CN" dirty="0"/>
              <a:t>Human Beta Chains</a:t>
            </a:r>
            <a:endParaRPr lang="zh-CN" altLang="en-US" dirty="0"/>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t="4602"/>
          <a:stretch/>
        </p:blipFill>
        <p:spPr>
          <a:xfrm>
            <a:off x="7536624" y="2899016"/>
            <a:ext cx="3911829" cy="3727329"/>
          </a:xfrm>
        </p:spPr>
      </p:pic>
      <p:sp>
        <p:nvSpPr>
          <p:cNvPr id="2" name="文本框 1">
            <a:extLst>
              <a:ext uri="{FF2B5EF4-FFF2-40B4-BE49-F238E27FC236}">
                <a16:creationId xmlns:a16="http://schemas.microsoft.com/office/drawing/2014/main" id="{20511160-0F12-1B78-8621-DB6EEEF07D12}"/>
              </a:ext>
            </a:extLst>
          </p:cNvPr>
          <p:cNvSpPr txBox="1"/>
          <p:nvPr/>
        </p:nvSpPr>
        <p:spPr>
          <a:xfrm>
            <a:off x="743547" y="2967335"/>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More dispersed</a:t>
            </a:r>
          </a:p>
          <a:p>
            <a:pPr marL="285750" indent="-285750">
              <a:buFont typeface="Arial" panose="020B0604020202020204" pitchFamily="34" charset="0"/>
              <a:buChar char="•"/>
            </a:pPr>
            <a:r>
              <a:rPr lang="en-US" altLang="zh-CN" dirty="0">
                <a:solidFill>
                  <a:srgbClr val="0D0D0D"/>
                </a:solidFill>
                <a:highlight>
                  <a:srgbClr val="FFFFFF"/>
                </a:highlight>
                <a:latin typeface="Segoe UI" panose="020B0502040204020203" pitchFamily="34" charset="0"/>
                <a:ea typeface="等线" panose="02010600030101010101" pitchFamily="2" charset="-122"/>
              </a:rPr>
              <a:t>Different </a:t>
            </a:r>
            <a:r>
              <a:rPr lang="en-GB" altLang="zh-CN" dirty="0">
                <a:solidFill>
                  <a:srgbClr val="0D0D0D"/>
                </a:solidFill>
                <a:highlight>
                  <a:srgbClr val="FFFFFF"/>
                </a:highlight>
                <a:latin typeface="Segoe UI" panose="020B0502040204020203" pitchFamily="34" charset="0"/>
                <a:ea typeface="等线" panose="02010600030101010101" pitchFamily="2" charset="-122"/>
              </a:rPr>
              <a:t>specificity mixed together and difficult to form distinct high-purity clusters</a:t>
            </a:r>
          </a:p>
        </p:txBody>
      </p:sp>
      <p:sp>
        <p:nvSpPr>
          <p:cNvPr id="3" name="文本框 2">
            <a:extLst>
              <a:ext uri="{FF2B5EF4-FFF2-40B4-BE49-F238E27FC236}">
                <a16:creationId xmlns:a16="http://schemas.microsoft.com/office/drawing/2014/main" id="{A3B4D8C1-F52E-CA9D-5637-2B0B2B42803A}"/>
              </a:ext>
            </a:extLst>
          </p:cNvPr>
          <p:cNvSpPr txBox="1"/>
          <p:nvPr/>
        </p:nvSpPr>
        <p:spPr>
          <a:xfrm>
            <a:off x="740280" y="4364590"/>
            <a:ext cx="5598177" cy="1477328"/>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US" altLang="zh-CN" dirty="0"/>
              <a:t>The different combinations of TCRs on the Alpha and Beta chains make the TCRs more diverse, leading to a more diverse distribution.</a:t>
            </a:r>
          </a:p>
          <a:p>
            <a:pPr marL="285750" indent="-285750">
              <a:buFont typeface="Arial" panose="020B0604020202020204" pitchFamily="34" charset="0"/>
              <a:buChar char="•"/>
            </a:pPr>
            <a:r>
              <a:rPr lang="en-US" altLang="zh-CN" dirty="0"/>
              <a:t>TCR epitope recognition is broadened by combining Alpha and Beta chains.</a:t>
            </a:r>
          </a:p>
        </p:txBody>
      </p:sp>
      <p:sp>
        <p:nvSpPr>
          <p:cNvPr id="4" name="文本框 3">
            <a:extLst>
              <a:ext uri="{FF2B5EF4-FFF2-40B4-BE49-F238E27FC236}">
                <a16:creationId xmlns:a16="http://schemas.microsoft.com/office/drawing/2014/main" id="{276F4AD0-3A63-3381-D756-B65A0CC2A3D4}"/>
              </a:ext>
            </a:extLst>
          </p:cNvPr>
          <p:cNvSpPr txBox="1"/>
          <p:nvPr/>
        </p:nvSpPr>
        <p:spPr>
          <a:xfrm>
            <a:off x="8311609" y="2562780"/>
            <a:ext cx="2779928" cy="369332"/>
          </a:xfrm>
          <a:prstGeom prst="rect">
            <a:avLst/>
          </a:prstGeom>
          <a:noFill/>
        </p:spPr>
        <p:txBody>
          <a:bodyPr wrap="none" rtlCol="0">
            <a:spAutoFit/>
          </a:bodyPr>
          <a:lstStyle/>
          <a:p>
            <a:r>
              <a:rPr lang="en-US" altLang="zh-CN" dirty="0"/>
              <a:t>Human Combined Chains</a:t>
            </a:r>
            <a:endParaRPr lang="zh-CN" altLang="en-US" dirty="0"/>
          </a:p>
        </p:txBody>
      </p:sp>
    </p:spTree>
    <p:extLst>
      <p:ext uri="{BB962C8B-B14F-4D97-AF65-F5344CB8AC3E}">
        <p14:creationId xmlns:p14="http://schemas.microsoft.com/office/powerpoint/2010/main" val="24305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4042716"/>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802" y="858982"/>
            <a:ext cx="3451060" cy="5152933"/>
          </a:xfrm>
        </p:spPr>
        <p:txBody>
          <a:bodyPr>
            <a:normAutofit/>
          </a:bodyPr>
          <a:lstStyle/>
          <a:p>
            <a:r>
              <a:rPr lang="en-US" dirty="0"/>
              <a:t>MODEL CREATION AND OUTCOMES:</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EE539E-050D-33D2-A312-7FCF6052DA81}"/>
              </a:ext>
            </a:extLst>
          </p:cNvPr>
          <p:cNvGraphicFramePr>
            <a:graphicFrameLocks noGrp="1"/>
          </p:cNvGraphicFramePr>
          <p:nvPr>
            <p:ph idx="1"/>
            <p:extLst>
              <p:ext uri="{D42A27DB-BD31-4B8C-83A1-F6EECF244321}">
                <p14:modId xmlns:p14="http://schemas.microsoft.com/office/powerpoint/2010/main" val="1771606357"/>
              </p:ext>
            </p:extLst>
          </p:nvPr>
        </p:nvGraphicFramePr>
        <p:xfrm>
          <a:off x="4736706" y="0"/>
          <a:ext cx="693139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391886" y="2090057"/>
            <a:ext cx="10307782" cy="5016758"/>
          </a:xfrm>
          <a:prstGeom prst="rect">
            <a:avLst/>
          </a:prstGeom>
          <a:noFill/>
        </p:spPr>
        <p:txBody>
          <a:bodyPr wrap="square" rtlCol="0">
            <a:spAutoFit/>
          </a:bodyPr>
          <a:lstStyle/>
          <a:p>
            <a:r>
              <a:rPr lang="en-US" b="1" dirty="0">
                <a:cs typeface="Times New Roman" panose="02020603050405020304" pitchFamily="18" charset="0"/>
              </a:rPr>
              <a:t>Logistic Regression Classifier Results:</a:t>
            </a:r>
          </a:p>
          <a:p>
            <a:endParaRPr lang="en-US" b="1" dirty="0">
              <a:cs typeface="Times New Roman" panose="02020603050405020304" pitchFamily="18" charset="0"/>
            </a:endParaRPr>
          </a:p>
          <a:p>
            <a:r>
              <a:rPr lang="en-US" dirty="0">
                <a:cs typeface="Times New Roman" panose="02020603050405020304" pitchFamily="18" charset="0"/>
              </a:rPr>
              <a:t>- Logistic regression was chosen as the baseline model for predicting TCR specificity due to the robustness of the logistic regression model and the simplicity of the binary classification task driving the choice. </a:t>
            </a:r>
          </a:p>
          <a:p>
            <a:endParaRPr lang="en-US" dirty="0">
              <a:cs typeface="Times New Roman" panose="02020603050405020304" pitchFamily="18" charset="0"/>
            </a:endParaRPr>
          </a:p>
          <a:p>
            <a:r>
              <a:rPr lang="en-US" dirty="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pPr marL="285750" indent="-285750">
              <a:buFontTx/>
              <a:buChar char="-"/>
            </a:pPr>
            <a:endParaRPr lang="en-US" dirty="0">
              <a:cs typeface="Times New Roman" panose="02020603050405020304" pitchFamily="18" charset="0"/>
            </a:endParaRPr>
          </a:p>
          <a:p>
            <a:r>
              <a:rPr lang="en-US" dirty="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a:t>
            </a:r>
          </a:p>
          <a:p>
            <a:endParaRPr lang="en-US" dirty="0">
              <a:cs typeface="Times New Roman" panose="02020603050405020304" pitchFamily="18" charset="0"/>
            </a:endParaRPr>
          </a:p>
          <a:p>
            <a:r>
              <a:rPr lang="en-US" dirty="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63481144"/>
              </p:ext>
            </p:extLst>
          </p:nvPr>
        </p:nvGraphicFramePr>
        <p:xfrm>
          <a:off x="4833257" y="380011"/>
          <a:ext cx="6911438" cy="1555668"/>
        </p:xfrm>
        <a:graphic>
          <a:graphicData uri="http://schemas.openxmlformats.org/drawingml/2006/table">
            <a:tbl>
              <a:tblPr firstRow="1" bandRow="1">
                <a:tableStyleId>{073A0DAA-6AF3-43AB-8588-CEC1D06C72B9}</a:tableStyleId>
              </a:tblPr>
              <a:tblGrid>
                <a:gridCol w="1770902">
                  <a:extLst>
                    <a:ext uri="{9D8B030D-6E8A-4147-A177-3AD203B41FA5}">
                      <a16:colId xmlns:a16="http://schemas.microsoft.com/office/drawing/2014/main" val="1831081933"/>
                    </a:ext>
                  </a:extLst>
                </a:gridCol>
                <a:gridCol w="1637137">
                  <a:extLst>
                    <a:ext uri="{9D8B030D-6E8A-4147-A177-3AD203B41FA5}">
                      <a16:colId xmlns:a16="http://schemas.microsoft.com/office/drawing/2014/main" val="3123670197"/>
                    </a:ext>
                  </a:extLst>
                </a:gridCol>
                <a:gridCol w="3503399">
                  <a:extLst>
                    <a:ext uri="{9D8B030D-6E8A-4147-A177-3AD203B41FA5}">
                      <a16:colId xmlns:a16="http://schemas.microsoft.com/office/drawing/2014/main" val="3832109899"/>
                    </a:ext>
                  </a:extLst>
                </a:gridCol>
              </a:tblGrid>
              <a:tr h="518556">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r>
                        <a:rPr lang="en-US" dirty="0"/>
                        <a:t>F1-SCORE(WEIGHTED AVG)</a:t>
                      </a:r>
                    </a:p>
                  </a:txBody>
                  <a:tcPr>
                    <a:solidFill>
                      <a:schemeClr val="tx2">
                        <a:lumMod val="75000"/>
                        <a:lumOff val="25000"/>
                      </a:schemeClr>
                    </a:solidFill>
                  </a:tcPr>
                </a:tc>
                <a:extLst>
                  <a:ext uri="{0D108BD9-81ED-4DB2-BD59-A6C34878D82A}">
                    <a16:rowId xmlns:a16="http://schemas.microsoft.com/office/drawing/2014/main" val="2248592048"/>
                  </a:ext>
                </a:extLst>
              </a:tr>
              <a:tr h="518556">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518556">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1947553"/>
            <a:ext cx="11097629" cy="4937742"/>
          </a:xfrm>
          <a:prstGeom prst="rect">
            <a:avLst/>
          </a:prstGeom>
          <a:noFill/>
        </p:spPr>
        <p:txBody>
          <a:bodyPr wrap="square">
            <a:spAutoFit/>
          </a:bodyPr>
          <a:lstStyle/>
          <a:p>
            <a:r>
              <a:rPr lang="en-US" sz="1800" b="1" dirty="0">
                <a:cs typeface="Times New Roman" panose="02020603050405020304" pitchFamily="18" charset="0"/>
              </a:rPr>
              <a:t>SVM Results:</a:t>
            </a:r>
          </a:p>
          <a:p>
            <a:endParaRPr lang="en-US" sz="1800" b="1" dirty="0">
              <a:cs typeface="Times New Roman" panose="02020603050405020304" pitchFamily="18" charset="0"/>
            </a:endParaRPr>
          </a:p>
          <a:p>
            <a:r>
              <a:rPr lang="en-US" sz="1800" dirty="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endParaRPr lang="en-US" sz="1800" dirty="0">
              <a:cs typeface="Times New Roman" panose="02020603050405020304" pitchFamily="18" charset="0"/>
            </a:endParaRPr>
          </a:p>
          <a:p>
            <a:r>
              <a:rPr lang="en-US" sz="1800" dirty="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endParaRPr lang="en-US" sz="1800" dirty="0">
              <a:cs typeface="Times New Roman" panose="02020603050405020304" pitchFamily="18" charset="0"/>
            </a:endParaRPr>
          </a:p>
          <a:p>
            <a:r>
              <a:rPr lang="en-US" sz="1800" dirty="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t>
            </a:r>
          </a:p>
          <a:p>
            <a:endParaRPr lang="en-US" sz="1800" dirty="0">
              <a:cs typeface="Times New Roman" panose="02020603050405020304" pitchFamily="18" charset="0"/>
            </a:endParaRPr>
          </a:p>
          <a:p>
            <a:r>
              <a:rPr lang="en-US" dirty="0">
                <a:cs typeface="Times New Roman" panose="02020603050405020304" pitchFamily="18" charset="0"/>
              </a:rPr>
              <a:t>- </a:t>
            </a:r>
            <a:r>
              <a:rPr lang="en-US" sz="1800" dirty="0">
                <a:cs typeface="Times New Roman" panose="02020603050405020304" pitchFamily="18" charset="0"/>
              </a:rPr>
              <a:t>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2774650743"/>
              </p:ext>
            </p:extLst>
          </p:nvPr>
        </p:nvGraphicFramePr>
        <p:xfrm>
          <a:off x="3788229" y="691115"/>
          <a:ext cx="7418487" cy="1421092"/>
        </p:xfrm>
        <a:graphic>
          <a:graphicData uri="http://schemas.openxmlformats.org/drawingml/2006/table">
            <a:tbl>
              <a:tblPr firstRow="1" bandRow="1">
                <a:tableStyleId>{073A0DAA-6AF3-43AB-8588-CEC1D06C72B9}</a:tableStyleId>
              </a:tblPr>
              <a:tblGrid>
                <a:gridCol w="2196968">
                  <a:extLst>
                    <a:ext uri="{9D8B030D-6E8A-4147-A177-3AD203B41FA5}">
                      <a16:colId xmlns:a16="http://schemas.microsoft.com/office/drawing/2014/main" val="1645793292"/>
                    </a:ext>
                  </a:extLst>
                </a:gridCol>
                <a:gridCol w="2036214">
                  <a:extLst>
                    <a:ext uri="{9D8B030D-6E8A-4147-A177-3AD203B41FA5}">
                      <a16:colId xmlns:a16="http://schemas.microsoft.com/office/drawing/2014/main" val="22928338"/>
                    </a:ext>
                  </a:extLst>
                </a:gridCol>
                <a:gridCol w="3185305">
                  <a:extLst>
                    <a:ext uri="{9D8B030D-6E8A-4147-A177-3AD203B41FA5}">
                      <a16:colId xmlns:a16="http://schemas.microsoft.com/office/drawing/2014/main" val="2200613063"/>
                    </a:ext>
                  </a:extLst>
                </a:gridCol>
              </a:tblGrid>
              <a:tr h="611855">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solidFill>
                      <a:schemeClr val="tx2">
                        <a:lumMod val="75000"/>
                        <a:lumOff val="25000"/>
                      </a:schemeClr>
                    </a:solidFill>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4247317"/>
          </a:xfrm>
          <a:prstGeom prst="rect">
            <a:avLst/>
          </a:prstGeom>
          <a:noFill/>
        </p:spPr>
        <p:txBody>
          <a:bodyPr wrap="square">
            <a:spAutoFit/>
          </a:bodyPr>
          <a:lstStyle/>
          <a:p>
            <a:r>
              <a:rPr lang="en-US" sz="1800" b="1" dirty="0">
                <a:cs typeface="Times New Roman" panose="02020603050405020304" pitchFamily="18" charset="0"/>
              </a:rPr>
              <a:t>Random Forest Classifier Results:</a:t>
            </a:r>
          </a:p>
          <a:p>
            <a:r>
              <a:rPr lang="en-US" b="1" dirty="0">
                <a:cs typeface="Times New Roman" panose="02020603050405020304" pitchFamily="18" charset="0"/>
              </a:rPr>
              <a:t>- </a:t>
            </a:r>
            <a:r>
              <a:rPr lang="en-US" sz="1800" dirty="0">
                <a:cs typeface="Times New Roman" panose="02020603050405020304" pitchFamily="18" charset="0"/>
              </a:rPr>
              <a:t>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a:t>
            </a:r>
          </a:p>
          <a:p>
            <a:endParaRPr lang="en-US" sz="1800" dirty="0">
              <a:cs typeface="Times New Roman" panose="02020603050405020304" pitchFamily="18" charset="0"/>
            </a:endParaRPr>
          </a:p>
          <a:p>
            <a:r>
              <a:rPr lang="en-US" sz="1800" dirty="0">
                <a:cs typeface="Times New Roman" panose="02020603050405020304" pitchFamily="18" charset="0"/>
              </a:rPr>
              <a:t>-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cs typeface="Times New Roman" panose="02020603050405020304" pitchFamily="18" charset="0"/>
            </a:endParaRPr>
          </a:p>
          <a:p>
            <a:r>
              <a:rPr lang="en-US" sz="1800" dirty="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1120310068"/>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r>
                        <a:rPr lang="en-US" dirty="0"/>
                        <a:t>F1-SCORE(WEIGHTED AVG)</a:t>
                      </a:r>
                    </a:p>
                  </a:txBody>
                  <a:tcPr>
                    <a:solidFill>
                      <a:schemeClr val="tx2">
                        <a:lumMod val="75000"/>
                        <a:lumOff val="25000"/>
                      </a:schemeClr>
                    </a:solidFill>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emical formulae are written on paper">
            <a:extLst>
              <a:ext uri="{FF2B5EF4-FFF2-40B4-BE49-F238E27FC236}">
                <a16:creationId xmlns:a16="http://schemas.microsoft.com/office/drawing/2014/main" id="{0B3B392C-2F03-2163-8014-B210379A2E99}"/>
              </a:ext>
            </a:extLst>
          </p:cNvPr>
          <p:cNvPicPr>
            <a:picLocks noChangeAspect="1"/>
          </p:cNvPicPr>
          <p:nvPr/>
        </p:nvPicPr>
        <p:blipFill rotWithShape="1">
          <a:blip r:embed="rId3"/>
          <a:srcRect l="16890" r="17344" b="-1"/>
          <a:stretch/>
        </p:blipFill>
        <p:spPr>
          <a:xfrm>
            <a:off x="20" y="2284809"/>
            <a:ext cx="5346775" cy="4573189"/>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61801" y="858983"/>
            <a:ext cx="9906799" cy="116159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5797512" y="2278235"/>
            <a:ext cx="5870642" cy="4364611"/>
          </a:xfrm>
        </p:spPr>
        <p:txBody>
          <a:bodyPr anchor="ctr">
            <a:normAutofit/>
          </a:bodyPr>
          <a:lstStyle/>
          <a:p>
            <a:pPr>
              <a:lnSpc>
                <a:spcPct val="100000"/>
              </a:lnSpc>
            </a:pPr>
            <a:r>
              <a:rPr lang="en-US" altLang="zh-CN" sz="1600" dirty="0">
                <a:effectLst/>
                <a:ea typeface="Calibri" panose="020F0502020204030204" pitchFamily="34" charset="0"/>
                <a:cs typeface="Times New Roman" panose="02020603050405020304" pitchFamily="18" charset="0"/>
              </a:rPr>
              <a:t>In the field of immunology, research on T cell receptors (TCR) has always been a hotspot. TCRs activate T cells by recognizing and binding to peptide-MHC complexes on the surface of antigen-presenting cells.</a:t>
            </a:r>
          </a:p>
          <a:p>
            <a:pPr>
              <a:lnSpc>
                <a:spcPct val="100000"/>
              </a:lnSpc>
            </a:pPr>
            <a:r>
              <a:rPr lang="en-US" altLang="zh-CN" sz="1600" dirty="0">
                <a:effectLst/>
                <a:ea typeface="Calibri" panose="020F0502020204030204" pitchFamily="34" charset="0"/>
                <a:cs typeface="Times New Roman" panose="02020603050405020304" pitchFamily="18" charset="0"/>
              </a:rPr>
              <a:t>However, existing studies often rely on traditional biostatistical methods or high-demand deep learning techniques to analyze TCR data.</a:t>
            </a:r>
            <a:endParaRPr lang="en-US" altLang="zh-CN" sz="1600" dirty="0">
              <a:ea typeface="Calibri" panose="020F0502020204030204" pitchFamily="34" charset="0"/>
              <a:cs typeface="Times New Roman" panose="02020603050405020304" pitchFamily="18" charset="0"/>
            </a:endParaRPr>
          </a:p>
          <a:p>
            <a:pPr>
              <a:lnSpc>
                <a:spcPct val="100000"/>
              </a:lnSpc>
            </a:pPr>
            <a:r>
              <a:rPr lang="en-US" altLang="zh-CN" sz="1600" dirty="0">
                <a:effectLst/>
                <a:ea typeface="Calibri" panose="020F0502020204030204" pitchFamily="34" charset="0"/>
                <a:cs typeface="Times New Roman" panose="02020603050405020304" pitchFamily="18" charset="0"/>
              </a:rPr>
              <a:t>These methods often fall short when handling complex biological data, limiting their application in precision medicine and personalized immunotherapy.</a:t>
            </a:r>
          </a:p>
          <a:p>
            <a:pPr>
              <a:lnSpc>
                <a:spcPct val="100000"/>
              </a:lnSpc>
            </a:pPr>
            <a:r>
              <a:rPr lang="en-US" altLang="zh-CN" sz="1600" dirty="0">
                <a:effectLst/>
                <a:ea typeface="Calibri" panose="020F0502020204030204" pitchFamily="34" charset="0"/>
                <a:cs typeface="Times New Roman" panose="02020603050405020304" pitchFamily="18"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1600" dirty="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973776" y="106583"/>
            <a:ext cx="4862127" cy="3434858"/>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250870"/>
            <a:ext cx="11408735" cy="3416320"/>
          </a:xfrm>
          <a:prstGeom prst="rect">
            <a:avLst/>
          </a:prstGeom>
          <a:noFill/>
        </p:spPr>
        <p:txBody>
          <a:bodyPr wrap="square" rtlCol="0">
            <a:spAutoFit/>
          </a:bodyPr>
          <a:lstStyle/>
          <a:p>
            <a:r>
              <a:rPr lang="en-US" b="1" dirty="0">
                <a:cs typeface="Times New Roman" panose="02020603050405020304" pitchFamily="18" charset="0"/>
              </a:rPr>
              <a:t>AFTER TUNING:</a:t>
            </a:r>
          </a:p>
          <a:p>
            <a:r>
              <a:rPr lang="en-US" dirty="0">
                <a:cs typeface="Times New Roman" panose="02020603050405020304" pitchFamily="18" charset="0"/>
              </a:rPr>
              <a:t>- After refining the model's settings, we noticed clear improvements. </a:t>
            </a:r>
          </a:p>
          <a:p>
            <a:r>
              <a:rPr lang="en-US" dirty="0">
                <a:cs typeface="Times New Roman" panose="02020603050405020304" pitchFamily="18" charset="0"/>
              </a:rPr>
              <a:t>- For both the chains we get an accuracy of 93%. For the Alpha chain, adjusting the hyperparameters boosted the weighted average F1 score to 0.91, demonstrating enhanced balance in predicting various classes accurately. </a:t>
            </a:r>
          </a:p>
          <a:p>
            <a:endParaRPr lang="en-US" dirty="0">
              <a:cs typeface="Times New Roman" panose="02020603050405020304" pitchFamily="18" charset="0"/>
            </a:endParaRPr>
          </a:p>
          <a:p>
            <a:r>
              <a:rPr lang="en-US" dirty="0">
                <a:cs typeface="Times New Roman" panose="02020603050405020304" pitchFamily="18" charset="0"/>
              </a:rPr>
              <a:t>- The Beta chain exhibited similar improvements, achieving a weighted average F1 score of 0.91 as well. </a:t>
            </a:r>
          </a:p>
          <a:p>
            <a:endParaRPr lang="en-US" dirty="0">
              <a:cs typeface="Times New Roman" panose="02020603050405020304" pitchFamily="18" charset="0"/>
            </a:endParaRPr>
          </a:p>
          <a:p>
            <a:r>
              <a:rPr lang="en-US" dirty="0">
                <a:cs typeface="Times New Roman" panose="02020603050405020304" pitchFamily="18" charset="0"/>
              </a:rPr>
              <a:t>- These improvements suggest that the refined Random Forest model handles the dataset's varied and skewed distributions more effectively, resulting in more dependable predictions. </a:t>
            </a:r>
          </a:p>
          <a:p>
            <a:endParaRPr lang="en-US" dirty="0">
              <a:cs typeface="Times New Roman" panose="02020603050405020304" pitchFamily="18" charset="0"/>
            </a:endParaRPr>
          </a:p>
          <a:p>
            <a:r>
              <a:rPr lang="en-US" dirty="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alphaModFix amt="94000"/>
            <a:extLst>
              <a:ext uri="{BEBA8EAE-BF5A-486C-A8C5-ECC9F3942E4B}">
                <a14:imgProps xmlns:a14="http://schemas.microsoft.com/office/drawing/2010/main">
                  <a14:imgLayer r:embed="rId3">
                    <a14:imgEffect>
                      <a14:colorTemperature colorTemp="4703"/>
                    </a14:imgEffect>
                    <a14:imgEffect>
                      <a14:saturation sat="1040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61801" y="296712"/>
            <a:ext cx="9906199" cy="1157242"/>
          </a:xfrm>
        </p:spPr>
        <p:txBody>
          <a:bodyPr>
            <a:normAutofit/>
          </a:bodyPr>
          <a:lstStyle/>
          <a:p>
            <a:pPr algn="ctr"/>
            <a:r>
              <a:rPr lang="en-US" dirty="0"/>
              <a:t>PRE-PROCESSING STEPS:</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33630EB2-9657-1128-E74E-6547F23E4935}"/>
              </a:ext>
            </a:extLst>
          </p:cNvPr>
          <p:cNvGraphicFramePr>
            <a:graphicFrameLocks noGrp="1"/>
          </p:cNvGraphicFramePr>
          <p:nvPr>
            <p:ph idx="1"/>
            <p:extLst>
              <p:ext uri="{D42A27DB-BD31-4B8C-83A1-F6EECF244321}">
                <p14:modId xmlns:p14="http://schemas.microsoft.com/office/powerpoint/2010/main" val="3378967659"/>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684522" y="2732942"/>
            <a:ext cx="4114073" cy="3122026"/>
          </a:xfrm>
        </p:spPr>
      </p:pic>
      <p:graphicFrame>
        <p:nvGraphicFramePr>
          <p:cNvPr id="11" name="TextBox 6">
            <a:extLst>
              <a:ext uri="{FF2B5EF4-FFF2-40B4-BE49-F238E27FC236}">
                <a16:creationId xmlns:a16="http://schemas.microsoft.com/office/drawing/2014/main" id="{AA2CE8A7-00A9-A128-A184-E8766157A349}"/>
              </a:ext>
            </a:extLst>
          </p:cNvPr>
          <p:cNvGraphicFramePr/>
          <p:nvPr>
            <p:extLst>
              <p:ext uri="{D42A27DB-BD31-4B8C-83A1-F6EECF244321}">
                <p14:modId xmlns:p14="http://schemas.microsoft.com/office/powerpoint/2010/main" val="502292934"/>
              </p:ext>
            </p:extLst>
          </p:nvPr>
        </p:nvGraphicFramePr>
        <p:xfrm>
          <a:off x="393405" y="2030506"/>
          <a:ext cx="7291117" cy="4050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cs typeface="Times New Roman" panose="02020603050405020304" pitchFamily="18" charset="0"/>
              </a:rPr>
              <a:t>ENCODING METHODS USED: </a:t>
            </a:r>
            <a:r>
              <a:rPr lang="en-US" altLang="zh-CN" dirty="0">
                <a:cs typeface="Times New Roman" panose="02020603050405020304" pitchFamily="18" charset="0"/>
              </a:rPr>
              <a:t>ONE-HOT</a:t>
            </a:r>
            <a:br>
              <a:rPr lang="en-US" dirty="0">
                <a:cs typeface="Times New Roman" panose="02020603050405020304" pitchFamily="18" charset="0"/>
              </a:rPr>
            </a:br>
            <a:r>
              <a:rPr lang="en-US" altLang="zh-CN" sz="2700" dirty="0">
                <a:cs typeface="Times New Roman" panose="02020603050405020304" pitchFamily="18" charset="0"/>
              </a:rPr>
              <a:t>We use three methods for encoding, they are  ONE-HOT, BLOSUM 62 and GIANA ENCODING.</a:t>
            </a:r>
            <a:endParaRPr lang="en-US" sz="27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761799" y="2750127"/>
            <a:ext cx="10650388" cy="3248892"/>
          </a:xfrm>
        </p:spPr>
        <p:txBody>
          <a:bodyPr>
            <a:noAutofit/>
          </a:bodyPr>
          <a:lstStyle/>
          <a:p>
            <a:r>
              <a:rPr lang="en-US" altLang="zh-CN" sz="2000" b="1" dirty="0">
                <a:cs typeface="Times New Roman" panose="02020603050405020304" pitchFamily="18" charset="0"/>
              </a:rPr>
              <a:t>ONE-HOT:</a:t>
            </a:r>
          </a:p>
          <a:p>
            <a:r>
              <a:rPr lang="en-US" altLang="zh-CN" sz="2000" dirty="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000" dirty="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77500" lnSpcReduction="20000"/>
          </a:bodyPr>
          <a:lstStyle/>
          <a:p>
            <a:r>
              <a:rPr lang="en-US" altLang="zh-CN" sz="2400" b="1" dirty="0">
                <a:cs typeface="Times New Roman" panose="02020603050405020304" pitchFamily="18" charset="0"/>
              </a:rPr>
              <a:t>BLOSUM 62:</a:t>
            </a:r>
          </a:p>
          <a:p>
            <a:r>
              <a:rPr lang="en-US" altLang="zh-CN" sz="2400" dirty="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cs typeface="Times New Roman" panose="02020603050405020304" pitchFamily="18" charset="0"/>
              </a:rPr>
              <a:t>GIANA ENCODING:</a:t>
            </a:r>
          </a:p>
          <a:p>
            <a:r>
              <a:rPr lang="en-US" altLang="zh-CN" sz="2400" dirty="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761802" y="709938"/>
            <a:ext cx="4826830" cy="5530141"/>
          </a:xfrm>
        </p:spPr>
        <p:txBody>
          <a:bodyPr>
            <a:normAutofit/>
          </a:bodyPr>
          <a:lstStyle/>
          <a:p>
            <a:r>
              <a:rPr lang="en-US"/>
              <a:t>TCR DISTANCE CALCULATION USING </a:t>
            </a:r>
            <a:r>
              <a:rPr lang="en-US" altLang="zh-CN"/>
              <a:t>LEVENSHTEIN DISTANCE:</a:t>
            </a:r>
            <a:endParaRPr lang="zh-CN" altLang="en-US"/>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4738260" y="0"/>
            <a:ext cx="6929888" cy="6858000"/>
          </a:xfrm>
        </p:spPr>
        <p:txBody>
          <a:bodyPr anchor="ctr">
            <a:noAutofit/>
          </a:bodyPr>
          <a:lstStyle/>
          <a:p>
            <a:pPr>
              <a:lnSpc>
                <a:spcPct val="100000"/>
              </a:lnSpc>
            </a:pPr>
            <a:r>
              <a:rPr lang="en-US" altLang="zh-CN" sz="1400" b="1" dirty="0">
                <a:cs typeface="Times New Roman" panose="02020603050405020304" pitchFamily="18" charset="0"/>
              </a:rPr>
              <a:t>P</a:t>
            </a:r>
            <a:r>
              <a:rPr lang="en-GB" altLang="zh-CN" sz="1400" b="1" dirty="0">
                <a:cs typeface="Times New Roman" panose="02020603050405020304" pitchFamily="18" charset="0"/>
              </a:rPr>
              <a:t>RINCIPLE</a:t>
            </a:r>
            <a:r>
              <a:rPr lang="zh-CN" altLang="en-US" sz="1400" b="1" dirty="0">
                <a:cs typeface="Times New Roman" panose="02020603050405020304" pitchFamily="18" charset="0"/>
              </a:rPr>
              <a:t>：</a:t>
            </a:r>
            <a:endParaRPr lang="en-US" altLang="zh-CN" sz="1400" b="1" dirty="0">
              <a:cs typeface="Times New Roman" panose="02020603050405020304" pitchFamily="18" charset="0"/>
            </a:endParaRPr>
          </a:p>
          <a:p>
            <a:pPr>
              <a:lnSpc>
                <a:spcPct val="100000"/>
              </a:lnSpc>
            </a:pPr>
            <a:r>
              <a:rPr lang="en-US" altLang="zh-CN" sz="1400" dirty="0">
                <a:cs typeface="Times New Roman" panose="02020603050405020304" pitchFamily="18" charset="0"/>
              </a:rPr>
              <a:t>The minimum number of single-character edits (insertions, deletions, or substitutions) required to convert one string into another.</a:t>
            </a:r>
          </a:p>
          <a:p>
            <a:pPr>
              <a:lnSpc>
                <a:spcPct val="100000"/>
              </a:lnSpc>
            </a:pPr>
            <a:r>
              <a:rPr lang="en-US" altLang="zh-CN" sz="1400" dirty="0">
                <a:cs typeface="Times New Roman" panose="02020603050405020304" pitchFamily="18" charset="0"/>
              </a:rPr>
              <a:t>Create a matrix of size </a:t>
            </a:r>
            <a:r>
              <a:rPr lang="en-US" altLang="zh-CN" sz="1400" b="1" i="1" dirty="0">
                <a:cs typeface="Times New Roman" panose="02020603050405020304" pitchFamily="18" charset="0"/>
              </a:rPr>
              <a:t>(m+1) x (n+1)</a:t>
            </a:r>
            <a:r>
              <a:rPr lang="en-US" altLang="zh-CN" sz="1400" dirty="0">
                <a:cs typeface="Times New Roman" panose="02020603050405020304" pitchFamily="18" charset="0"/>
              </a:rPr>
              <a:t>, where m and n are the lengths of the two strings.</a:t>
            </a:r>
          </a:p>
          <a:p>
            <a:pPr>
              <a:lnSpc>
                <a:spcPct val="100000"/>
              </a:lnSpc>
            </a:pPr>
            <a:r>
              <a:rPr lang="en-US" altLang="zh-CN" sz="1400" dirty="0">
                <a:cs typeface="Times New Roman" panose="02020603050405020304" pitchFamily="18" charset="0"/>
              </a:rPr>
              <a:t>If the two current characters are the same (i.e. the </a:t>
            </a:r>
            <a:r>
              <a:rPr lang="en-US" altLang="zh-CN" sz="1400" dirty="0" err="1">
                <a:cs typeface="Times New Roman" panose="02020603050405020304" pitchFamily="18" charset="0"/>
              </a:rPr>
              <a:t>i-th</a:t>
            </a:r>
            <a:r>
              <a:rPr lang="en-US" altLang="zh-CN" sz="1400" dirty="0">
                <a:cs typeface="Times New Roman" panose="02020603050405020304" pitchFamily="18" charset="0"/>
              </a:rPr>
              <a:t> character of the first string and the j-</a:t>
            </a:r>
            <a:r>
              <a:rPr lang="en-US" altLang="zh-CN" sz="1400" dirty="0" err="1">
                <a:cs typeface="Times New Roman" panose="02020603050405020304" pitchFamily="18" charset="0"/>
              </a:rPr>
              <a:t>th</a:t>
            </a:r>
            <a:r>
              <a:rPr lang="en-US" altLang="zh-CN" sz="1400" dirty="0">
                <a:cs typeface="Times New Roman" panose="02020603050405020304" pitchFamily="18" charset="0"/>
              </a:rPr>
              <a:t> character of the second string), then </a:t>
            </a:r>
            <a:r>
              <a:rPr lang="pl-PL" altLang="zh-CN" sz="1400" b="1" i="1" dirty="0">
                <a:cs typeface="Times New Roman" panose="02020603050405020304" pitchFamily="18" charset="0"/>
              </a:rPr>
              <a:t>d[i][j]=d[i−1][j−1] </a:t>
            </a:r>
            <a:r>
              <a:rPr lang="en-US" altLang="zh-CN" sz="1400" dirty="0">
                <a:cs typeface="Times New Roman" panose="02020603050405020304" pitchFamily="18" charset="0"/>
              </a:rPr>
              <a:t>(no additional editing is required).</a:t>
            </a:r>
          </a:p>
          <a:p>
            <a:pPr>
              <a:lnSpc>
                <a:spcPct val="100000"/>
              </a:lnSpc>
            </a:pPr>
            <a:r>
              <a:rPr lang="en-US" altLang="zh-CN" sz="1400" dirty="0">
                <a:cs typeface="Times New Roman" panose="02020603050405020304" pitchFamily="18" charset="0"/>
              </a:rPr>
              <a:t>If different, choose the smallest edit distance among the three operations:</a:t>
            </a:r>
          </a:p>
          <a:p>
            <a:pPr>
              <a:lnSpc>
                <a:spcPct val="100000"/>
              </a:lnSpc>
            </a:pPr>
            <a:r>
              <a:rPr lang="en-US" altLang="zh-CN" sz="1400" dirty="0">
                <a:cs typeface="Times New Roman" panose="02020603050405020304" pitchFamily="18" charset="0"/>
              </a:rPr>
              <a:t>Delete</a:t>
            </a:r>
            <a:r>
              <a:rPr lang="en-US" altLang="zh-CN" sz="1400" b="1" i="1" dirty="0">
                <a:cs typeface="Times New Roman" panose="02020603050405020304" pitchFamily="18" charset="0"/>
              </a:rPr>
              <a:t>: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[i−1][j]+1</a:t>
            </a:r>
          </a:p>
          <a:p>
            <a:pPr>
              <a:lnSpc>
                <a:spcPct val="100000"/>
              </a:lnSpc>
            </a:pPr>
            <a:r>
              <a:rPr lang="en-US" altLang="zh-CN" sz="1400" dirty="0">
                <a:cs typeface="Times New Roman" panose="02020603050405020304" pitchFamily="18" charset="0"/>
              </a:rPr>
              <a:t>Insertion: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a:t>
            </a:r>
            <a:r>
              <a:rPr lang="en-US" altLang="zh-CN" sz="1400" b="1" i="1" dirty="0" err="1">
                <a:cs typeface="Times New Roman" panose="02020603050405020304" pitchFamily="18" charset="0"/>
              </a:rPr>
              <a:t>i</a:t>
            </a:r>
            <a:r>
              <a:rPr lang="en-US" altLang="zh-CN" sz="1400" b="1" i="1" dirty="0">
                <a:cs typeface="Times New Roman" panose="02020603050405020304" pitchFamily="18" charset="0"/>
              </a:rPr>
              <a:t>][j−1]+1</a:t>
            </a:r>
          </a:p>
          <a:p>
            <a:pPr>
              <a:lnSpc>
                <a:spcPct val="100000"/>
              </a:lnSpc>
            </a:pPr>
            <a:r>
              <a:rPr lang="en-US" altLang="zh-CN" sz="1400" dirty="0">
                <a:cs typeface="Times New Roman" panose="02020603050405020304" pitchFamily="18" charset="0"/>
              </a:rPr>
              <a:t>Replacement: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[i−1][j−1]+1</a:t>
            </a:r>
          </a:p>
          <a:p>
            <a:pPr>
              <a:lnSpc>
                <a:spcPct val="100000"/>
              </a:lnSpc>
            </a:pPr>
            <a:r>
              <a:rPr lang="en-US" altLang="zh-CN" sz="1400" dirty="0">
                <a:cs typeface="Times New Roman" panose="02020603050405020304" pitchFamily="18" charset="0"/>
              </a:rPr>
              <a:t>The last element of the matrix, d[m][n], contains the minimum number of edit operations required to convert the entire first string into the second string.</a:t>
            </a:r>
          </a:p>
          <a:p>
            <a:pPr>
              <a:lnSpc>
                <a:spcPct val="100000"/>
              </a:lnSpc>
            </a:pPr>
            <a:r>
              <a:rPr lang="en-GB" altLang="zh-CN" sz="1400" b="1" dirty="0">
                <a:cs typeface="Times New Roman" panose="02020603050405020304" pitchFamily="18" charset="0"/>
              </a:rPr>
              <a:t>ADVANTAGE</a:t>
            </a:r>
            <a:r>
              <a:rPr lang="zh-CN" altLang="en-US" sz="1400" b="1" dirty="0">
                <a:cs typeface="Times New Roman" panose="02020603050405020304" pitchFamily="18" charset="0"/>
              </a:rPr>
              <a:t>：</a:t>
            </a:r>
            <a:endParaRPr lang="en-US" altLang="zh-CN" sz="1400" b="1" dirty="0">
              <a:cs typeface="Times New Roman" panose="02020603050405020304" pitchFamily="18" charset="0"/>
            </a:endParaRPr>
          </a:p>
          <a:p>
            <a:pPr>
              <a:lnSpc>
                <a:spcPct val="100000"/>
              </a:lnSpc>
            </a:pPr>
            <a:r>
              <a:rPr lang="en-US" altLang="zh-CN" sz="1400" dirty="0">
                <a:cs typeface="Times New Roman" panose="02020603050405020304" pitchFamily="18" charset="0"/>
              </a:rPr>
              <a:t>1. Simplicity and intuitiveness: The calculation of </a:t>
            </a:r>
            <a:r>
              <a:rPr lang="en-US" altLang="zh-CN" sz="1400" dirty="0" err="1">
                <a:cs typeface="Times New Roman" panose="02020603050405020304" pitchFamily="18" charset="0"/>
              </a:rPr>
              <a:t>Levenshtein</a:t>
            </a:r>
            <a:r>
              <a:rPr lang="en-US" altLang="zh-CN" sz="1400" dirty="0">
                <a:cs typeface="Times New Roman" panose="02020603050405020304" pitchFamily="18" charset="0"/>
              </a:rPr>
              <a:t> distance is based on three basic string operations: insertion, deletion and replacement.</a:t>
            </a:r>
          </a:p>
          <a:p>
            <a:pPr>
              <a:lnSpc>
                <a:spcPct val="100000"/>
              </a:lnSpc>
            </a:pPr>
            <a:r>
              <a:rPr lang="en-US" altLang="zh-CN" sz="1400" dirty="0">
                <a:cs typeface="Times New Roman" panose="02020603050405020304" pitchFamily="18" charset="0"/>
              </a:rPr>
              <a:t>2. Computational efficiency: Although calculating the entire matrix requires high time complexity, by using dynamic programming, the calculation of </a:t>
            </a:r>
            <a:r>
              <a:rPr lang="en-US" altLang="zh-CN" sz="1400" dirty="0" err="1">
                <a:cs typeface="Times New Roman" panose="02020603050405020304" pitchFamily="18" charset="0"/>
              </a:rPr>
              <a:t>Levenshtein</a:t>
            </a:r>
            <a:r>
              <a:rPr lang="en-US" altLang="zh-CN" sz="1400" dirty="0">
                <a:cs typeface="Times New Roman" panose="02020603050405020304" pitchFamily="18" charset="0"/>
              </a:rPr>
              <a:t> distance can achieve acceptable execution speed through appropriate optimization.</a:t>
            </a:r>
          </a:p>
          <a:p>
            <a:pPr>
              <a:lnSpc>
                <a:spcPct val="100000"/>
              </a:lnSpc>
            </a:pPr>
            <a:r>
              <a:rPr lang="en-US" altLang="zh-CN" sz="1400" dirty="0">
                <a:cs typeface="Times New Roman" panose="02020603050405020304" pitchFamily="18" charset="0"/>
              </a:rPr>
              <a:t>3. Wide range of applicability: This method can not only be applied to text data but can also be extended to any data type that can be serialized.</a:t>
            </a:r>
            <a:endParaRPr lang="zh-CN" altLang="en-US" sz="1400" dirty="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2"/>
            <a:ext cx="3752603" cy="3030271"/>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930732" y="2529444"/>
            <a:ext cx="3657600" cy="375487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cs typeface="Times New Roman" panose="02020603050405020304" pitchFamily="18" charset="0"/>
              </a:rPr>
              <a:t>-</a:t>
            </a:r>
            <a:r>
              <a:rPr lang="en-US" sz="1600" dirty="0">
                <a:cs typeface="Times New Roman" panose="02020603050405020304" pitchFamily="18" charset="0"/>
              </a:rPr>
              <a:t>Each subset was processed to calculate the TCR distance matrix for both alpha and beta chains. </a:t>
            </a:r>
          </a:p>
          <a:p>
            <a:endParaRPr lang="en-US" sz="1600" dirty="0">
              <a:cs typeface="Times New Roman" panose="02020603050405020304" pitchFamily="18" charset="0"/>
            </a:endParaRPr>
          </a:p>
          <a:p>
            <a:r>
              <a:rPr lang="en-US" sz="1600" dirty="0">
                <a:cs typeface="Times New Roman" panose="02020603050405020304" pitchFamily="18" charset="0"/>
              </a:rPr>
              <a:t>-The distance matrices were essential for quantifying the similarity between TCR sequences, which is a crucial step for further analysis such as clustering and dimensionality reduction. </a:t>
            </a:r>
          </a:p>
          <a:p>
            <a:endParaRPr lang="en-US" sz="1600" dirty="0">
              <a:cs typeface="Times New Roman" panose="02020603050405020304" pitchFamily="18" charset="0"/>
            </a:endParaRPr>
          </a:p>
          <a:p>
            <a:r>
              <a:rPr lang="en-US" sz="1600" dirty="0">
                <a:cs typeface="Times New Roman" panose="02020603050405020304" pitchFamily="18" charset="0"/>
              </a:rPr>
              <a:t>-Each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549</TotalTime>
  <Words>2699</Words>
  <Application>Microsoft Macintosh PowerPoint</Application>
  <PresentationFormat>Widescreen</PresentationFormat>
  <Paragraphs>184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Bierstadt</vt:lpstr>
      <vt:lpstr>Calibri</vt:lpstr>
      <vt:lpstr>Segoe UI</vt:lpstr>
      <vt:lpstr>Söhne</vt:lpstr>
      <vt:lpstr>Times New Roman</vt:lpstr>
      <vt:lpstr>BevelVTI</vt:lpstr>
      <vt:lpstr>SUMMATIVE ORAL PRESENTATION FOR PROBLEM A (ETCEMBLY LTD) GROUP NO - 4</vt:lpstr>
      <vt:lpstr>INTRODUCTION:</vt:lpstr>
      <vt:lpstr>PRE-PROCESSING STEPS:</vt:lpstr>
      <vt:lpstr>DATA EXPLORATION INSIGHTS:</vt:lpstr>
      <vt:lpstr>ENCODING METHODS USED: ONE-HOT We use three methods for encoding, they are  ONE-HOT, BLOSUM 62 and GIANA ENCODING.</vt:lpstr>
      <vt:lpstr>ENCODING METHODS USED: BLOSUM 62 AND GIANA ENCODING </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Alpha vs. Beta vs. Combined Chains</vt:lpstr>
      <vt:lpstr>Clustering</vt:lpstr>
      <vt:lpstr>Agglomerative Hierarchical Clustering  vs.  DBSCAN</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38</cp:revision>
  <dcterms:created xsi:type="dcterms:W3CDTF">2024-05-04T19:47:52Z</dcterms:created>
  <dcterms:modified xsi:type="dcterms:W3CDTF">2024-05-09T22:04:23Z</dcterms:modified>
</cp:coreProperties>
</file>