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70" r:id="rId3"/>
    <p:sldId id="271" r:id="rId4"/>
    <p:sldId id="266" r:id="rId5"/>
    <p:sldId id="265" r:id="rId6"/>
    <p:sldId id="260" r:id="rId7"/>
    <p:sldId id="267" r:id="rId8"/>
    <p:sldId id="259" r:id="rId9"/>
    <p:sldId id="263" r:id="rId10"/>
    <p:sldId id="269" r:id="rId11"/>
    <p:sldId id="264" r:id="rId12"/>
    <p:sldId id="273"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81"/>
  </p:normalViewPr>
  <p:slideViewPr>
    <p:cSldViewPr snapToGrid="0">
      <p:cViewPr varScale="1">
        <p:scale>
          <a:sx n="56" d="100"/>
          <a:sy n="56" d="100"/>
        </p:scale>
        <p:origin x="200" y="1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79695-F3B8-4212-F024-62833181F511}"/>
              </a:ext>
            </a:extLst>
          </p:cNvPr>
          <p:cNvSpPr>
            <a:spLocks noGrp="1"/>
          </p:cNvSpPr>
          <p:nvPr>
            <p:ph type="title"/>
          </p:nvPr>
        </p:nvSpPr>
        <p:spPr>
          <a:xfrm>
            <a:off x="806875" y="73720"/>
            <a:ext cx="6362013" cy="650841"/>
          </a:xfrm>
        </p:spPr>
        <p:txBody>
          <a:bodyPr>
            <a:normAutofit/>
          </a:bodyPr>
          <a:lstStyle/>
          <a:p>
            <a:r>
              <a:rPr lang="en-US" altLang="zh-CN" sz="2000" dirty="0"/>
              <a:t>ANALYSIS ON CLUSTERING RESULTS (AGGLOMERATIVE)</a:t>
            </a:r>
            <a:endParaRPr lang="zh-CN" altLang="en-US" sz="2000" dirty="0"/>
          </a:p>
        </p:txBody>
      </p:sp>
      <p:pic>
        <p:nvPicPr>
          <p:cNvPr id="17" name="内容占位符 16" descr="图表, 折线图&#10;&#10;描述已自动生成">
            <a:extLst>
              <a:ext uri="{FF2B5EF4-FFF2-40B4-BE49-F238E27FC236}">
                <a16:creationId xmlns:a16="http://schemas.microsoft.com/office/drawing/2014/main" id="{0F2EA432-3261-A558-F2AE-2DC2145B1597}"/>
              </a:ext>
            </a:extLst>
          </p:cNvPr>
          <p:cNvPicPr>
            <a:picLocks noGrp="1" noChangeAspect="1"/>
          </p:cNvPicPr>
          <p:nvPr>
            <p:ph idx="1"/>
          </p:nvPr>
        </p:nvPicPr>
        <p:blipFill>
          <a:blip r:embed="rId2"/>
          <a:stretch>
            <a:fillRect/>
          </a:stretch>
        </p:blipFill>
        <p:spPr>
          <a:xfrm>
            <a:off x="637292" y="885552"/>
            <a:ext cx="2665889" cy="1717388"/>
          </a:xfrm>
        </p:spPr>
      </p:pic>
      <p:pic>
        <p:nvPicPr>
          <p:cNvPr id="19" name="图片 18" descr="图表, 折线图&#10;&#10;描述已自动生成">
            <a:extLst>
              <a:ext uri="{FF2B5EF4-FFF2-40B4-BE49-F238E27FC236}">
                <a16:creationId xmlns:a16="http://schemas.microsoft.com/office/drawing/2014/main" id="{769996E1-AA65-3757-3B40-1BBBE93EB3FC}"/>
              </a:ext>
            </a:extLst>
          </p:cNvPr>
          <p:cNvPicPr>
            <a:picLocks noChangeAspect="1"/>
          </p:cNvPicPr>
          <p:nvPr/>
        </p:nvPicPr>
        <p:blipFill>
          <a:blip r:embed="rId3"/>
          <a:stretch>
            <a:fillRect/>
          </a:stretch>
        </p:blipFill>
        <p:spPr>
          <a:xfrm>
            <a:off x="3688965" y="885548"/>
            <a:ext cx="2665889" cy="1717387"/>
          </a:xfrm>
          <a:prstGeom prst="rect">
            <a:avLst/>
          </a:prstGeom>
        </p:spPr>
      </p:pic>
      <p:pic>
        <p:nvPicPr>
          <p:cNvPr id="21" name="图片 20" descr="图表, 折线图&#10;&#10;描述已自动生成">
            <a:extLst>
              <a:ext uri="{FF2B5EF4-FFF2-40B4-BE49-F238E27FC236}">
                <a16:creationId xmlns:a16="http://schemas.microsoft.com/office/drawing/2014/main" id="{E7485E84-8291-D12B-27A4-879963369A76}"/>
              </a:ext>
            </a:extLst>
          </p:cNvPr>
          <p:cNvPicPr>
            <a:picLocks noChangeAspect="1"/>
          </p:cNvPicPr>
          <p:nvPr/>
        </p:nvPicPr>
        <p:blipFill>
          <a:blip r:embed="rId4"/>
          <a:stretch>
            <a:fillRect/>
          </a:stretch>
        </p:blipFill>
        <p:spPr>
          <a:xfrm>
            <a:off x="6740638" y="885547"/>
            <a:ext cx="2665889" cy="1717387"/>
          </a:xfrm>
          <a:prstGeom prst="rect">
            <a:avLst/>
          </a:prstGeom>
        </p:spPr>
      </p:pic>
      <p:pic>
        <p:nvPicPr>
          <p:cNvPr id="23" name="图片 22" descr="图表, 折线图&#10;&#10;描述已自动生成">
            <a:extLst>
              <a:ext uri="{FF2B5EF4-FFF2-40B4-BE49-F238E27FC236}">
                <a16:creationId xmlns:a16="http://schemas.microsoft.com/office/drawing/2014/main" id="{2293A320-7991-0C0A-2BB7-BEBCA7E353ED}"/>
              </a:ext>
            </a:extLst>
          </p:cNvPr>
          <p:cNvPicPr>
            <a:picLocks noChangeAspect="1"/>
          </p:cNvPicPr>
          <p:nvPr/>
        </p:nvPicPr>
        <p:blipFill>
          <a:blip r:embed="rId5"/>
          <a:stretch>
            <a:fillRect/>
          </a:stretch>
        </p:blipFill>
        <p:spPr>
          <a:xfrm>
            <a:off x="625539" y="2602935"/>
            <a:ext cx="2665889" cy="1717388"/>
          </a:xfrm>
          <a:prstGeom prst="rect">
            <a:avLst/>
          </a:prstGeom>
        </p:spPr>
      </p:pic>
      <p:pic>
        <p:nvPicPr>
          <p:cNvPr id="25" name="图片 24" descr="图表, 折线图&#10;&#10;描述已自动生成">
            <a:extLst>
              <a:ext uri="{FF2B5EF4-FFF2-40B4-BE49-F238E27FC236}">
                <a16:creationId xmlns:a16="http://schemas.microsoft.com/office/drawing/2014/main" id="{DE5D75D5-4D7D-EE13-635A-C9929E280870}"/>
              </a:ext>
            </a:extLst>
          </p:cNvPr>
          <p:cNvPicPr>
            <a:picLocks noChangeAspect="1"/>
          </p:cNvPicPr>
          <p:nvPr/>
        </p:nvPicPr>
        <p:blipFill>
          <a:blip r:embed="rId6"/>
          <a:stretch>
            <a:fillRect/>
          </a:stretch>
        </p:blipFill>
        <p:spPr>
          <a:xfrm>
            <a:off x="3684971" y="2602934"/>
            <a:ext cx="2665889" cy="1717387"/>
          </a:xfrm>
          <a:prstGeom prst="rect">
            <a:avLst/>
          </a:prstGeom>
        </p:spPr>
      </p:pic>
      <p:pic>
        <p:nvPicPr>
          <p:cNvPr id="27" name="图片 26" descr="图表, 折线图&#10;&#10;描述已自动生成">
            <a:extLst>
              <a:ext uri="{FF2B5EF4-FFF2-40B4-BE49-F238E27FC236}">
                <a16:creationId xmlns:a16="http://schemas.microsoft.com/office/drawing/2014/main" id="{6BE9918B-8FAB-DA9B-FDD8-4EDE07CC47A8}"/>
              </a:ext>
            </a:extLst>
          </p:cNvPr>
          <p:cNvPicPr>
            <a:picLocks noChangeAspect="1"/>
          </p:cNvPicPr>
          <p:nvPr/>
        </p:nvPicPr>
        <p:blipFill>
          <a:blip r:embed="rId7"/>
          <a:stretch>
            <a:fillRect/>
          </a:stretch>
        </p:blipFill>
        <p:spPr>
          <a:xfrm>
            <a:off x="6728885" y="2602933"/>
            <a:ext cx="2665888" cy="1717387"/>
          </a:xfrm>
          <a:prstGeom prst="rect">
            <a:avLst/>
          </a:prstGeom>
        </p:spPr>
      </p:pic>
      <p:sp>
        <p:nvSpPr>
          <p:cNvPr id="29" name="文本框 28">
            <a:extLst>
              <a:ext uri="{FF2B5EF4-FFF2-40B4-BE49-F238E27FC236}">
                <a16:creationId xmlns:a16="http://schemas.microsoft.com/office/drawing/2014/main" id="{5628B892-0D5D-A548-D2D4-430BEDA79223}"/>
              </a:ext>
            </a:extLst>
          </p:cNvPr>
          <p:cNvSpPr txBox="1"/>
          <p:nvPr/>
        </p:nvSpPr>
        <p:spPr>
          <a:xfrm>
            <a:off x="625539" y="4430333"/>
            <a:ext cx="10881734" cy="2339102"/>
          </a:xfrm>
          <a:prstGeom prst="rect">
            <a:avLst/>
          </a:prstGeom>
          <a:noFill/>
        </p:spPr>
        <p:txBody>
          <a:bodyPr wrap="square" rtlCol="0">
            <a:spAutoFit/>
          </a:bodyPr>
          <a:lstStyle/>
          <a:p>
            <a:r>
              <a:rPr lang="en-US" altLang="zh-CN" sz="1600" dirty="0" err="1">
                <a:latin typeface="Times New Roman" panose="02020603050405020304" pitchFamily="18" charset="0"/>
                <a:cs typeface="Times New Roman" panose="02020603050405020304" pitchFamily="18" charset="0"/>
              </a:rPr>
              <a:t>calculate_purity</a:t>
            </a:r>
            <a:r>
              <a:rPr lang="en-US" altLang="zh-CN" sz="1600" dirty="0">
                <a:latin typeface="Times New Roman" panose="02020603050405020304" pitchFamily="18" charset="0"/>
                <a:cs typeface="Times New Roman" panose="02020603050405020304" pitchFamily="18" charset="0"/>
              </a:rPr>
              <a:t>: Determine the purity of each cluster by calculating the proportion of the most common target labels in each cluster.</a:t>
            </a:r>
          </a:p>
          <a:p>
            <a:r>
              <a:rPr lang="en-US" altLang="zh-CN" sz="1600" dirty="0" err="1">
                <a:latin typeface="Times New Roman" panose="02020603050405020304" pitchFamily="18" charset="0"/>
                <a:cs typeface="Times New Roman" panose="02020603050405020304" pitchFamily="18" charset="0"/>
              </a:rPr>
              <a:t>pure_clusters_fraction</a:t>
            </a:r>
            <a:r>
              <a:rPr lang="en-US" altLang="zh-CN" sz="1600" dirty="0">
                <a:latin typeface="Times New Roman" panose="02020603050405020304" pitchFamily="18" charset="0"/>
                <a:cs typeface="Times New Roman" panose="02020603050405020304" pitchFamily="18" charset="0"/>
              </a:rPr>
              <a:t>: Calculate the proportion of clusters with perfect purity (purity of 1).</a:t>
            </a:r>
          </a:p>
          <a:p>
            <a:r>
              <a:rPr lang="en-US" altLang="zh-CN" sz="1600" dirty="0" err="1">
                <a:latin typeface="Times New Roman" panose="02020603050405020304" pitchFamily="18" charset="0"/>
                <a:cs typeface="Times New Roman" panose="02020603050405020304" pitchFamily="18" charset="0"/>
              </a:rPr>
              <a:t>pure_cluster_retention</a:t>
            </a:r>
            <a:r>
              <a:rPr lang="en-US" altLang="zh-CN" sz="1600" dirty="0">
                <a:latin typeface="Times New Roman" panose="02020603050405020304" pitchFamily="18" charset="0"/>
                <a:cs typeface="Times New Roman" panose="02020603050405020304" pitchFamily="18" charset="0"/>
              </a:rPr>
              <a:t>: Evaluates the proportion of samples in all data that belong to completely pure clusters.</a:t>
            </a:r>
            <a:endParaRPr lang="zh-CN" altLang="en-US" sz="1600" b="0" i="0" dirty="0">
              <a:solidFill>
                <a:srgbClr val="0D0D0D"/>
              </a:solidFill>
              <a:effectLst/>
              <a:latin typeface="Times New Roman" panose="02020603050405020304" pitchFamily="18" charset="0"/>
              <a:cs typeface="Times New Roman" panose="02020603050405020304" pitchFamily="18" charset="0"/>
            </a:endParaRPr>
          </a:p>
          <a:p>
            <a:r>
              <a:rPr lang="en-US" altLang="zh-CN" sz="1600" b="0" i="0" dirty="0">
                <a:solidFill>
                  <a:srgbClr val="0D0D0D"/>
                </a:solidFill>
                <a:effectLst/>
                <a:latin typeface="Times New Roman" panose="02020603050405020304" pitchFamily="18" charset="0"/>
                <a:cs typeface="Times New Roman" panose="02020603050405020304" pitchFamily="18" charset="0"/>
              </a:rPr>
              <a:t>These six figures show the impact of cluster number on Purity Fraction, Purity Retention and NMI. It can be observed that as the number of clusters increases, Purity Fraction and NMI generally show an upward trend, indicating that the refinement of clustering helps to improve the consistency of clustering and the increase of NMI. Purity Retention increases slowly in some cases because although the number of high-purity clusters increases, the proportion of samples belonging to these clusters in the overall data does not necessarily increase significantly.</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95694"/>
            <a:ext cx="11578856" cy="655564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Logistic Regression Classifier Results:</a:t>
            </a:r>
          </a:p>
          <a:p>
            <a:r>
              <a:rPr lang="en-US" sz="1400"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sz="1400"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sz="1400"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SVM Results:</a:t>
            </a:r>
          </a:p>
          <a:p>
            <a:r>
              <a:rPr lang="en-US" sz="14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4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4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Random Forest Classifier Results:</a:t>
            </a:r>
          </a:p>
          <a:p>
            <a:r>
              <a:rPr lang="en-US" sz="14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spTree>
    <p:extLst>
      <p:ext uri="{BB962C8B-B14F-4D97-AF65-F5344CB8AC3E}">
        <p14:creationId xmlns:p14="http://schemas.microsoft.com/office/powerpoint/2010/main" val="231888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789712" y="518021"/>
            <a:ext cx="3937000" cy="2781300"/>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5316279" y="669851"/>
            <a:ext cx="641143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1408735"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a:t>
            </a:r>
            <a:r>
              <a:rPr lang="en-US" altLang="zh-CN" sz="2000" dirty="0" err="1">
                <a:latin typeface="Times New Roman" panose="02020603050405020304" pitchFamily="18" charset="0"/>
                <a:cs typeface="Times New Roman" panose="02020603050405020304" pitchFamily="18" charset="0"/>
              </a:rPr>
              <a:t>mhc.class</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a:t>
            </a:r>
            <a:r>
              <a:rPr lang="en-US" dirty="0" err="1"/>
              <a:t>TCRDist</a:t>
            </a:r>
            <a:r>
              <a:rPr lang="en-US" dirty="0"/>
              <a: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669312"/>
            <a:ext cx="4255134" cy="518868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TCRdist</a:t>
            </a:r>
            <a:r>
              <a:rPr lang="en-US" sz="1400" dirty="0">
                <a:latin typeface="Times New Roman" panose="02020603050405020304" pitchFamily="18" charset="0"/>
                <a:cs typeface="Times New Roman" panose="02020603050405020304" pitchFamily="18" charset="0"/>
              </a:rPr>
              <a:t>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 visualization tools can be used to show the similarity or difference between the TCRs.</a:t>
            </a:r>
          </a:p>
        </p:txBody>
      </p:sp>
    </p:spTree>
    <p:extLst>
      <p:ext uri="{BB962C8B-B14F-4D97-AF65-F5344CB8AC3E}">
        <p14:creationId xmlns:p14="http://schemas.microsoft.com/office/powerpoint/2010/main" val="111745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C523-683A-0BB4-7A9C-CFE3D1DC2C5B}"/>
              </a:ext>
            </a:extLst>
          </p:cNvPr>
          <p:cNvSpPr>
            <a:spLocks noGrp="1"/>
          </p:cNvSpPr>
          <p:nvPr>
            <p:ph type="title"/>
          </p:nvPr>
        </p:nvSpPr>
        <p:spPr/>
        <p:txBody>
          <a:bodyPr>
            <a:normAutofit fontScale="90000"/>
          </a:bodyPr>
          <a:lstStyle/>
          <a:p>
            <a:r>
              <a:rPr lang="en-US" dirty="0"/>
              <a:t>ANALYSIS ON DIMENSIONALITY REDUCTION OUTCOMES USE ABOUT 1-2 SLIDES</a:t>
            </a:r>
          </a:p>
        </p:txBody>
      </p:sp>
      <p:sp>
        <p:nvSpPr>
          <p:cNvPr id="3" name="Content Placeholder 2">
            <a:extLst>
              <a:ext uri="{FF2B5EF4-FFF2-40B4-BE49-F238E27FC236}">
                <a16:creationId xmlns:a16="http://schemas.microsoft.com/office/drawing/2014/main" id="{8912B0F5-80EF-6C0A-8582-2BDBEB8C57A6}"/>
              </a:ext>
            </a:extLst>
          </p:cNvPr>
          <p:cNvSpPr>
            <a:spLocks noGrp="1"/>
          </p:cNvSpPr>
          <p:nvPr>
            <p:ph idx="1"/>
          </p:nvPr>
        </p:nvSpPr>
        <p:spPr/>
        <p:txBody>
          <a:bodyPr/>
          <a:lstStyle/>
          <a:p>
            <a:r>
              <a:rPr lang="en-US" dirty="0"/>
              <a:t>TO BE ADDED BY JIADONG AND TO BE EXPLAINED BY HIM IN THE PRESENTATION</a:t>
            </a:r>
          </a:p>
          <a:p>
            <a:endParaRPr lang="en-US" dirty="0"/>
          </a:p>
        </p:txBody>
      </p:sp>
    </p:spTree>
    <p:extLst>
      <p:ext uri="{BB962C8B-B14F-4D97-AF65-F5344CB8AC3E}">
        <p14:creationId xmlns:p14="http://schemas.microsoft.com/office/powerpoint/2010/main" val="261614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CF6C-F3B7-D40C-4116-938723043DC0}"/>
              </a:ext>
            </a:extLst>
          </p:cNvPr>
          <p:cNvSpPr>
            <a:spLocks noGrp="1"/>
          </p:cNvSpPr>
          <p:nvPr>
            <p:ph type="title"/>
          </p:nvPr>
        </p:nvSpPr>
        <p:spPr/>
        <p:txBody>
          <a:bodyPr>
            <a:normAutofit fontScale="90000"/>
          </a:bodyPr>
          <a:lstStyle/>
          <a:p>
            <a:r>
              <a:rPr lang="en-US" dirty="0"/>
              <a:t>1 SLIDE ANALYSIS ON CLUSTERING RESULTS</a:t>
            </a:r>
          </a:p>
        </p:txBody>
      </p:sp>
      <p:sp>
        <p:nvSpPr>
          <p:cNvPr id="3" name="Content Placeholder 2">
            <a:extLst>
              <a:ext uri="{FF2B5EF4-FFF2-40B4-BE49-F238E27FC236}">
                <a16:creationId xmlns:a16="http://schemas.microsoft.com/office/drawing/2014/main" id="{502B6705-E1B7-84F3-6D9A-BA8C0DB780B8}"/>
              </a:ext>
            </a:extLst>
          </p:cNvPr>
          <p:cNvSpPr>
            <a:spLocks noGrp="1"/>
          </p:cNvSpPr>
          <p:nvPr>
            <p:ph idx="1"/>
          </p:nvPr>
        </p:nvSpPr>
        <p:spPr/>
        <p:txBody>
          <a:bodyPr/>
          <a:lstStyle/>
          <a:p>
            <a:r>
              <a:rPr lang="en-US" dirty="0"/>
              <a:t>CLUSTERING RESULTS (DBSCAN)TO BE ADDED HERE AND EXPLAINED BY JIADONG</a:t>
            </a:r>
          </a:p>
        </p:txBody>
      </p:sp>
    </p:spTree>
    <p:extLst>
      <p:ext uri="{BB962C8B-B14F-4D97-AF65-F5344CB8AC3E}">
        <p14:creationId xmlns:p14="http://schemas.microsoft.com/office/powerpoint/2010/main" val="3384461454"/>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289</TotalTime>
  <Words>2225</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Bierstadt</vt:lpstr>
      <vt:lpstr>Times New Roman</vt:lpstr>
      <vt:lpstr>BevelVTI</vt:lpstr>
      <vt:lpstr>SUMMATIVE ORAL PRESENTATION FOR PROBLEM A (ETCEMBLY LTD) GROUP NO - 4</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TCRDist:</vt:lpstr>
      <vt:lpstr>TCR DISTANCE CALCULATION USING LEVENSHTEIN DISTANCE:</vt:lpstr>
      <vt:lpstr>ANALYSIS ON DIMENSIONALITY REDUCTION OUTCOMES USE ABOUT 1-2 SLIDES</vt:lpstr>
      <vt:lpstr>1 SLIDE ANALYSIS ON CLUSTERING RESULTS</vt:lpstr>
      <vt:lpstr>ANALYSIS ON CLUSTERING RESULTS (AGGLOMERATIVE)</vt:lpstr>
      <vt:lpstr>MODEL CREATION AND OUTCOMES: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14</cp:revision>
  <dcterms:created xsi:type="dcterms:W3CDTF">2024-05-04T19:47:52Z</dcterms:created>
  <dcterms:modified xsi:type="dcterms:W3CDTF">2024-05-08T17:03:04Z</dcterms:modified>
</cp:coreProperties>
</file>