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4"/>
  </p:notesMasterIdLst>
  <p:sldIdLst>
    <p:sldId id="256" r:id="rId2"/>
    <p:sldId id="283" r:id="rId3"/>
    <p:sldId id="270" r:id="rId4"/>
    <p:sldId id="271" r:id="rId5"/>
    <p:sldId id="266" r:id="rId6"/>
    <p:sldId id="265" r:id="rId7"/>
    <p:sldId id="267" r:id="rId8"/>
    <p:sldId id="260" r:id="rId9"/>
    <p:sldId id="277" r:id="rId10"/>
    <p:sldId id="278" r:id="rId11"/>
    <p:sldId id="279" r:id="rId12"/>
    <p:sldId id="280" r:id="rId13"/>
    <p:sldId id="284" r:id="rId14"/>
    <p:sldId id="281" r:id="rId15"/>
    <p:sldId id="282" r:id="rId16"/>
    <p:sldId id="268" r:id="rId17"/>
    <p:sldId id="264" r:id="rId18"/>
    <p:sldId id="273" r:id="rId19"/>
    <p:sldId id="275" r:id="rId20"/>
    <p:sldId id="276" r:id="rId21"/>
    <p:sldId id="272"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81"/>
  </p:normalViewPr>
  <p:slideViewPr>
    <p:cSldViewPr snapToGrid="0">
      <p:cViewPr varScale="1">
        <p:scale>
          <a:sx n="107" d="100"/>
          <a:sy n="107" d="100"/>
        </p:scale>
        <p:origin x="88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14</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901564" y="0"/>
            <a:ext cx="3528635" cy="3524425"/>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a:blip r:embed="rId3"/>
          <a:stretch>
            <a:fillRect/>
          </a:stretch>
        </p:blipFill>
        <p:spPr>
          <a:xfrm>
            <a:off x="7831858" y="3307126"/>
            <a:ext cx="3774888" cy="3489673"/>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a:blip r:embed="rId2"/>
          <a:stretch>
            <a:fillRect/>
          </a:stretch>
        </p:blipFill>
        <p:spPr>
          <a:xfrm>
            <a:off x="6978963" y="2652588"/>
            <a:ext cx="4008531" cy="3924532"/>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646331"/>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a D region and only undergoes VJ rearrangement</a:t>
            </a:r>
            <a:endParaRPr lang="en-US" altLang="zh-CN"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a:blip r:embed="rId2"/>
          <a:stretch>
            <a:fillRect/>
          </a:stretch>
        </p:blipFill>
        <p:spPr>
          <a:xfrm>
            <a:off x="7479256" y="2696123"/>
            <a:ext cx="3888218" cy="3897397"/>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 A broader epitope recognition.</a:t>
            </a:r>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536624" y="2719182"/>
            <a:ext cx="3911829" cy="3907164"/>
          </a:xfrm>
        </p:spPr>
      </p:pic>
      <p:sp>
        <p:nvSpPr>
          <p:cNvPr id="2" name="文本框 1">
            <a:extLst>
              <a:ext uri="{FF2B5EF4-FFF2-40B4-BE49-F238E27FC236}">
                <a16:creationId xmlns:a16="http://schemas.microsoft.com/office/drawing/2014/main" id="{20511160-0F12-1B78-8621-DB6EEEF07D12}"/>
              </a:ext>
            </a:extLst>
          </p:cNvPr>
          <p:cNvSpPr txBox="1"/>
          <p:nvPr/>
        </p:nvSpPr>
        <p:spPr>
          <a:xfrm>
            <a:off x="743547" y="2967335"/>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More dispersed</a:t>
            </a:r>
          </a:p>
          <a:p>
            <a:pPr marL="285750" indent="-285750">
              <a:buFont typeface="Arial" panose="020B0604020202020204" pitchFamily="34" charset="0"/>
              <a:buChar char="•"/>
            </a:pPr>
            <a:r>
              <a:rPr lang="en-US" altLang="zh-CN" dirty="0">
                <a:solidFill>
                  <a:srgbClr val="0D0D0D"/>
                </a:solidFill>
                <a:highlight>
                  <a:srgbClr val="FFFFFF"/>
                </a:highlight>
                <a:latin typeface="Segoe UI" panose="020B0502040204020203" pitchFamily="34" charset="0"/>
                <a:ea typeface="等线" panose="02010600030101010101" pitchFamily="2" charset="-122"/>
              </a:rPr>
              <a:t>Different </a:t>
            </a:r>
            <a:r>
              <a:rPr lang="en-GB" altLang="zh-CN" dirty="0">
                <a:solidFill>
                  <a:srgbClr val="0D0D0D"/>
                </a:solidFill>
                <a:highlight>
                  <a:srgbClr val="FFFFFF"/>
                </a:highlight>
                <a:latin typeface="Segoe UI" panose="020B0502040204020203" pitchFamily="34" charset="0"/>
                <a:ea typeface="等线" panose="02010600030101010101" pitchFamily="2" charset="-122"/>
              </a:rPr>
              <a:t>specificity mixed together and difficult to form distinct high-purity clusters</a:t>
            </a:r>
          </a:p>
        </p:txBody>
      </p:sp>
      <p:sp>
        <p:nvSpPr>
          <p:cNvPr id="3" name="文本框 2">
            <a:extLst>
              <a:ext uri="{FF2B5EF4-FFF2-40B4-BE49-F238E27FC236}">
                <a16:creationId xmlns:a16="http://schemas.microsoft.com/office/drawing/2014/main" id="{A3B4D8C1-F52E-CA9D-5637-2B0B2B42803A}"/>
              </a:ext>
            </a:extLst>
          </p:cNvPr>
          <p:cNvSpPr txBox="1"/>
          <p:nvPr/>
        </p:nvSpPr>
        <p:spPr>
          <a:xfrm>
            <a:off x="740280" y="4364590"/>
            <a:ext cx="5598177" cy="1477328"/>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US" altLang="zh-CN" dirty="0"/>
              <a:t>The different combinations of TCRs on the Alpha and Beta chains make the TCRs more diverse, leading to a more diverse distribution.</a:t>
            </a:r>
          </a:p>
          <a:p>
            <a:pPr marL="285750" indent="-285750">
              <a:buFont typeface="Arial" panose="020B0604020202020204" pitchFamily="34" charset="0"/>
              <a:buChar char="•"/>
            </a:pPr>
            <a:r>
              <a:rPr lang="en-US" altLang="zh-CN" dirty="0"/>
              <a:t>TCR epitope recognition is broadened by combining Alpha and Beta chains.</a:t>
            </a:r>
          </a:p>
        </p:txBody>
      </p:sp>
    </p:spTree>
    <p:extLst>
      <p:ext uri="{BB962C8B-B14F-4D97-AF65-F5344CB8AC3E}">
        <p14:creationId xmlns:p14="http://schemas.microsoft.com/office/powerpoint/2010/main" val="24305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819659" y="3163048"/>
            <a:ext cx="6972658"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Human vs. Mouse</a:t>
            </a:r>
            <a:endParaRPr lang="zh-CN" altLang="en-US" dirty="0"/>
          </a:p>
        </p:txBody>
      </p:sp>
      <p:sp>
        <p:nvSpPr>
          <p:cNvPr id="12" name="文本框 11">
            <a:extLst>
              <a:ext uri="{FF2B5EF4-FFF2-40B4-BE49-F238E27FC236}">
                <a16:creationId xmlns:a16="http://schemas.microsoft.com/office/drawing/2014/main" id="{5753E2E0-CB77-D857-EF46-D5C7137C31C3}"/>
              </a:ext>
            </a:extLst>
          </p:cNvPr>
          <p:cNvSpPr txBox="1"/>
          <p:nvPr/>
        </p:nvSpPr>
        <p:spPr>
          <a:xfrm>
            <a:off x="299332" y="2960525"/>
            <a:ext cx="4375179" cy="923330"/>
          </a:xfrm>
          <a:prstGeom prst="rect">
            <a:avLst/>
          </a:prstGeom>
          <a:noFill/>
          <a:ln>
            <a:solidFill>
              <a:srgbClr val="FF0000"/>
            </a:solidFill>
          </a:ln>
        </p:spPr>
        <p:txBody>
          <a:bodyPr wrap="square" rtlCol="0">
            <a:spAutoFit/>
          </a:bodyPr>
          <a:lstStyle/>
          <a:p>
            <a:r>
              <a:rPr lang="en-US" altLang="zh-CN" dirty="0"/>
              <a:t>Hierarchical clustering performs better on human TCR and DBSCAN performs better on mouse TCR.</a:t>
            </a: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p:txBody>
      </p:sp>
      <p:sp>
        <p:nvSpPr>
          <p:cNvPr id="3" name="文本框 2">
            <a:extLst>
              <a:ext uri="{FF2B5EF4-FFF2-40B4-BE49-F238E27FC236}">
                <a16:creationId xmlns:a16="http://schemas.microsoft.com/office/drawing/2014/main" id="{F2471B7B-EEF6-CCBB-C635-7D9F39C44992}"/>
              </a:ext>
            </a:extLst>
          </p:cNvPr>
          <p:cNvSpPr txBox="1"/>
          <p:nvPr/>
        </p:nvSpPr>
        <p:spPr>
          <a:xfrm>
            <a:off x="299332" y="4229959"/>
            <a:ext cx="4203700"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latin typeface="Söhne"/>
                <a:cs typeface="Times New Roman" panose="02020603050405020304" pitchFamily="18" charset="0"/>
              </a:rPr>
              <a:t>H</a:t>
            </a:r>
            <a:r>
              <a:rPr lang="en-US" altLang="zh-CN" sz="1800" dirty="0">
                <a:effectLst/>
                <a:latin typeface="Söhne"/>
                <a:cs typeface="Times New Roman" panose="02020603050405020304" pitchFamily="18" charset="0"/>
              </a:rPr>
              <a:t>uman TCR data distribution have a more apparent hierarchical structure.</a:t>
            </a:r>
          </a:p>
          <a:p>
            <a:pPr marL="285750" indent="-285750">
              <a:buFont typeface="Arial" panose="020B0604020202020204" pitchFamily="34" charset="0"/>
              <a:buChar char="•"/>
            </a:pPr>
            <a:r>
              <a:rPr lang="en-US" altLang="zh-CN" sz="1800" dirty="0">
                <a:effectLst/>
                <a:latin typeface="Söhne"/>
                <a:cs typeface="Times New Roman" panose="02020603050405020304" pitchFamily="18" charset="0"/>
              </a:rPr>
              <a:t>Mouse TCR density distribution is less dispersed or variable.</a:t>
            </a:r>
          </a:p>
        </p:txBody>
      </p:sp>
    </p:spTree>
    <p:extLst>
      <p:ext uri="{BB962C8B-B14F-4D97-AF65-F5344CB8AC3E}">
        <p14:creationId xmlns:p14="http://schemas.microsoft.com/office/powerpoint/2010/main" val="165623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4042716"/>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2041451"/>
            <a:ext cx="1165328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-Verifying the model's performance on unseen data was done by dividing the data set into a training set and a test set. The primary evaluation metric chosen is the F1 score because the accuracy of the model can be misleading due to the unbalanced nature of the dataset. This is particularly important given the variability in epitope representation within the dataset.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21440043"/>
              </p:ext>
            </p:extLst>
          </p:nvPr>
        </p:nvGraphicFramePr>
        <p:xfrm>
          <a:off x="4572000" y="372138"/>
          <a:ext cx="6815470" cy="1350336"/>
        </p:xfrm>
        <a:graphic>
          <a:graphicData uri="http://schemas.openxmlformats.org/drawingml/2006/table">
            <a:tbl>
              <a:tblPr firstRow="1" bandRow="1">
                <a:tableStyleId>{073A0DAA-6AF3-43AB-8588-CEC1D06C72B9}</a:tableStyleId>
              </a:tblPr>
              <a:tblGrid>
                <a:gridCol w="1746312">
                  <a:extLst>
                    <a:ext uri="{9D8B030D-6E8A-4147-A177-3AD203B41FA5}">
                      <a16:colId xmlns:a16="http://schemas.microsoft.com/office/drawing/2014/main" val="1831081933"/>
                    </a:ext>
                  </a:extLst>
                </a:gridCol>
                <a:gridCol w="1636402">
                  <a:extLst>
                    <a:ext uri="{9D8B030D-6E8A-4147-A177-3AD203B41FA5}">
                      <a16:colId xmlns:a16="http://schemas.microsoft.com/office/drawing/2014/main" val="3123670197"/>
                    </a:ext>
                  </a:extLst>
                </a:gridCol>
                <a:gridCol w="3432756">
                  <a:extLst>
                    <a:ext uri="{9D8B030D-6E8A-4147-A177-3AD203B41FA5}">
                      <a16:colId xmlns:a16="http://schemas.microsoft.com/office/drawing/2014/main" val="3832109899"/>
                    </a:ext>
                  </a:extLst>
                </a:gridCol>
              </a:tblGrid>
              <a:tr h="450112">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450112">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450112">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1300724404"/>
              </p:ext>
            </p:extLst>
          </p:nvPr>
        </p:nvGraphicFramePr>
        <p:xfrm>
          <a:off x="3338623" y="691115"/>
          <a:ext cx="7868093" cy="1421092"/>
        </p:xfrm>
        <a:graphic>
          <a:graphicData uri="http://schemas.openxmlformats.org/drawingml/2006/table">
            <a:tbl>
              <a:tblPr firstRow="1" bandRow="1">
                <a:tableStyleId>{073A0DAA-6AF3-43AB-8588-CEC1D06C72B9}</a:tableStyleId>
              </a:tblPr>
              <a:tblGrid>
                <a:gridCol w="2330117">
                  <a:extLst>
                    <a:ext uri="{9D8B030D-6E8A-4147-A177-3AD203B41FA5}">
                      <a16:colId xmlns:a16="http://schemas.microsoft.com/office/drawing/2014/main" val="1645793292"/>
                    </a:ext>
                  </a:extLst>
                </a:gridCol>
                <a:gridCol w="2159622">
                  <a:extLst>
                    <a:ext uri="{9D8B030D-6E8A-4147-A177-3AD203B41FA5}">
                      <a16:colId xmlns:a16="http://schemas.microsoft.com/office/drawing/2014/main" val="22928338"/>
                    </a:ext>
                  </a:extLst>
                </a:gridCol>
                <a:gridCol w="3378354">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400" dirty="0">
                <a:solidFill>
                  <a:srgbClr val="000000"/>
                </a:solidFill>
                <a:effectLst/>
                <a:latin typeface="Calibri" panose="020F0502020204030204" pitchFamily="34" charset="0"/>
                <a:ea typeface="Calibri" panose="020F0502020204030204" pitchFamily="34" charset="0"/>
              </a:rPr>
              <a:t>In the field of immunology, research on T cell receptors (TCR) has always been a hotspot. TCRs activate T cells by recognizing and binding to peptide-MHC complexes on the surface of antigen-presenting cells</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altLang="zh-CN" sz="2400" dirty="0">
                <a:solidFill>
                  <a:srgbClr val="000000"/>
                </a:solidFill>
                <a:effectLst/>
                <a:latin typeface="Calibri" panose="020F0502020204030204" pitchFamily="34" charset="0"/>
                <a:ea typeface="Calibri" panose="020F0502020204030204" pitchFamily="34" charset="0"/>
              </a:rPr>
              <a:t>However, existing studies often rely on traditional biostatistical methods or high-demand deep learning techniques to analyze TCR data.</a:t>
            </a:r>
            <a:endParaRPr lang="en-US" altLang="zh-C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These methods often fall short when handling complex biological data</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solidFill>
                  <a:srgbClr val="000000"/>
                </a:solidFill>
                <a:effectLst/>
                <a:latin typeface="Calibri" panose="020F0502020204030204" pitchFamily="34" charset="0"/>
                <a:ea typeface="Calibri" panose="020F0502020204030204" pitchFamily="34" charset="0"/>
              </a:rPr>
              <a:t>limiting their application in precision medicine and personalized immunotherapy.</a:t>
            </a:r>
            <a:endPar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TotalTime>
  <Words>2912</Words>
  <Application>Microsoft Office PowerPoint</Application>
  <PresentationFormat>宽屏</PresentationFormat>
  <Paragraphs>171</Paragraphs>
  <Slides>22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Söhne</vt:lpstr>
      <vt:lpstr>Aptos</vt:lpstr>
      <vt:lpstr>Arial</vt:lpstr>
      <vt:lpstr>Bierstadt</vt:lpstr>
      <vt:lpstr>Calibri</vt:lpstr>
      <vt:lpstr>Segoe UI</vt:lpstr>
      <vt:lpstr>Times New Roman</vt:lpstr>
      <vt:lpstr>BevelVTI</vt:lpstr>
      <vt:lpstr>SUMMATIVE ORAL PRESENTATION FOR PROBLEM A (ETCEMBLY LTD) GROUP NO - 4</vt:lpstr>
      <vt:lpstr>INTRODUCTION:</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Alpha vs. Beta vs. Combined Chains</vt:lpstr>
      <vt:lpstr>Clustering</vt:lpstr>
      <vt:lpstr>Human vs. Mouse</vt:lpstr>
      <vt:lpstr>Agglomerative Hierarchical Clustering  vs.  DBSCAN</vt:lpstr>
      <vt:lpstr>MODEL CREATION AND OUTCOMES:</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jiadong xu</cp:lastModifiedBy>
  <cp:revision>26</cp:revision>
  <dcterms:created xsi:type="dcterms:W3CDTF">2024-05-04T19:47:52Z</dcterms:created>
  <dcterms:modified xsi:type="dcterms:W3CDTF">2024-05-08T19:50:43Z</dcterms:modified>
</cp:coreProperties>
</file>