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70" r:id="rId3"/>
    <p:sldId id="271" r:id="rId4"/>
    <p:sldId id="266" r:id="rId5"/>
    <p:sldId id="265" r:id="rId6"/>
    <p:sldId id="260" r:id="rId7"/>
    <p:sldId id="267" r:id="rId8"/>
    <p:sldId id="259" r:id="rId9"/>
    <p:sldId id="263" r:id="rId10"/>
    <p:sldId id="269" r:id="rId11"/>
    <p:sldId id="264" r:id="rId12"/>
    <p:sldId id="273" r:id="rId13"/>
    <p:sldId id="275" r:id="rId14"/>
    <p:sldId id="276"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3"/>
    <p:restoredTop sz="94650"/>
  </p:normalViewPr>
  <p:slideViewPr>
    <p:cSldViewPr snapToGrid="0">
      <p:cViewPr varScale="1">
        <p:scale>
          <a:sx n="120" d="100"/>
          <a:sy n="120"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5/8/24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5/8/24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5/8/24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5/8/24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5/8/24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5/8/24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5/8/24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5/8/24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5/8/24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5/8/24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5/8/24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5/8/24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79695-F3B8-4212-F024-62833181F511}"/>
              </a:ext>
            </a:extLst>
          </p:cNvPr>
          <p:cNvSpPr>
            <a:spLocks noGrp="1"/>
          </p:cNvSpPr>
          <p:nvPr>
            <p:ph type="title"/>
          </p:nvPr>
        </p:nvSpPr>
        <p:spPr>
          <a:xfrm>
            <a:off x="806875" y="73720"/>
            <a:ext cx="6362013" cy="650841"/>
          </a:xfrm>
        </p:spPr>
        <p:txBody>
          <a:bodyPr>
            <a:normAutofit/>
          </a:bodyPr>
          <a:lstStyle/>
          <a:p>
            <a:r>
              <a:rPr lang="en-US" altLang="zh-CN" sz="2000" dirty="0"/>
              <a:t>ANALYSIS ON CLUSTERING RESULTS (AGGLOMERATIVE)</a:t>
            </a:r>
            <a:endParaRPr lang="zh-CN" altLang="en-US" sz="2000" dirty="0"/>
          </a:p>
        </p:txBody>
      </p:sp>
      <p:pic>
        <p:nvPicPr>
          <p:cNvPr id="17" name="内容占位符 16" descr="图表, 折线图&#10;&#10;描述已自动生成">
            <a:extLst>
              <a:ext uri="{FF2B5EF4-FFF2-40B4-BE49-F238E27FC236}">
                <a16:creationId xmlns:a16="http://schemas.microsoft.com/office/drawing/2014/main" id="{0F2EA432-3261-A558-F2AE-2DC2145B1597}"/>
              </a:ext>
            </a:extLst>
          </p:cNvPr>
          <p:cNvPicPr>
            <a:picLocks noGrp="1" noChangeAspect="1"/>
          </p:cNvPicPr>
          <p:nvPr>
            <p:ph idx="1"/>
          </p:nvPr>
        </p:nvPicPr>
        <p:blipFill>
          <a:blip r:embed="rId2"/>
          <a:stretch>
            <a:fillRect/>
          </a:stretch>
        </p:blipFill>
        <p:spPr>
          <a:xfrm>
            <a:off x="637292" y="885552"/>
            <a:ext cx="2665889" cy="1717388"/>
          </a:xfrm>
        </p:spPr>
      </p:pic>
      <p:pic>
        <p:nvPicPr>
          <p:cNvPr id="19" name="图片 18" descr="图表, 折线图&#10;&#10;描述已自动生成">
            <a:extLst>
              <a:ext uri="{FF2B5EF4-FFF2-40B4-BE49-F238E27FC236}">
                <a16:creationId xmlns:a16="http://schemas.microsoft.com/office/drawing/2014/main" id="{769996E1-AA65-3757-3B40-1BBBE93EB3FC}"/>
              </a:ext>
            </a:extLst>
          </p:cNvPr>
          <p:cNvPicPr>
            <a:picLocks noChangeAspect="1"/>
          </p:cNvPicPr>
          <p:nvPr/>
        </p:nvPicPr>
        <p:blipFill>
          <a:blip r:embed="rId3"/>
          <a:stretch>
            <a:fillRect/>
          </a:stretch>
        </p:blipFill>
        <p:spPr>
          <a:xfrm>
            <a:off x="3688965" y="885548"/>
            <a:ext cx="2665889" cy="1717387"/>
          </a:xfrm>
          <a:prstGeom prst="rect">
            <a:avLst/>
          </a:prstGeom>
        </p:spPr>
      </p:pic>
      <p:pic>
        <p:nvPicPr>
          <p:cNvPr id="21" name="图片 20" descr="图表, 折线图&#10;&#10;描述已自动生成">
            <a:extLst>
              <a:ext uri="{FF2B5EF4-FFF2-40B4-BE49-F238E27FC236}">
                <a16:creationId xmlns:a16="http://schemas.microsoft.com/office/drawing/2014/main" id="{E7485E84-8291-D12B-27A4-879963369A76}"/>
              </a:ext>
            </a:extLst>
          </p:cNvPr>
          <p:cNvPicPr>
            <a:picLocks noChangeAspect="1"/>
          </p:cNvPicPr>
          <p:nvPr/>
        </p:nvPicPr>
        <p:blipFill>
          <a:blip r:embed="rId4"/>
          <a:stretch>
            <a:fillRect/>
          </a:stretch>
        </p:blipFill>
        <p:spPr>
          <a:xfrm>
            <a:off x="6740638" y="885547"/>
            <a:ext cx="2665889" cy="1717387"/>
          </a:xfrm>
          <a:prstGeom prst="rect">
            <a:avLst/>
          </a:prstGeom>
        </p:spPr>
      </p:pic>
      <p:pic>
        <p:nvPicPr>
          <p:cNvPr id="23" name="图片 22" descr="图表, 折线图&#10;&#10;描述已自动生成">
            <a:extLst>
              <a:ext uri="{FF2B5EF4-FFF2-40B4-BE49-F238E27FC236}">
                <a16:creationId xmlns:a16="http://schemas.microsoft.com/office/drawing/2014/main" id="{2293A320-7991-0C0A-2BB7-BEBCA7E353ED}"/>
              </a:ext>
            </a:extLst>
          </p:cNvPr>
          <p:cNvPicPr>
            <a:picLocks noChangeAspect="1"/>
          </p:cNvPicPr>
          <p:nvPr/>
        </p:nvPicPr>
        <p:blipFill>
          <a:blip r:embed="rId5"/>
          <a:stretch>
            <a:fillRect/>
          </a:stretch>
        </p:blipFill>
        <p:spPr>
          <a:xfrm>
            <a:off x="625539" y="2602935"/>
            <a:ext cx="2665889" cy="1717388"/>
          </a:xfrm>
          <a:prstGeom prst="rect">
            <a:avLst/>
          </a:prstGeom>
        </p:spPr>
      </p:pic>
      <p:pic>
        <p:nvPicPr>
          <p:cNvPr id="25" name="图片 24" descr="图表, 折线图&#10;&#10;描述已自动生成">
            <a:extLst>
              <a:ext uri="{FF2B5EF4-FFF2-40B4-BE49-F238E27FC236}">
                <a16:creationId xmlns:a16="http://schemas.microsoft.com/office/drawing/2014/main" id="{DE5D75D5-4D7D-EE13-635A-C9929E280870}"/>
              </a:ext>
            </a:extLst>
          </p:cNvPr>
          <p:cNvPicPr>
            <a:picLocks noChangeAspect="1"/>
          </p:cNvPicPr>
          <p:nvPr/>
        </p:nvPicPr>
        <p:blipFill>
          <a:blip r:embed="rId6"/>
          <a:stretch>
            <a:fillRect/>
          </a:stretch>
        </p:blipFill>
        <p:spPr>
          <a:xfrm>
            <a:off x="3684971" y="2602934"/>
            <a:ext cx="2665889" cy="1717387"/>
          </a:xfrm>
          <a:prstGeom prst="rect">
            <a:avLst/>
          </a:prstGeom>
        </p:spPr>
      </p:pic>
      <p:pic>
        <p:nvPicPr>
          <p:cNvPr id="27" name="图片 26" descr="图表, 折线图&#10;&#10;描述已自动生成">
            <a:extLst>
              <a:ext uri="{FF2B5EF4-FFF2-40B4-BE49-F238E27FC236}">
                <a16:creationId xmlns:a16="http://schemas.microsoft.com/office/drawing/2014/main" id="{6BE9918B-8FAB-DA9B-FDD8-4EDE07CC47A8}"/>
              </a:ext>
            </a:extLst>
          </p:cNvPr>
          <p:cNvPicPr>
            <a:picLocks noChangeAspect="1"/>
          </p:cNvPicPr>
          <p:nvPr/>
        </p:nvPicPr>
        <p:blipFill>
          <a:blip r:embed="rId7"/>
          <a:stretch>
            <a:fillRect/>
          </a:stretch>
        </p:blipFill>
        <p:spPr>
          <a:xfrm>
            <a:off x="6728885" y="2602933"/>
            <a:ext cx="2665888" cy="1717387"/>
          </a:xfrm>
          <a:prstGeom prst="rect">
            <a:avLst/>
          </a:prstGeom>
        </p:spPr>
      </p:pic>
      <p:sp>
        <p:nvSpPr>
          <p:cNvPr id="29" name="文本框 28">
            <a:extLst>
              <a:ext uri="{FF2B5EF4-FFF2-40B4-BE49-F238E27FC236}">
                <a16:creationId xmlns:a16="http://schemas.microsoft.com/office/drawing/2014/main" id="{5628B892-0D5D-A548-D2D4-430BEDA79223}"/>
              </a:ext>
            </a:extLst>
          </p:cNvPr>
          <p:cNvSpPr txBox="1"/>
          <p:nvPr/>
        </p:nvSpPr>
        <p:spPr>
          <a:xfrm>
            <a:off x="625539" y="4430333"/>
            <a:ext cx="10881734" cy="2339102"/>
          </a:xfrm>
          <a:prstGeom prst="rect">
            <a:avLst/>
          </a:prstGeom>
          <a:noFill/>
        </p:spPr>
        <p:txBody>
          <a:bodyPr wrap="square" rtlCol="0">
            <a:spAutoFit/>
          </a:bodyPr>
          <a:lstStyle/>
          <a:p>
            <a:r>
              <a:rPr lang="en-US" altLang="zh-CN" sz="1600" dirty="0" err="1">
                <a:latin typeface="Times New Roman" panose="02020603050405020304" pitchFamily="18" charset="0"/>
                <a:cs typeface="Times New Roman" panose="02020603050405020304" pitchFamily="18" charset="0"/>
              </a:rPr>
              <a:t>calculate_purity</a:t>
            </a:r>
            <a:r>
              <a:rPr lang="en-US" altLang="zh-CN" sz="1600" dirty="0">
                <a:latin typeface="Times New Roman" panose="02020603050405020304" pitchFamily="18" charset="0"/>
                <a:cs typeface="Times New Roman" panose="02020603050405020304" pitchFamily="18" charset="0"/>
              </a:rPr>
              <a:t>: Determine the purity of each cluster by calculating the proportion of the most common target labels in each cluster.</a:t>
            </a:r>
          </a:p>
          <a:p>
            <a:r>
              <a:rPr lang="en-US" altLang="zh-CN" sz="1600" dirty="0" err="1">
                <a:latin typeface="Times New Roman" panose="02020603050405020304" pitchFamily="18" charset="0"/>
                <a:cs typeface="Times New Roman" panose="02020603050405020304" pitchFamily="18" charset="0"/>
              </a:rPr>
              <a:t>pure_clusters_fraction</a:t>
            </a:r>
            <a:r>
              <a:rPr lang="en-US" altLang="zh-CN" sz="1600" dirty="0">
                <a:latin typeface="Times New Roman" panose="02020603050405020304" pitchFamily="18" charset="0"/>
                <a:cs typeface="Times New Roman" panose="02020603050405020304" pitchFamily="18" charset="0"/>
              </a:rPr>
              <a:t>: Calculate the proportion of clusters with perfect purity (purity of 1).</a:t>
            </a:r>
          </a:p>
          <a:p>
            <a:r>
              <a:rPr lang="en-US" altLang="zh-CN" sz="1600" dirty="0" err="1">
                <a:latin typeface="Times New Roman" panose="02020603050405020304" pitchFamily="18" charset="0"/>
                <a:cs typeface="Times New Roman" panose="02020603050405020304" pitchFamily="18" charset="0"/>
              </a:rPr>
              <a:t>pure_cluster_retention</a:t>
            </a:r>
            <a:r>
              <a:rPr lang="en-US" altLang="zh-CN" sz="1600" dirty="0">
                <a:latin typeface="Times New Roman" panose="02020603050405020304" pitchFamily="18" charset="0"/>
                <a:cs typeface="Times New Roman" panose="02020603050405020304" pitchFamily="18" charset="0"/>
              </a:rPr>
              <a:t>: Evaluates the proportion of samples in all data that belong to completely pure clusters.</a:t>
            </a:r>
            <a:endParaRPr lang="zh-CN" altLang="en-US" sz="1600" b="0" i="0" dirty="0">
              <a:solidFill>
                <a:srgbClr val="0D0D0D"/>
              </a:solidFill>
              <a:effectLst/>
              <a:latin typeface="Times New Roman" panose="02020603050405020304" pitchFamily="18" charset="0"/>
              <a:cs typeface="Times New Roman" panose="02020603050405020304" pitchFamily="18" charset="0"/>
            </a:endParaRPr>
          </a:p>
          <a:p>
            <a:r>
              <a:rPr lang="en-US" altLang="zh-CN" sz="1600" b="0" i="0" dirty="0">
                <a:solidFill>
                  <a:srgbClr val="0D0D0D"/>
                </a:solidFill>
                <a:effectLst/>
                <a:latin typeface="Times New Roman" panose="02020603050405020304" pitchFamily="18" charset="0"/>
                <a:cs typeface="Times New Roman" panose="02020603050405020304" pitchFamily="18" charset="0"/>
              </a:rPr>
              <a:t>These six figures show the impact of cluster number on Purity Fraction, Purity Retention and NMI. It can be observed that as the number of clusters increases, Purity Fraction and NMI generally show an upward trend, indicating that the refinement of clustering helps to improve the consistency of clustering and the increase of NMI. Purity Retention increases slowly in some cases because although the number of high-purity clusters increases, the proportion of samples belonging to these clusters in the overall data does not necessarily increase significantly.</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799" y="42130"/>
            <a:ext cx="10381205" cy="1138084"/>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233915" y="1180213"/>
            <a:ext cx="11196285" cy="550766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 decision to focus exclusively on Human Species (Homo Sapiens) was made for model building and predictions due to the significantly larger volume of data available—51,535 entries for humans compared to just 4,173 for mice (Mus Musculus). </a:t>
            </a:r>
          </a:p>
          <a:p>
            <a:r>
              <a:rPr lang="en-US" dirty="0">
                <a:latin typeface="Times New Roman" panose="02020603050405020304" pitchFamily="18" charset="0"/>
                <a:cs typeface="Times New Roman" panose="02020603050405020304" pitchFamily="18" charset="0"/>
              </a:rPr>
              <a:t>- Focusing on human data aligns with the primary goal of applying findings directly to human medicine, avoiding the risks of undertraining and overfitting associated with the limited mouse data. This approach not only makes efficient use of the extensive human data but also enhances the clinical relevance of the predictions.    </a:t>
            </a:r>
          </a:p>
          <a:p>
            <a:r>
              <a:rPr lang="en-US" dirty="0">
                <a:latin typeface="Times New Roman" panose="02020603050405020304" pitchFamily="18" charset="0"/>
                <a:cs typeface="Times New Roman" panose="02020603050405020304" pitchFamily="18" charset="0"/>
              </a:rPr>
              <a:t>- Model evaluation was performed by segmenting the data set to obtain alpha and beta chains. Each chain potentially interacts differently with antigens, influencing the specificity and strength of immune responses. </a:t>
            </a:r>
          </a:p>
          <a:p>
            <a:r>
              <a:rPr lang="en-US" dirty="0">
                <a:latin typeface="Times New Roman" panose="02020603050405020304" pitchFamily="18" charset="0"/>
                <a:cs typeface="Times New Roman" panose="02020603050405020304" pitchFamily="18" charset="0"/>
              </a:rPr>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a:p>
            <a:r>
              <a:rPr lang="en-US" dirty="0">
                <a:latin typeface="Times New Roman" panose="02020603050405020304" pitchFamily="18" charset="0"/>
                <a:cs typeface="Times New Roman" panose="02020603050405020304" pitchFamily="18" charset="0"/>
              </a:rPr>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p:txBody>
      </p:sp>
    </p:spTree>
    <p:extLst>
      <p:ext uri="{BB962C8B-B14F-4D97-AF65-F5344CB8AC3E}">
        <p14:creationId xmlns:p14="http://schemas.microsoft.com/office/powerpoint/2010/main" val="112178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159488" y="2041451"/>
            <a:ext cx="11653284" cy="501675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Logistic Regression Classifier Results: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was chosen as the baseline model for predicting TCR specificity due to the robustness of the logistic regression model and the simplicity of the binary classification task driving the choice. </a:t>
            </a:r>
          </a:p>
          <a:p>
            <a:r>
              <a:rPr lang="en-US" dirty="0">
                <a:latin typeface="Times New Roman" panose="02020603050405020304" pitchFamily="18" charset="0"/>
                <a:cs typeface="Times New Roman" panose="02020603050405020304" pitchFamily="18" charset="0"/>
              </a:rPr>
              <a:t>-Verifying the model's performance on unseen data was done by dividing the data set into a training set and a test set. The primary evaluation metric chosen is the F1 score because the accuracy of the model can be misleading due to the unbalanced nature of the dataset. This is particularly important given the variability in epitope representation within the dataset. </a:t>
            </a:r>
          </a:p>
          <a:p>
            <a:r>
              <a:rPr lang="en-US" dirty="0">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r>
              <a:rPr lang="en-US" dirty="0">
                <a:latin typeface="Times New Roman" panose="02020603050405020304" pitchFamily="18" charset="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The classification report showed substantial variability in precision, recall, and F1 scores across different classes, with many classes showing zero values in these metrics, suggesting that the model struggled with minority classes. </a:t>
            </a:r>
          </a:p>
          <a:p>
            <a:r>
              <a:rPr lang="en-US" dirty="0">
                <a:latin typeface="Times New Roman" panose="02020603050405020304" pitchFamily="18" charset="0"/>
                <a:cs typeface="Times New Roman" panose="02020603050405020304" pitchFamily="18" charset="0"/>
              </a:rPr>
              <a:t>-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5FA4B9-A090-F512-5999-761CA36DA346}"/>
              </a:ext>
            </a:extLst>
          </p:cNvPr>
          <p:cNvGraphicFramePr>
            <a:graphicFrameLocks noGrp="1"/>
          </p:cNvGraphicFramePr>
          <p:nvPr>
            <p:extLst>
              <p:ext uri="{D42A27DB-BD31-4B8C-83A1-F6EECF244321}">
                <p14:modId xmlns:p14="http://schemas.microsoft.com/office/powerpoint/2010/main" val="202550485"/>
              </p:ext>
            </p:extLst>
          </p:nvPr>
        </p:nvGraphicFramePr>
        <p:xfrm>
          <a:off x="4699591" y="329609"/>
          <a:ext cx="7240772" cy="1350336"/>
        </p:xfrm>
        <a:graphic>
          <a:graphicData uri="http://schemas.openxmlformats.org/drawingml/2006/table">
            <a:tbl>
              <a:tblPr firstRow="1" bandRow="1">
                <a:tableStyleId>{073A0DAA-6AF3-43AB-8588-CEC1D06C72B9}</a:tableStyleId>
              </a:tblPr>
              <a:tblGrid>
                <a:gridCol w="1855286">
                  <a:extLst>
                    <a:ext uri="{9D8B030D-6E8A-4147-A177-3AD203B41FA5}">
                      <a16:colId xmlns:a16="http://schemas.microsoft.com/office/drawing/2014/main" val="1831081933"/>
                    </a:ext>
                  </a:extLst>
                </a:gridCol>
                <a:gridCol w="2125850">
                  <a:extLst>
                    <a:ext uri="{9D8B030D-6E8A-4147-A177-3AD203B41FA5}">
                      <a16:colId xmlns:a16="http://schemas.microsoft.com/office/drawing/2014/main" val="3123670197"/>
                    </a:ext>
                  </a:extLst>
                </a:gridCol>
                <a:gridCol w="3259636">
                  <a:extLst>
                    <a:ext uri="{9D8B030D-6E8A-4147-A177-3AD203B41FA5}">
                      <a16:colId xmlns:a16="http://schemas.microsoft.com/office/drawing/2014/main" val="3832109899"/>
                    </a:ext>
                  </a:extLst>
                </a:gridCol>
              </a:tblGrid>
              <a:tr h="450112">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248592048"/>
                  </a:ext>
                </a:extLst>
              </a:tr>
              <a:tr h="450112">
                <a:tc>
                  <a:txBody>
                    <a:bodyPr/>
                    <a:lstStyle/>
                    <a:p>
                      <a:r>
                        <a:rPr lang="en-US" dirty="0"/>
                        <a:t>ALPHA</a:t>
                      </a:r>
                    </a:p>
                  </a:txBody>
                  <a:tcPr/>
                </a:tc>
                <a:tc>
                  <a:txBody>
                    <a:bodyPr/>
                    <a:lstStyle/>
                    <a:p>
                      <a:r>
                        <a:rPr lang="en-US" dirty="0"/>
                        <a:t>87.5</a:t>
                      </a:r>
                    </a:p>
                  </a:txBody>
                  <a:tcPr/>
                </a:tc>
                <a:tc>
                  <a:txBody>
                    <a:bodyPr/>
                    <a:lstStyle/>
                    <a:p>
                      <a:r>
                        <a:rPr lang="en-US" dirty="0"/>
                        <a:t>85</a:t>
                      </a:r>
                    </a:p>
                  </a:txBody>
                  <a:tcPr/>
                </a:tc>
                <a:extLst>
                  <a:ext uri="{0D108BD9-81ED-4DB2-BD59-A6C34878D82A}">
                    <a16:rowId xmlns:a16="http://schemas.microsoft.com/office/drawing/2014/main" val="1288252921"/>
                  </a:ext>
                </a:extLst>
              </a:tr>
              <a:tr h="450112">
                <a:tc>
                  <a:txBody>
                    <a:bodyPr/>
                    <a:lstStyle/>
                    <a:p>
                      <a:r>
                        <a:rPr lang="en-US" dirty="0"/>
                        <a:t>BETA</a:t>
                      </a:r>
                    </a:p>
                  </a:txBody>
                  <a:tcPr/>
                </a:tc>
                <a:tc>
                  <a:txBody>
                    <a:bodyPr/>
                    <a:lstStyle/>
                    <a:p>
                      <a:r>
                        <a:rPr lang="en-US" dirty="0"/>
                        <a:t>87.75</a:t>
                      </a:r>
                    </a:p>
                  </a:txBody>
                  <a:tcPr/>
                </a:tc>
                <a:tc>
                  <a:txBody>
                    <a:bodyPr/>
                    <a:lstStyle/>
                    <a:p>
                      <a:r>
                        <a:rPr lang="en-US" dirty="0"/>
                        <a:t>85</a:t>
                      </a:r>
                    </a:p>
                  </a:txBody>
                  <a:tcPr/>
                </a:tc>
                <a:extLst>
                  <a:ext uri="{0D108BD9-81ED-4DB2-BD59-A6C34878D82A}">
                    <a16:rowId xmlns:a16="http://schemas.microsoft.com/office/drawing/2014/main" val="154423610"/>
                  </a:ext>
                </a:extLst>
              </a:tr>
            </a:tbl>
          </a:graphicData>
        </a:graphic>
      </p:graphicFrame>
    </p:spTree>
    <p:extLst>
      <p:ext uri="{BB962C8B-B14F-4D97-AF65-F5344CB8AC3E}">
        <p14:creationId xmlns:p14="http://schemas.microsoft.com/office/powerpoint/2010/main" val="231888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7D9F5-8FAD-26E4-0866-4761D79BC082}"/>
              </a:ext>
            </a:extLst>
          </p:cNvPr>
          <p:cNvSpPr txBox="1"/>
          <p:nvPr/>
        </p:nvSpPr>
        <p:spPr>
          <a:xfrm>
            <a:off x="255181" y="2083981"/>
            <a:ext cx="11111023"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SVM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r>
              <a:rPr lang="en-US" sz="1800"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r>
              <a:rPr lang="en-US" sz="1800" dirty="0">
                <a:latin typeface="Times New Roman" panose="02020603050405020304" pitchFamily="18" charset="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Although the accuracy of the SVM is similar to that of logistic regression, its higher F1 scores in certain classes suggest it could offer more dependable predictions for specific T-cell receptor specificities.</a:t>
            </a:r>
          </a:p>
        </p:txBody>
      </p:sp>
      <p:graphicFrame>
        <p:nvGraphicFramePr>
          <p:cNvPr id="6" name="Table 5">
            <a:extLst>
              <a:ext uri="{FF2B5EF4-FFF2-40B4-BE49-F238E27FC236}">
                <a16:creationId xmlns:a16="http://schemas.microsoft.com/office/drawing/2014/main" id="{7289CFC4-8FC1-5E43-5029-9DF71D874624}"/>
              </a:ext>
            </a:extLst>
          </p:cNvPr>
          <p:cNvGraphicFramePr>
            <a:graphicFrameLocks noGrp="1"/>
          </p:cNvGraphicFramePr>
          <p:nvPr>
            <p:extLst>
              <p:ext uri="{D42A27DB-BD31-4B8C-83A1-F6EECF244321}">
                <p14:modId xmlns:p14="http://schemas.microsoft.com/office/powerpoint/2010/main" val="4049247038"/>
              </p:ext>
            </p:extLst>
          </p:nvPr>
        </p:nvGraphicFramePr>
        <p:xfrm>
          <a:off x="2913322" y="542261"/>
          <a:ext cx="8832111" cy="1667894"/>
        </p:xfrm>
        <a:graphic>
          <a:graphicData uri="http://schemas.openxmlformats.org/drawingml/2006/table">
            <a:tbl>
              <a:tblPr firstRow="1" bandRow="1">
                <a:tableStyleId>{073A0DAA-6AF3-43AB-8588-CEC1D06C72B9}</a:tableStyleId>
              </a:tblPr>
              <a:tblGrid>
                <a:gridCol w="2615609">
                  <a:extLst>
                    <a:ext uri="{9D8B030D-6E8A-4147-A177-3AD203B41FA5}">
                      <a16:colId xmlns:a16="http://schemas.microsoft.com/office/drawing/2014/main" val="1645793292"/>
                    </a:ext>
                  </a:extLst>
                </a:gridCol>
                <a:gridCol w="2424224">
                  <a:extLst>
                    <a:ext uri="{9D8B030D-6E8A-4147-A177-3AD203B41FA5}">
                      <a16:colId xmlns:a16="http://schemas.microsoft.com/office/drawing/2014/main" val="22928338"/>
                    </a:ext>
                  </a:extLst>
                </a:gridCol>
                <a:gridCol w="3792278">
                  <a:extLst>
                    <a:ext uri="{9D8B030D-6E8A-4147-A177-3AD203B41FA5}">
                      <a16:colId xmlns:a16="http://schemas.microsoft.com/office/drawing/2014/main" val="2200613063"/>
                    </a:ext>
                  </a:extLst>
                </a:gridCol>
              </a:tblGrid>
              <a:tr h="513907">
                <a:tc>
                  <a:txBody>
                    <a:bodyPr/>
                    <a:lstStyle/>
                    <a:p>
                      <a:r>
                        <a:rPr lang="en-US" dirty="0"/>
                        <a:t>CHAIN TYPE</a:t>
                      </a:r>
                    </a:p>
                  </a:txBody>
                  <a:tcPr/>
                </a:tc>
                <a:tc>
                  <a:txBody>
                    <a:bodyPr/>
                    <a:lstStyle/>
                    <a:p>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F1-SCORE(WEIGHTED AVG)</a:t>
                      </a:r>
                    </a:p>
                    <a:p>
                      <a:endParaRPr lang="en-US" dirty="0"/>
                    </a:p>
                  </a:txBody>
                  <a:tcPr/>
                </a:tc>
                <a:extLst>
                  <a:ext uri="{0D108BD9-81ED-4DB2-BD59-A6C34878D82A}">
                    <a16:rowId xmlns:a16="http://schemas.microsoft.com/office/drawing/2014/main" val="280604680"/>
                  </a:ext>
                </a:extLst>
              </a:tr>
              <a:tr h="513907">
                <a:tc>
                  <a:txBody>
                    <a:bodyPr/>
                    <a:lstStyle/>
                    <a:p>
                      <a:r>
                        <a:rPr lang="en-US" dirty="0"/>
                        <a:t>ALPHA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3616305459"/>
                  </a:ext>
                </a:extLst>
              </a:tr>
              <a:tr h="513907">
                <a:tc>
                  <a:txBody>
                    <a:bodyPr/>
                    <a:lstStyle/>
                    <a:p>
                      <a:r>
                        <a:rPr lang="en-US" dirty="0"/>
                        <a:t>BETA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290247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A6BC-200C-13EF-C907-353C4C09C174}"/>
              </a:ext>
            </a:extLst>
          </p:cNvPr>
          <p:cNvSpPr txBox="1"/>
          <p:nvPr/>
        </p:nvSpPr>
        <p:spPr>
          <a:xfrm>
            <a:off x="329609" y="2328530"/>
            <a:ext cx="11419368"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 Classifier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  -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graphicFrame>
        <p:nvGraphicFramePr>
          <p:cNvPr id="4" name="Table 3">
            <a:extLst>
              <a:ext uri="{FF2B5EF4-FFF2-40B4-BE49-F238E27FC236}">
                <a16:creationId xmlns:a16="http://schemas.microsoft.com/office/drawing/2014/main" id="{AF76CC3E-230F-0C22-3930-A9D1D245C39C}"/>
              </a:ext>
            </a:extLst>
          </p:cNvPr>
          <p:cNvGraphicFramePr>
            <a:graphicFrameLocks noGrp="1"/>
          </p:cNvGraphicFramePr>
          <p:nvPr>
            <p:extLst>
              <p:ext uri="{D42A27DB-BD31-4B8C-83A1-F6EECF244321}">
                <p14:modId xmlns:p14="http://schemas.microsoft.com/office/powerpoint/2010/main" val="1199904367"/>
              </p:ext>
            </p:extLst>
          </p:nvPr>
        </p:nvGraphicFramePr>
        <p:xfrm>
          <a:off x="5369443" y="308345"/>
          <a:ext cx="6379533" cy="1796901"/>
        </p:xfrm>
        <a:graphic>
          <a:graphicData uri="http://schemas.openxmlformats.org/drawingml/2006/table">
            <a:tbl>
              <a:tblPr firstRow="1" bandRow="1">
                <a:tableStyleId>{073A0DAA-6AF3-43AB-8588-CEC1D06C72B9}</a:tableStyleId>
              </a:tblPr>
              <a:tblGrid>
                <a:gridCol w="1520455">
                  <a:extLst>
                    <a:ext uri="{9D8B030D-6E8A-4147-A177-3AD203B41FA5}">
                      <a16:colId xmlns:a16="http://schemas.microsoft.com/office/drawing/2014/main" val="1645793292"/>
                    </a:ext>
                  </a:extLst>
                </a:gridCol>
                <a:gridCol w="1669311">
                  <a:extLst>
                    <a:ext uri="{9D8B030D-6E8A-4147-A177-3AD203B41FA5}">
                      <a16:colId xmlns:a16="http://schemas.microsoft.com/office/drawing/2014/main" val="22928338"/>
                    </a:ext>
                  </a:extLst>
                </a:gridCol>
                <a:gridCol w="3189767">
                  <a:extLst>
                    <a:ext uri="{9D8B030D-6E8A-4147-A177-3AD203B41FA5}">
                      <a16:colId xmlns:a16="http://schemas.microsoft.com/office/drawing/2014/main" val="2200613063"/>
                    </a:ext>
                  </a:extLst>
                </a:gridCol>
              </a:tblGrid>
              <a:tr h="598967">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80604680"/>
                  </a:ext>
                </a:extLst>
              </a:tr>
              <a:tr h="598967">
                <a:tc>
                  <a:txBody>
                    <a:bodyPr/>
                    <a:lstStyle/>
                    <a:p>
                      <a:r>
                        <a:rPr lang="en-US" dirty="0"/>
                        <a:t>ALPHA</a:t>
                      </a:r>
                    </a:p>
                  </a:txBody>
                  <a:tcPr/>
                </a:tc>
                <a:tc>
                  <a:txBody>
                    <a:bodyPr/>
                    <a:lstStyle/>
                    <a:p>
                      <a:r>
                        <a:rPr lang="en-US" dirty="0"/>
                        <a:t>92</a:t>
                      </a:r>
                    </a:p>
                  </a:txBody>
                  <a:tcPr/>
                </a:tc>
                <a:tc>
                  <a:txBody>
                    <a:bodyPr/>
                    <a:lstStyle/>
                    <a:p>
                      <a:r>
                        <a:rPr lang="en-US" dirty="0"/>
                        <a:t>91</a:t>
                      </a:r>
                    </a:p>
                  </a:txBody>
                  <a:tcPr/>
                </a:tc>
                <a:extLst>
                  <a:ext uri="{0D108BD9-81ED-4DB2-BD59-A6C34878D82A}">
                    <a16:rowId xmlns:a16="http://schemas.microsoft.com/office/drawing/2014/main" val="3616305459"/>
                  </a:ext>
                </a:extLst>
              </a:tr>
              <a:tr h="598967">
                <a:tc>
                  <a:txBody>
                    <a:bodyPr/>
                    <a:lstStyle/>
                    <a:p>
                      <a:r>
                        <a:rPr lang="en-US" dirty="0"/>
                        <a:t>BETA</a:t>
                      </a:r>
                    </a:p>
                  </a:txBody>
                  <a:tcPr/>
                </a:tc>
                <a:tc>
                  <a:txBody>
                    <a:bodyPr/>
                    <a:lstStyle/>
                    <a:p>
                      <a:r>
                        <a:rPr lang="en-US" dirty="0"/>
                        <a:t>92.5</a:t>
                      </a:r>
                    </a:p>
                  </a:txBody>
                  <a:tcPr/>
                </a:tc>
                <a:tc>
                  <a:txBody>
                    <a:bodyPr/>
                    <a:lstStyle/>
                    <a:p>
                      <a:r>
                        <a:rPr lang="en-US" dirty="0"/>
                        <a:t>91</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135487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1254001" y="292714"/>
            <a:ext cx="4335181" cy="3062596"/>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6602819" y="669850"/>
            <a:ext cx="512489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latin typeface="Times New Roman" panose="02020603050405020304" pitchFamily="18" charset="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480459"/>
            <a:ext cx="10685721"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TUNING:</a:t>
            </a:r>
          </a:p>
          <a:p>
            <a:r>
              <a:rPr lang="en-US" dirty="0">
                <a:latin typeface="Times New Roman" panose="02020603050405020304" pitchFamily="18" charset="0"/>
                <a:cs typeface="Times New Roman" panose="02020603050405020304" pitchFamily="18" charset="0"/>
              </a:rPr>
              <a:t>-After refining the model's settings, we noticed clear improvements. – For both the chains we get an </a:t>
            </a:r>
            <a:r>
              <a:rPr lang="en-US">
                <a:latin typeface="Times New Roman" panose="02020603050405020304" pitchFamily="18" charset="0"/>
                <a:cs typeface="Times New Roman" panose="02020603050405020304" pitchFamily="18" charset="0"/>
              </a:rPr>
              <a:t>accuracy of 93%. For </a:t>
            </a:r>
            <a:r>
              <a:rPr lang="en-US" dirty="0">
                <a:latin typeface="Times New Roman" panose="02020603050405020304" pitchFamily="18" charset="0"/>
                <a:cs typeface="Times New Roman" panose="02020603050405020304" pitchFamily="18" charset="0"/>
              </a:rPr>
              <a:t>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a:t>
            </a:r>
          </a:p>
          <a:p>
            <a:r>
              <a:rPr lang="en-US" dirty="0">
                <a:latin typeface="Times New Roman" panose="02020603050405020304" pitchFamily="18" charset="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000" dirty="0">
                <a:latin typeface="Times New Roman" panose="02020603050405020304" pitchFamily="18" charset="0"/>
                <a:cs typeface="Times New Roman" panose="02020603050405020304" pitchFamily="18" charset="0"/>
              </a:rPr>
              <a:t>Data preprocessing includes four steps: retaining relevant columns of data, deleting rows with missing values, deleting duplicate rows, and deleting rows with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Extract relevant columns: 'complex.id', 'gene', 'cdr3',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'species', '</a:t>
            </a:r>
            <a:r>
              <a:rPr lang="en-US" altLang="zh-CN" sz="2000" dirty="0" err="1">
                <a:latin typeface="Times New Roman" panose="02020603050405020304" pitchFamily="18" charset="0"/>
                <a:cs typeface="Times New Roman" panose="02020603050405020304" pitchFamily="18" charset="0"/>
              </a:rPr>
              <a:t>mhc.a</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mhc.b</a:t>
            </a:r>
            <a:r>
              <a:rPr lang="en-US" altLang="zh-CN" sz="2000" dirty="0">
                <a:latin typeface="Times New Roman" panose="02020603050405020304" pitchFamily="18" charset="0"/>
                <a:cs typeface="Times New Roman" panose="02020603050405020304" pitchFamily="18" charset="0"/>
              </a:rPr>
              <a:t>', ' from the original data set mhc.class', '</a:t>
            </a:r>
            <a:r>
              <a:rPr lang="en-US" altLang="zh-CN" sz="2000" dirty="0" err="1">
                <a:latin typeface="Times New Roman" panose="02020603050405020304" pitchFamily="18" charset="0"/>
                <a:cs typeface="Times New Roman" panose="02020603050405020304" pitchFamily="18" charset="0"/>
              </a:rPr>
              <a:t>antigen.epitope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vdjdb.score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 the missing values and find that there are missing values in the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columns. Delete the rows where these missing values are located.</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Remove duplicate rows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Because the data entry of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has no reference significance, delete the row where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is located.</a:t>
            </a:r>
          </a:p>
        </p:txBody>
      </p:sp>
    </p:spTree>
    <p:extLst>
      <p:ext uri="{BB962C8B-B14F-4D97-AF65-F5344CB8AC3E}">
        <p14:creationId xmlns:p14="http://schemas.microsoft.com/office/powerpoint/2010/main" val="240344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b="1" dirty="0">
                <a:latin typeface="Times New Roman" panose="02020603050405020304" pitchFamily="18" charset="0"/>
                <a:cs typeface="Times New Roman" panose="02020603050405020304" pitchFamily="18" charset="0"/>
              </a:rPr>
              <a:t>ONE-HOT:</a:t>
            </a:r>
          </a:p>
          <a:p>
            <a:r>
              <a:rPr lang="en-US" altLang="zh-CN" sz="2100" dirty="0">
                <a:latin typeface="Times New Roman" panose="02020603050405020304" pitchFamily="18" charset="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latin typeface="Times New Roman" panose="02020603050405020304" pitchFamily="18" charset="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85000" lnSpcReduction="10000"/>
          </a:bodyPr>
          <a:lstStyle/>
          <a:p>
            <a:r>
              <a:rPr lang="en-US" altLang="zh-CN" sz="2400" b="1" dirty="0">
                <a:latin typeface="Times New Roman" panose="02020603050405020304" pitchFamily="18" charset="0"/>
                <a:cs typeface="Times New Roman" panose="02020603050405020304" pitchFamily="18" charset="0"/>
              </a:rPr>
              <a:t>BLOSUM 62:</a:t>
            </a:r>
          </a:p>
          <a:p>
            <a:r>
              <a:rPr lang="en-US" altLang="zh-CN" sz="2400" dirty="0">
                <a:latin typeface="Times New Roman" panose="02020603050405020304" pitchFamily="18" charset="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latin typeface="Times New Roman" panose="02020603050405020304" pitchFamily="18" charset="0"/>
                <a:cs typeface="Times New Roman" panose="02020603050405020304" pitchFamily="18" charset="0"/>
              </a:rPr>
              <a:t>GIANA ENCODING:</a:t>
            </a:r>
          </a:p>
          <a:p>
            <a:r>
              <a:rPr lang="en-US" altLang="zh-CN" sz="2400" dirty="0">
                <a:latin typeface="Times New Roman" panose="02020603050405020304" pitchFamily="18" charset="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304440" y="3140568"/>
            <a:ext cx="3576920" cy="2714400"/>
          </a:xfrm>
        </p:spPr>
      </p:pic>
      <p:sp>
        <p:nvSpPr>
          <p:cNvPr id="7" name="TextBox 6">
            <a:extLst>
              <a:ext uri="{FF2B5EF4-FFF2-40B4-BE49-F238E27FC236}">
                <a16:creationId xmlns:a16="http://schemas.microsoft.com/office/drawing/2014/main" id="{E7F72AA7-B695-4246-CD4A-D79D1C1BE1C1}"/>
              </a:ext>
            </a:extLst>
          </p:cNvPr>
          <p:cNvSpPr txBox="1"/>
          <p:nvPr/>
        </p:nvSpPr>
        <p:spPr>
          <a:xfrm>
            <a:off x="393405" y="2664460"/>
            <a:ext cx="6578895" cy="3416320"/>
          </a:xfrm>
          <a:prstGeom prst="rect">
            <a:avLst/>
          </a:prstGeom>
          <a:noFill/>
        </p:spPr>
        <p:txBody>
          <a:bodyPr wrap="square">
            <a:spAutoFit/>
          </a:bodyPr>
          <a:lstStyle/>
          <a:p>
            <a:pPr marL="285750" indent="-285750">
              <a:buFontTx/>
              <a:buChar char="-"/>
            </a:pPr>
            <a:r>
              <a:rPr lang="en-US" dirty="0"/>
              <a:t>Epitopes with fewer than 10 occurrences are considered insufficient for reliable modeling and are thus filtered out. This focuses the dataset on more common epitopes, which improves the model's ability to learn relevant patterns and make accurate predictions. </a:t>
            </a:r>
          </a:p>
          <a:p>
            <a:endParaRPr lang="en-US" dirty="0"/>
          </a:p>
          <a:p>
            <a:pPr marL="285750" indent="-285750">
              <a:buFontTx/>
              <a:buChar char="-"/>
            </a:pPr>
            <a:r>
              <a:rPr lang="en-US" dirty="0"/>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p:txBody>
      </p:sp>
    </p:spTree>
    <p:extLst>
      <p:ext uri="{BB962C8B-B14F-4D97-AF65-F5344CB8AC3E}">
        <p14:creationId xmlns:p14="http://schemas.microsoft.com/office/powerpoint/2010/main" val="275699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TCRDist: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3"/>
            <a:ext cx="3347145" cy="2702859"/>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347146" y="1860698"/>
            <a:ext cx="4180705"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-TCRdist which is a specialized tool for computing pairwise distances between T-cell receptor sequences was used. The dataset was divided into six subsets: human alpha, human beta, combined human alpha-beta, mouse alpha, mouse beta, and combined mouse alpha-beta as shown in the Fig on the left which shows the subdivision of data for TCR Distance Matrix Calculation.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a:t>
            </a:r>
          </a:p>
        </p:txBody>
      </p:sp>
    </p:spTree>
    <p:extLst>
      <p:ext uri="{BB962C8B-B14F-4D97-AF65-F5344CB8AC3E}">
        <p14:creationId xmlns:p14="http://schemas.microsoft.com/office/powerpoint/2010/main" val="111745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560296" y="263560"/>
            <a:ext cx="11071410" cy="934376"/>
          </a:xfrm>
        </p:spPr>
        <p:txBody>
          <a:bodyPr>
            <a:normAutofit/>
          </a:bodyPr>
          <a:lstStyle/>
          <a:p>
            <a:r>
              <a:rPr lang="en-US" sz="2000" dirty="0"/>
              <a:t>TCR DISTANCE CALCULATION USING </a:t>
            </a:r>
            <a:r>
              <a:rPr lang="en-US" altLang="zh-CN" sz="2000" dirty="0"/>
              <a:t>LEVENSHTEIN DISTANCE:</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560295" y="999460"/>
            <a:ext cx="10954765" cy="5594980"/>
          </a:xfrm>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P</a:t>
            </a:r>
            <a:r>
              <a:rPr lang="en-GB" altLang="zh-CN" b="1" dirty="0">
                <a:latin typeface="Times New Roman" panose="02020603050405020304" pitchFamily="18" charset="0"/>
                <a:cs typeface="Times New Roman" panose="02020603050405020304" pitchFamily="18" charset="0"/>
              </a:rPr>
              <a:t>RINCIPLE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b="1" dirty="0">
                <a:latin typeface="Times New Roman" panose="02020603050405020304" pitchFamily="18" charset="0"/>
                <a:cs typeface="Times New Roman" panose="02020603050405020304" pitchFamily="18" charset="0"/>
              </a:rPr>
              <a:t>ADVANTAGE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523-683A-0BB4-7A9C-CFE3D1DC2C5B}"/>
              </a:ext>
            </a:extLst>
          </p:cNvPr>
          <p:cNvSpPr>
            <a:spLocks noGrp="1"/>
          </p:cNvSpPr>
          <p:nvPr>
            <p:ph type="title"/>
          </p:nvPr>
        </p:nvSpPr>
        <p:spPr/>
        <p:txBody>
          <a:bodyPr>
            <a:normAutofit fontScale="90000"/>
          </a:bodyPr>
          <a:lstStyle/>
          <a:p>
            <a:r>
              <a:rPr lang="en-US" dirty="0"/>
              <a:t>ANALYSIS ON DIMENSIONALITY REDUCTION OUTCOMES USE ABOUT 1-2 SLIDES</a:t>
            </a:r>
          </a:p>
        </p:txBody>
      </p:sp>
      <p:sp>
        <p:nvSpPr>
          <p:cNvPr id="3" name="Content Placeholder 2">
            <a:extLst>
              <a:ext uri="{FF2B5EF4-FFF2-40B4-BE49-F238E27FC236}">
                <a16:creationId xmlns:a16="http://schemas.microsoft.com/office/drawing/2014/main" id="{8912B0F5-80EF-6C0A-8582-2BDBEB8C57A6}"/>
              </a:ext>
            </a:extLst>
          </p:cNvPr>
          <p:cNvSpPr>
            <a:spLocks noGrp="1"/>
          </p:cNvSpPr>
          <p:nvPr>
            <p:ph idx="1"/>
          </p:nvPr>
        </p:nvSpPr>
        <p:spPr/>
        <p:txBody>
          <a:bodyPr/>
          <a:lstStyle/>
          <a:p>
            <a:r>
              <a:rPr lang="en-US" dirty="0"/>
              <a:t>TO BE ADDED BY JIADONG AND TO BE EXPLAINED BY HIM IN THE PRESENTATION</a:t>
            </a:r>
          </a:p>
          <a:p>
            <a:endParaRPr lang="en-US" dirty="0"/>
          </a:p>
        </p:txBody>
      </p:sp>
    </p:spTree>
    <p:extLst>
      <p:ext uri="{BB962C8B-B14F-4D97-AF65-F5344CB8AC3E}">
        <p14:creationId xmlns:p14="http://schemas.microsoft.com/office/powerpoint/2010/main" val="261614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(DBSCAN)TO BE ADDED HERE AND EXPLAINED BY JIADONG</a:t>
            </a:r>
          </a:p>
        </p:txBody>
      </p:sp>
    </p:spTree>
    <p:extLst>
      <p:ext uri="{BB962C8B-B14F-4D97-AF65-F5344CB8AC3E}">
        <p14:creationId xmlns:p14="http://schemas.microsoft.com/office/powerpoint/2010/main" val="3384461454"/>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361</TotalTime>
  <Words>2363</Words>
  <Application>Microsoft Macintosh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Bierstadt</vt:lpstr>
      <vt:lpstr>Times New Roman</vt:lpstr>
      <vt:lpstr>BevelVTI</vt:lpstr>
      <vt:lpstr>SUMMATIVE ORAL PRESENTATION FOR PROBLEM A (ETCEMBLY LTD) GROUP NO - 4</vt:lpstr>
      <vt:lpstr>PRE-PROCESSING STEPS:</vt:lpstr>
      <vt:lpstr>ENCODING METHODS USED: ONE-HOT We use three methods for encoding, they are  ONE-HOT, BLOSUM 62 and GIANA ENCODING.</vt:lpstr>
      <vt:lpstr>ENCODING METHODS USED: BLOSUM 62 AND GIANA ENCODING </vt:lpstr>
      <vt:lpstr>DATA EXPLORATION INSIGHTS:</vt:lpstr>
      <vt:lpstr>TCR DISTANCE CALCULATION USING TCRDist:</vt:lpstr>
      <vt:lpstr>TCR DISTANCE CALCULATION USING LEVENSHTEIN DISTANCE:</vt:lpstr>
      <vt:lpstr>ANALYSIS ON DIMENSIONALITY REDUCTION OUTCOMES USE ABOUT 1-2 SLIDES</vt:lpstr>
      <vt:lpstr>1 SLIDE ANALYSIS ON CLUSTERING RESULTS</vt:lpstr>
      <vt:lpstr>ANALYSIS ON CLUSTERING RESULTS (AGGLOMERATIVE)</vt:lpstr>
      <vt:lpstr>MODEL CREATION AND OUTCOMES: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20</cp:revision>
  <dcterms:created xsi:type="dcterms:W3CDTF">2024-05-04T19:47:52Z</dcterms:created>
  <dcterms:modified xsi:type="dcterms:W3CDTF">2024-05-08T18:15:01Z</dcterms:modified>
</cp:coreProperties>
</file>