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3"/>
  </p:sldMasterIdLst>
  <p:notesMasterIdLst>
    <p:notesMasterId r:id="rId60"/>
  </p:notesMasterIdLst>
  <p:handoutMasterIdLst>
    <p:handoutMasterId r:id="rId61"/>
  </p:handoutMasterIdLst>
  <p:sldIdLst>
    <p:sldId id="257" r:id="rId4"/>
    <p:sldId id="586" r:id="rId5"/>
    <p:sldId id="616" r:id="rId6"/>
    <p:sldId id="617" r:id="rId7"/>
    <p:sldId id="562" r:id="rId8"/>
    <p:sldId id="563" r:id="rId9"/>
    <p:sldId id="564" r:id="rId10"/>
    <p:sldId id="565" r:id="rId11"/>
    <p:sldId id="566" r:id="rId12"/>
    <p:sldId id="567" r:id="rId13"/>
    <p:sldId id="568" r:id="rId14"/>
    <p:sldId id="569" r:id="rId15"/>
    <p:sldId id="571" r:id="rId16"/>
    <p:sldId id="572" r:id="rId17"/>
    <p:sldId id="573" r:id="rId18"/>
    <p:sldId id="624" r:id="rId19"/>
    <p:sldId id="630" r:id="rId20"/>
    <p:sldId id="631" r:id="rId21"/>
    <p:sldId id="574" r:id="rId22"/>
    <p:sldId id="575" r:id="rId23"/>
    <p:sldId id="576" r:id="rId24"/>
    <p:sldId id="590" r:id="rId25"/>
    <p:sldId id="591" r:id="rId26"/>
    <p:sldId id="596" r:id="rId27"/>
    <p:sldId id="595" r:id="rId28"/>
    <p:sldId id="593" r:id="rId29"/>
    <p:sldId id="594" r:id="rId30"/>
    <p:sldId id="623" r:id="rId31"/>
    <p:sldId id="597" r:id="rId32"/>
    <p:sldId id="598" r:id="rId33"/>
    <p:sldId id="599" r:id="rId34"/>
    <p:sldId id="627" r:id="rId35"/>
    <p:sldId id="600" r:id="rId36"/>
    <p:sldId id="606" r:id="rId37"/>
    <p:sldId id="601" r:id="rId38"/>
    <p:sldId id="602" r:id="rId39"/>
    <p:sldId id="603" r:id="rId40"/>
    <p:sldId id="604" r:id="rId41"/>
    <p:sldId id="605" r:id="rId42"/>
    <p:sldId id="608" r:id="rId43"/>
    <p:sldId id="628" r:id="rId44"/>
    <p:sldId id="609" r:id="rId45"/>
    <p:sldId id="610" r:id="rId46"/>
    <p:sldId id="611" r:id="rId47"/>
    <p:sldId id="612" r:id="rId48"/>
    <p:sldId id="622" r:id="rId49"/>
    <p:sldId id="613" r:id="rId50"/>
    <p:sldId id="625" r:id="rId51"/>
    <p:sldId id="621" r:id="rId52"/>
    <p:sldId id="615" r:id="rId53"/>
    <p:sldId id="626" r:id="rId54"/>
    <p:sldId id="620" r:id="rId55"/>
    <p:sldId id="629" r:id="rId56"/>
    <p:sldId id="618" r:id="rId57"/>
    <p:sldId id="588" r:id="rId58"/>
    <p:sldId id="619" r:id="rId59"/>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6633"/>
    <a:srgbClr val="6117C1"/>
    <a:srgbClr val="6600A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71" autoAdjust="0"/>
    <p:restoredTop sz="88776" autoAdjust="0"/>
  </p:normalViewPr>
  <p:slideViewPr>
    <p:cSldViewPr snapToGrid="0">
      <p:cViewPr>
        <p:scale>
          <a:sx n="100" d="100"/>
          <a:sy n="100" d="100"/>
        </p:scale>
        <p:origin x="-1672"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slideMaster" Target="slideMasters/slide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60" Type="http://schemas.openxmlformats.org/officeDocument/2006/relationships/notesMaster" Target="notesMasters/notesMaster1.xml"/><Relationship Id="rId61" Type="http://schemas.openxmlformats.org/officeDocument/2006/relationships/handoutMaster" Target="handoutMasters/handoutMaster1.xml"/><Relationship Id="rId62" Type="http://schemas.openxmlformats.org/officeDocument/2006/relationships/printerSettings" Target="printerSettings/printerSettings1.bin"/><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6AFDA9-4FB4-A349-8933-97D7945B7C09}" type="doc">
      <dgm:prSet loTypeId="urn:microsoft.com/office/officeart/2005/8/layout/venn1" loCatId="" qsTypeId="urn:microsoft.com/office/officeart/2005/8/quickstyle/simple4" qsCatId="simple" csTypeId="urn:microsoft.com/office/officeart/2005/8/colors/colorful2" csCatId="colorful" phldr="1"/>
      <dgm:spPr/>
    </dgm:pt>
    <dgm:pt modelId="{C8399AF5-63B0-0940-AE90-B2CFCBD2B4BF}">
      <dgm:prSet phldrT="[Text]"/>
      <dgm:spPr>
        <a:solidFill>
          <a:srgbClr val="FF0000">
            <a:alpha val="50000"/>
          </a:srgbClr>
        </a:solidFill>
      </dgm:spPr>
      <dgm:t>
        <a:bodyPr/>
        <a:lstStyle/>
        <a:p>
          <a:endParaRPr lang="en-GB" dirty="0"/>
        </a:p>
      </dgm:t>
    </dgm:pt>
    <dgm:pt modelId="{1737C8D8-8862-9E41-B08A-C7D9F95A82C3}" type="parTrans" cxnId="{42DE792D-AE62-0649-A5C0-4A5F1784B1D7}">
      <dgm:prSet/>
      <dgm:spPr/>
      <dgm:t>
        <a:bodyPr/>
        <a:lstStyle/>
        <a:p>
          <a:endParaRPr lang="en-GB"/>
        </a:p>
      </dgm:t>
    </dgm:pt>
    <dgm:pt modelId="{C4539BF3-8B60-C14B-8852-D1E61A8DE4E2}" type="sibTrans" cxnId="{42DE792D-AE62-0649-A5C0-4A5F1784B1D7}">
      <dgm:prSet/>
      <dgm:spPr/>
      <dgm:t>
        <a:bodyPr/>
        <a:lstStyle/>
        <a:p>
          <a:endParaRPr lang="en-GB"/>
        </a:p>
      </dgm:t>
    </dgm:pt>
    <dgm:pt modelId="{F2D003C4-8281-B94D-B637-D043DE979DBF}">
      <dgm:prSet phldrT="[Text]"/>
      <dgm:spPr>
        <a:solidFill>
          <a:srgbClr val="3366FF">
            <a:alpha val="50000"/>
          </a:srgbClr>
        </a:solidFill>
      </dgm:spPr>
      <dgm:t>
        <a:bodyPr/>
        <a:lstStyle/>
        <a:p>
          <a:endParaRPr lang="en-GB" dirty="0"/>
        </a:p>
      </dgm:t>
    </dgm:pt>
    <dgm:pt modelId="{82B8A5CD-F45F-AA4C-B0C1-4FD866B4FC03}" type="parTrans" cxnId="{F8D1FFC1-309A-7E40-A924-4B3F34D4B17F}">
      <dgm:prSet/>
      <dgm:spPr/>
      <dgm:t>
        <a:bodyPr/>
        <a:lstStyle/>
        <a:p>
          <a:endParaRPr lang="en-GB"/>
        </a:p>
      </dgm:t>
    </dgm:pt>
    <dgm:pt modelId="{7FB8560E-611A-A445-BBC2-927ABCDC209B}" type="sibTrans" cxnId="{F8D1FFC1-309A-7E40-A924-4B3F34D4B17F}">
      <dgm:prSet/>
      <dgm:spPr/>
      <dgm:t>
        <a:bodyPr/>
        <a:lstStyle/>
        <a:p>
          <a:endParaRPr lang="en-GB"/>
        </a:p>
      </dgm:t>
    </dgm:pt>
    <dgm:pt modelId="{A937ED2E-7701-994D-B07E-41ECE7A412D4}">
      <dgm:prSet phldrT="[Text]"/>
      <dgm:spPr>
        <a:solidFill>
          <a:srgbClr val="FFFF00">
            <a:alpha val="50000"/>
          </a:srgbClr>
        </a:solidFill>
      </dgm:spPr>
      <dgm:t>
        <a:bodyPr/>
        <a:lstStyle/>
        <a:p>
          <a:endParaRPr lang="en-GB" dirty="0"/>
        </a:p>
      </dgm:t>
    </dgm:pt>
    <dgm:pt modelId="{450F3996-D0E7-DA4E-BABA-3928F6289E5C}" type="parTrans" cxnId="{5E53170C-3E9E-7845-9470-79BC05B6760D}">
      <dgm:prSet/>
      <dgm:spPr/>
      <dgm:t>
        <a:bodyPr/>
        <a:lstStyle/>
        <a:p>
          <a:endParaRPr lang="en-GB"/>
        </a:p>
      </dgm:t>
    </dgm:pt>
    <dgm:pt modelId="{A572E7EE-9FDF-ED4B-8606-A17D94BDD0C1}" type="sibTrans" cxnId="{5E53170C-3E9E-7845-9470-79BC05B6760D}">
      <dgm:prSet/>
      <dgm:spPr/>
      <dgm:t>
        <a:bodyPr/>
        <a:lstStyle/>
        <a:p>
          <a:endParaRPr lang="en-GB"/>
        </a:p>
      </dgm:t>
    </dgm:pt>
    <dgm:pt modelId="{789AD9B4-E834-F444-A268-915E8A918F0D}">
      <dgm:prSet/>
      <dgm:spPr>
        <a:solidFill>
          <a:srgbClr val="008000">
            <a:alpha val="50000"/>
          </a:srgbClr>
        </a:solidFill>
      </dgm:spPr>
      <dgm:t>
        <a:bodyPr/>
        <a:lstStyle/>
        <a:p>
          <a:endParaRPr lang="en-GB" dirty="0"/>
        </a:p>
      </dgm:t>
    </dgm:pt>
    <dgm:pt modelId="{302A82A3-0B45-394E-8BD2-5638FE44BE8A}" type="parTrans" cxnId="{A8EE351F-3B0C-864C-AB76-47DD1E4CFF00}">
      <dgm:prSet/>
      <dgm:spPr/>
      <dgm:t>
        <a:bodyPr/>
        <a:lstStyle/>
        <a:p>
          <a:endParaRPr lang="en-GB"/>
        </a:p>
      </dgm:t>
    </dgm:pt>
    <dgm:pt modelId="{158F522C-C8DB-8C48-8BBF-341BDE70232B}" type="sibTrans" cxnId="{A8EE351F-3B0C-864C-AB76-47DD1E4CFF00}">
      <dgm:prSet/>
      <dgm:spPr/>
      <dgm:t>
        <a:bodyPr/>
        <a:lstStyle/>
        <a:p>
          <a:endParaRPr lang="en-GB"/>
        </a:p>
      </dgm:t>
    </dgm:pt>
    <dgm:pt modelId="{2E10639D-9AE5-4D41-B619-A11524611F8B}" type="pres">
      <dgm:prSet presAssocID="{336AFDA9-4FB4-A349-8933-97D7945B7C09}" presName="compositeShape" presStyleCnt="0">
        <dgm:presLayoutVars>
          <dgm:chMax val="7"/>
          <dgm:dir/>
          <dgm:resizeHandles val="exact"/>
        </dgm:presLayoutVars>
      </dgm:prSet>
      <dgm:spPr/>
    </dgm:pt>
    <dgm:pt modelId="{73C04BAC-058E-3C4D-AFA4-F4C0EA7379BB}" type="pres">
      <dgm:prSet presAssocID="{C8399AF5-63B0-0940-AE90-B2CFCBD2B4BF}" presName="circ1" presStyleLbl="vennNode1" presStyleIdx="0" presStyleCnt="4" custScaleX="257453" custScaleY="103846"/>
      <dgm:spPr/>
      <dgm:t>
        <a:bodyPr/>
        <a:lstStyle/>
        <a:p>
          <a:endParaRPr lang="en-GB"/>
        </a:p>
      </dgm:t>
    </dgm:pt>
    <dgm:pt modelId="{82DC9DB2-FFFA-E044-977F-E146FD3E8008}" type="pres">
      <dgm:prSet presAssocID="{C8399AF5-63B0-0940-AE90-B2CFCBD2B4BF}" presName="circ1Tx" presStyleLbl="revTx" presStyleIdx="0" presStyleCnt="0">
        <dgm:presLayoutVars>
          <dgm:chMax val="0"/>
          <dgm:chPref val="0"/>
          <dgm:bulletEnabled val="1"/>
        </dgm:presLayoutVars>
      </dgm:prSet>
      <dgm:spPr/>
      <dgm:t>
        <a:bodyPr/>
        <a:lstStyle/>
        <a:p>
          <a:endParaRPr lang="en-GB"/>
        </a:p>
      </dgm:t>
    </dgm:pt>
    <dgm:pt modelId="{2DA0EACF-5F00-3D46-8335-6F979672C82A}" type="pres">
      <dgm:prSet presAssocID="{789AD9B4-E834-F444-A268-915E8A918F0D}" presName="circ2" presStyleLbl="vennNode1" presStyleIdx="1" presStyleCnt="4" custScaleX="148145" custLinFactNeighborX="30227" custLinFactNeighborY="15114"/>
      <dgm:spPr/>
      <dgm:t>
        <a:bodyPr/>
        <a:lstStyle/>
        <a:p>
          <a:endParaRPr lang="en-GB"/>
        </a:p>
      </dgm:t>
    </dgm:pt>
    <dgm:pt modelId="{69C37C61-1143-3842-AB66-31958642179E}" type="pres">
      <dgm:prSet presAssocID="{789AD9B4-E834-F444-A268-915E8A918F0D}" presName="circ2Tx" presStyleLbl="revTx" presStyleIdx="0" presStyleCnt="0">
        <dgm:presLayoutVars>
          <dgm:chMax val="0"/>
          <dgm:chPref val="0"/>
          <dgm:bulletEnabled val="1"/>
        </dgm:presLayoutVars>
      </dgm:prSet>
      <dgm:spPr/>
      <dgm:t>
        <a:bodyPr/>
        <a:lstStyle/>
        <a:p>
          <a:endParaRPr lang="en-GB"/>
        </a:p>
      </dgm:t>
    </dgm:pt>
    <dgm:pt modelId="{7B9AF114-74BA-3744-805D-62A5188BCFCB}" type="pres">
      <dgm:prSet presAssocID="{F2D003C4-8281-B94D-B637-D043DE979DBF}" presName="circ3" presStyleLbl="vennNode1" presStyleIdx="2" presStyleCnt="4" custScaleX="151136" custScaleY="103846" custLinFactNeighborX="-10944" custLinFactNeighborY="-15635"/>
      <dgm:spPr/>
      <dgm:t>
        <a:bodyPr/>
        <a:lstStyle/>
        <a:p>
          <a:endParaRPr lang="en-GB"/>
        </a:p>
      </dgm:t>
    </dgm:pt>
    <dgm:pt modelId="{9E333027-8DF6-E04E-A8DF-7DE18D03EE88}" type="pres">
      <dgm:prSet presAssocID="{F2D003C4-8281-B94D-B637-D043DE979DBF}" presName="circ3Tx" presStyleLbl="revTx" presStyleIdx="0" presStyleCnt="0">
        <dgm:presLayoutVars>
          <dgm:chMax val="0"/>
          <dgm:chPref val="0"/>
          <dgm:bulletEnabled val="1"/>
        </dgm:presLayoutVars>
      </dgm:prSet>
      <dgm:spPr/>
      <dgm:t>
        <a:bodyPr/>
        <a:lstStyle/>
        <a:p>
          <a:endParaRPr lang="en-GB"/>
        </a:p>
      </dgm:t>
    </dgm:pt>
    <dgm:pt modelId="{2BD88F83-3538-3045-A6C0-E832D22C5ED1}" type="pres">
      <dgm:prSet presAssocID="{A937ED2E-7701-994D-B07E-41ECE7A412D4}" presName="circ4" presStyleLbl="vennNode1" presStyleIdx="3" presStyleCnt="4" custScaleX="139535" custLinFactNeighborX="-49125" custLinFactNeighborY="6776"/>
      <dgm:spPr/>
      <dgm:t>
        <a:bodyPr/>
        <a:lstStyle/>
        <a:p>
          <a:endParaRPr lang="en-GB"/>
        </a:p>
      </dgm:t>
    </dgm:pt>
    <dgm:pt modelId="{76220480-DD56-1E47-AFDA-C82139C60BFA}" type="pres">
      <dgm:prSet presAssocID="{A937ED2E-7701-994D-B07E-41ECE7A412D4}" presName="circ4Tx" presStyleLbl="revTx" presStyleIdx="0" presStyleCnt="0">
        <dgm:presLayoutVars>
          <dgm:chMax val="0"/>
          <dgm:chPref val="0"/>
          <dgm:bulletEnabled val="1"/>
        </dgm:presLayoutVars>
      </dgm:prSet>
      <dgm:spPr/>
      <dgm:t>
        <a:bodyPr/>
        <a:lstStyle/>
        <a:p>
          <a:endParaRPr lang="en-GB"/>
        </a:p>
      </dgm:t>
    </dgm:pt>
  </dgm:ptLst>
  <dgm:cxnLst>
    <dgm:cxn modelId="{A4AEFA3C-B73C-4D4B-9DD6-2C7D7C0BAC3E}" type="presOf" srcId="{A937ED2E-7701-994D-B07E-41ECE7A412D4}" destId="{76220480-DD56-1E47-AFDA-C82139C60BFA}" srcOrd="1" destOrd="0" presId="urn:microsoft.com/office/officeart/2005/8/layout/venn1"/>
    <dgm:cxn modelId="{59389919-9F98-CA4F-B2A8-A11B17238D13}" type="presOf" srcId="{C8399AF5-63B0-0940-AE90-B2CFCBD2B4BF}" destId="{73C04BAC-058E-3C4D-AFA4-F4C0EA7379BB}" srcOrd="0" destOrd="0" presId="urn:microsoft.com/office/officeart/2005/8/layout/venn1"/>
    <dgm:cxn modelId="{E4DE0D8D-80F1-E948-B749-33772C3440C6}" type="presOf" srcId="{F2D003C4-8281-B94D-B637-D043DE979DBF}" destId="{7B9AF114-74BA-3744-805D-62A5188BCFCB}" srcOrd="0" destOrd="0" presId="urn:microsoft.com/office/officeart/2005/8/layout/venn1"/>
    <dgm:cxn modelId="{4058797A-401F-C743-9869-BB5E2884305A}" type="presOf" srcId="{A937ED2E-7701-994D-B07E-41ECE7A412D4}" destId="{2BD88F83-3538-3045-A6C0-E832D22C5ED1}" srcOrd="0" destOrd="0" presId="urn:microsoft.com/office/officeart/2005/8/layout/venn1"/>
    <dgm:cxn modelId="{B001B958-90F1-E84A-AE1F-129583DBF73A}" type="presOf" srcId="{F2D003C4-8281-B94D-B637-D043DE979DBF}" destId="{9E333027-8DF6-E04E-A8DF-7DE18D03EE88}" srcOrd="1" destOrd="0" presId="urn:microsoft.com/office/officeart/2005/8/layout/venn1"/>
    <dgm:cxn modelId="{981FD670-A7EB-1340-9D51-B1B4CBFF9E34}" type="presOf" srcId="{789AD9B4-E834-F444-A268-915E8A918F0D}" destId="{69C37C61-1143-3842-AB66-31958642179E}" srcOrd="1" destOrd="0" presId="urn:microsoft.com/office/officeart/2005/8/layout/venn1"/>
    <dgm:cxn modelId="{42DE792D-AE62-0649-A5C0-4A5F1784B1D7}" srcId="{336AFDA9-4FB4-A349-8933-97D7945B7C09}" destId="{C8399AF5-63B0-0940-AE90-B2CFCBD2B4BF}" srcOrd="0" destOrd="0" parTransId="{1737C8D8-8862-9E41-B08A-C7D9F95A82C3}" sibTransId="{C4539BF3-8B60-C14B-8852-D1E61A8DE4E2}"/>
    <dgm:cxn modelId="{522C05B0-4D17-1A45-8C57-F7D7BF4FF029}" type="presOf" srcId="{C8399AF5-63B0-0940-AE90-B2CFCBD2B4BF}" destId="{82DC9DB2-FFFA-E044-977F-E146FD3E8008}" srcOrd="1" destOrd="0" presId="urn:microsoft.com/office/officeart/2005/8/layout/venn1"/>
    <dgm:cxn modelId="{E2742D11-50B0-3048-999E-4C3F10FF9482}" type="presOf" srcId="{789AD9B4-E834-F444-A268-915E8A918F0D}" destId="{2DA0EACF-5F00-3D46-8335-6F979672C82A}" srcOrd="0" destOrd="0" presId="urn:microsoft.com/office/officeart/2005/8/layout/venn1"/>
    <dgm:cxn modelId="{5E53170C-3E9E-7845-9470-79BC05B6760D}" srcId="{336AFDA9-4FB4-A349-8933-97D7945B7C09}" destId="{A937ED2E-7701-994D-B07E-41ECE7A412D4}" srcOrd="3" destOrd="0" parTransId="{450F3996-D0E7-DA4E-BABA-3928F6289E5C}" sibTransId="{A572E7EE-9FDF-ED4B-8606-A17D94BDD0C1}"/>
    <dgm:cxn modelId="{099C479D-FC8E-7E48-ACDA-CA2DEBF05F66}" type="presOf" srcId="{336AFDA9-4FB4-A349-8933-97D7945B7C09}" destId="{2E10639D-9AE5-4D41-B619-A11524611F8B}" srcOrd="0" destOrd="0" presId="urn:microsoft.com/office/officeart/2005/8/layout/venn1"/>
    <dgm:cxn modelId="{F8D1FFC1-309A-7E40-A924-4B3F34D4B17F}" srcId="{336AFDA9-4FB4-A349-8933-97D7945B7C09}" destId="{F2D003C4-8281-B94D-B637-D043DE979DBF}" srcOrd="2" destOrd="0" parTransId="{82B8A5CD-F45F-AA4C-B0C1-4FD866B4FC03}" sibTransId="{7FB8560E-611A-A445-BBC2-927ABCDC209B}"/>
    <dgm:cxn modelId="{A8EE351F-3B0C-864C-AB76-47DD1E4CFF00}" srcId="{336AFDA9-4FB4-A349-8933-97D7945B7C09}" destId="{789AD9B4-E834-F444-A268-915E8A918F0D}" srcOrd="1" destOrd="0" parTransId="{302A82A3-0B45-394E-8BD2-5638FE44BE8A}" sibTransId="{158F522C-C8DB-8C48-8BBF-341BDE70232B}"/>
    <dgm:cxn modelId="{5597806D-E25B-0E44-A236-48472A8AAC0F}" type="presParOf" srcId="{2E10639D-9AE5-4D41-B619-A11524611F8B}" destId="{73C04BAC-058E-3C4D-AFA4-F4C0EA7379BB}" srcOrd="0" destOrd="0" presId="urn:microsoft.com/office/officeart/2005/8/layout/venn1"/>
    <dgm:cxn modelId="{4131A07E-6225-A54D-9A91-FBA97E2749E0}" type="presParOf" srcId="{2E10639D-9AE5-4D41-B619-A11524611F8B}" destId="{82DC9DB2-FFFA-E044-977F-E146FD3E8008}" srcOrd="1" destOrd="0" presId="urn:microsoft.com/office/officeart/2005/8/layout/venn1"/>
    <dgm:cxn modelId="{E378C0A0-B25F-B84F-8B0B-D4A2D9A75114}" type="presParOf" srcId="{2E10639D-9AE5-4D41-B619-A11524611F8B}" destId="{2DA0EACF-5F00-3D46-8335-6F979672C82A}" srcOrd="2" destOrd="0" presId="urn:microsoft.com/office/officeart/2005/8/layout/venn1"/>
    <dgm:cxn modelId="{66858922-9FBA-D646-8956-C678F9D3D644}" type="presParOf" srcId="{2E10639D-9AE5-4D41-B619-A11524611F8B}" destId="{69C37C61-1143-3842-AB66-31958642179E}" srcOrd="3" destOrd="0" presId="urn:microsoft.com/office/officeart/2005/8/layout/venn1"/>
    <dgm:cxn modelId="{0CD17661-558D-F944-820C-2501A4AEAECE}" type="presParOf" srcId="{2E10639D-9AE5-4D41-B619-A11524611F8B}" destId="{7B9AF114-74BA-3744-805D-62A5188BCFCB}" srcOrd="4" destOrd="0" presId="urn:microsoft.com/office/officeart/2005/8/layout/venn1"/>
    <dgm:cxn modelId="{8DF3BE06-A11F-514E-9E26-77631EF3F353}" type="presParOf" srcId="{2E10639D-9AE5-4D41-B619-A11524611F8B}" destId="{9E333027-8DF6-E04E-A8DF-7DE18D03EE88}" srcOrd="5" destOrd="0" presId="urn:microsoft.com/office/officeart/2005/8/layout/venn1"/>
    <dgm:cxn modelId="{ED215DD5-3242-C746-B4AE-746C57B2C7EF}" type="presParOf" srcId="{2E10639D-9AE5-4D41-B619-A11524611F8B}" destId="{2BD88F83-3538-3045-A6C0-E832D22C5ED1}" srcOrd="6" destOrd="0" presId="urn:microsoft.com/office/officeart/2005/8/layout/venn1"/>
    <dgm:cxn modelId="{F7C45B2C-70C5-6741-A315-D7DE1AB9CC63}" type="presParOf" srcId="{2E10639D-9AE5-4D41-B619-A11524611F8B}" destId="{76220480-DD56-1E47-AFDA-C82139C60BFA}" srcOrd="7"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6AFDA9-4FB4-A349-8933-97D7945B7C09}" type="doc">
      <dgm:prSet loTypeId="urn:microsoft.com/office/officeart/2005/8/layout/venn1" loCatId="" qsTypeId="urn:microsoft.com/office/officeart/2005/8/quickstyle/simple4" qsCatId="simple" csTypeId="urn:microsoft.com/office/officeart/2005/8/colors/colorful2" csCatId="colorful" phldr="1"/>
      <dgm:spPr/>
    </dgm:pt>
    <dgm:pt modelId="{C8399AF5-63B0-0940-AE90-B2CFCBD2B4BF}">
      <dgm:prSet phldrT="[Text]"/>
      <dgm:spPr>
        <a:solidFill>
          <a:srgbClr val="FF0000">
            <a:alpha val="50000"/>
          </a:srgbClr>
        </a:solidFill>
      </dgm:spPr>
      <dgm:t>
        <a:bodyPr/>
        <a:lstStyle/>
        <a:p>
          <a:endParaRPr lang="en-GB" dirty="0"/>
        </a:p>
      </dgm:t>
    </dgm:pt>
    <dgm:pt modelId="{1737C8D8-8862-9E41-B08A-C7D9F95A82C3}" type="parTrans" cxnId="{42DE792D-AE62-0649-A5C0-4A5F1784B1D7}">
      <dgm:prSet/>
      <dgm:spPr/>
      <dgm:t>
        <a:bodyPr/>
        <a:lstStyle/>
        <a:p>
          <a:endParaRPr lang="en-GB"/>
        </a:p>
      </dgm:t>
    </dgm:pt>
    <dgm:pt modelId="{C4539BF3-8B60-C14B-8852-D1E61A8DE4E2}" type="sibTrans" cxnId="{42DE792D-AE62-0649-A5C0-4A5F1784B1D7}">
      <dgm:prSet/>
      <dgm:spPr/>
      <dgm:t>
        <a:bodyPr/>
        <a:lstStyle/>
        <a:p>
          <a:endParaRPr lang="en-GB"/>
        </a:p>
      </dgm:t>
    </dgm:pt>
    <dgm:pt modelId="{F2D003C4-8281-B94D-B637-D043DE979DBF}">
      <dgm:prSet phldrT="[Text]"/>
      <dgm:spPr>
        <a:solidFill>
          <a:srgbClr val="3366FF">
            <a:alpha val="50000"/>
          </a:srgbClr>
        </a:solidFill>
        <a:ln w="50800">
          <a:solidFill>
            <a:schemeClr val="tx1"/>
          </a:solidFill>
        </a:ln>
      </dgm:spPr>
      <dgm:t>
        <a:bodyPr/>
        <a:lstStyle/>
        <a:p>
          <a:endParaRPr lang="en-GB" dirty="0"/>
        </a:p>
      </dgm:t>
    </dgm:pt>
    <dgm:pt modelId="{82B8A5CD-F45F-AA4C-B0C1-4FD866B4FC03}" type="parTrans" cxnId="{F8D1FFC1-309A-7E40-A924-4B3F34D4B17F}">
      <dgm:prSet/>
      <dgm:spPr/>
      <dgm:t>
        <a:bodyPr/>
        <a:lstStyle/>
        <a:p>
          <a:endParaRPr lang="en-GB"/>
        </a:p>
      </dgm:t>
    </dgm:pt>
    <dgm:pt modelId="{7FB8560E-611A-A445-BBC2-927ABCDC209B}" type="sibTrans" cxnId="{F8D1FFC1-309A-7E40-A924-4B3F34D4B17F}">
      <dgm:prSet/>
      <dgm:spPr/>
      <dgm:t>
        <a:bodyPr/>
        <a:lstStyle/>
        <a:p>
          <a:endParaRPr lang="en-GB"/>
        </a:p>
      </dgm:t>
    </dgm:pt>
    <dgm:pt modelId="{A937ED2E-7701-994D-B07E-41ECE7A412D4}">
      <dgm:prSet phldrT="[Text]"/>
      <dgm:spPr>
        <a:solidFill>
          <a:srgbClr val="FFFF00">
            <a:alpha val="50000"/>
          </a:srgbClr>
        </a:solidFill>
      </dgm:spPr>
      <dgm:t>
        <a:bodyPr/>
        <a:lstStyle/>
        <a:p>
          <a:endParaRPr lang="en-GB" dirty="0"/>
        </a:p>
      </dgm:t>
    </dgm:pt>
    <dgm:pt modelId="{450F3996-D0E7-DA4E-BABA-3928F6289E5C}" type="parTrans" cxnId="{5E53170C-3E9E-7845-9470-79BC05B6760D}">
      <dgm:prSet/>
      <dgm:spPr/>
      <dgm:t>
        <a:bodyPr/>
        <a:lstStyle/>
        <a:p>
          <a:endParaRPr lang="en-GB"/>
        </a:p>
      </dgm:t>
    </dgm:pt>
    <dgm:pt modelId="{A572E7EE-9FDF-ED4B-8606-A17D94BDD0C1}" type="sibTrans" cxnId="{5E53170C-3E9E-7845-9470-79BC05B6760D}">
      <dgm:prSet/>
      <dgm:spPr/>
      <dgm:t>
        <a:bodyPr/>
        <a:lstStyle/>
        <a:p>
          <a:endParaRPr lang="en-GB"/>
        </a:p>
      </dgm:t>
    </dgm:pt>
    <dgm:pt modelId="{789AD9B4-E834-F444-A268-915E8A918F0D}">
      <dgm:prSet/>
      <dgm:spPr>
        <a:solidFill>
          <a:srgbClr val="008000">
            <a:alpha val="50000"/>
          </a:srgbClr>
        </a:solidFill>
        <a:ln w="50800">
          <a:solidFill>
            <a:schemeClr val="tx1"/>
          </a:solidFill>
        </a:ln>
      </dgm:spPr>
      <dgm:t>
        <a:bodyPr/>
        <a:lstStyle/>
        <a:p>
          <a:endParaRPr lang="en-GB" dirty="0"/>
        </a:p>
      </dgm:t>
    </dgm:pt>
    <dgm:pt modelId="{302A82A3-0B45-394E-8BD2-5638FE44BE8A}" type="parTrans" cxnId="{A8EE351F-3B0C-864C-AB76-47DD1E4CFF00}">
      <dgm:prSet/>
      <dgm:spPr/>
      <dgm:t>
        <a:bodyPr/>
        <a:lstStyle/>
        <a:p>
          <a:endParaRPr lang="en-GB"/>
        </a:p>
      </dgm:t>
    </dgm:pt>
    <dgm:pt modelId="{158F522C-C8DB-8C48-8BBF-341BDE70232B}" type="sibTrans" cxnId="{A8EE351F-3B0C-864C-AB76-47DD1E4CFF00}">
      <dgm:prSet/>
      <dgm:spPr/>
      <dgm:t>
        <a:bodyPr/>
        <a:lstStyle/>
        <a:p>
          <a:endParaRPr lang="en-GB"/>
        </a:p>
      </dgm:t>
    </dgm:pt>
    <dgm:pt modelId="{2E10639D-9AE5-4D41-B619-A11524611F8B}" type="pres">
      <dgm:prSet presAssocID="{336AFDA9-4FB4-A349-8933-97D7945B7C09}" presName="compositeShape" presStyleCnt="0">
        <dgm:presLayoutVars>
          <dgm:chMax val="7"/>
          <dgm:dir/>
          <dgm:resizeHandles val="exact"/>
        </dgm:presLayoutVars>
      </dgm:prSet>
      <dgm:spPr/>
    </dgm:pt>
    <dgm:pt modelId="{73C04BAC-058E-3C4D-AFA4-F4C0EA7379BB}" type="pres">
      <dgm:prSet presAssocID="{C8399AF5-63B0-0940-AE90-B2CFCBD2B4BF}" presName="circ1" presStyleLbl="vennNode1" presStyleIdx="0" presStyleCnt="4" custScaleX="257453" custScaleY="103846"/>
      <dgm:spPr/>
      <dgm:t>
        <a:bodyPr/>
        <a:lstStyle/>
        <a:p>
          <a:endParaRPr lang="en-GB"/>
        </a:p>
      </dgm:t>
    </dgm:pt>
    <dgm:pt modelId="{82DC9DB2-FFFA-E044-977F-E146FD3E8008}" type="pres">
      <dgm:prSet presAssocID="{C8399AF5-63B0-0940-AE90-B2CFCBD2B4BF}" presName="circ1Tx" presStyleLbl="revTx" presStyleIdx="0" presStyleCnt="0">
        <dgm:presLayoutVars>
          <dgm:chMax val="0"/>
          <dgm:chPref val="0"/>
          <dgm:bulletEnabled val="1"/>
        </dgm:presLayoutVars>
      </dgm:prSet>
      <dgm:spPr/>
      <dgm:t>
        <a:bodyPr/>
        <a:lstStyle/>
        <a:p>
          <a:endParaRPr lang="en-GB"/>
        </a:p>
      </dgm:t>
    </dgm:pt>
    <dgm:pt modelId="{2DA0EACF-5F00-3D46-8335-6F979672C82A}" type="pres">
      <dgm:prSet presAssocID="{789AD9B4-E834-F444-A268-915E8A918F0D}" presName="circ2" presStyleLbl="vennNode1" presStyleIdx="1" presStyleCnt="4" custScaleX="148145" custLinFactNeighborX="30227" custLinFactNeighborY="15114"/>
      <dgm:spPr/>
      <dgm:t>
        <a:bodyPr/>
        <a:lstStyle/>
        <a:p>
          <a:endParaRPr lang="en-GB"/>
        </a:p>
      </dgm:t>
    </dgm:pt>
    <dgm:pt modelId="{69C37C61-1143-3842-AB66-31958642179E}" type="pres">
      <dgm:prSet presAssocID="{789AD9B4-E834-F444-A268-915E8A918F0D}" presName="circ2Tx" presStyleLbl="revTx" presStyleIdx="0" presStyleCnt="0">
        <dgm:presLayoutVars>
          <dgm:chMax val="0"/>
          <dgm:chPref val="0"/>
          <dgm:bulletEnabled val="1"/>
        </dgm:presLayoutVars>
      </dgm:prSet>
      <dgm:spPr/>
      <dgm:t>
        <a:bodyPr/>
        <a:lstStyle/>
        <a:p>
          <a:endParaRPr lang="en-GB"/>
        </a:p>
      </dgm:t>
    </dgm:pt>
    <dgm:pt modelId="{7B9AF114-74BA-3744-805D-62A5188BCFCB}" type="pres">
      <dgm:prSet presAssocID="{F2D003C4-8281-B94D-B637-D043DE979DBF}" presName="circ3" presStyleLbl="vennNode1" presStyleIdx="2" presStyleCnt="4" custScaleX="151136" custScaleY="103846" custLinFactNeighborX="-10944" custLinFactNeighborY="-15635"/>
      <dgm:spPr/>
      <dgm:t>
        <a:bodyPr/>
        <a:lstStyle/>
        <a:p>
          <a:endParaRPr lang="en-GB"/>
        </a:p>
      </dgm:t>
    </dgm:pt>
    <dgm:pt modelId="{9E333027-8DF6-E04E-A8DF-7DE18D03EE88}" type="pres">
      <dgm:prSet presAssocID="{F2D003C4-8281-B94D-B637-D043DE979DBF}" presName="circ3Tx" presStyleLbl="revTx" presStyleIdx="0" presStyleCnt="0">
        <dgm:presLayoutVars>
          <dgm:chMax val="0"/>
          <dgm:chPref val="0"/>
          <dgm:bulletEnabled val="1"/>
        </dgm:presLayoutVars>
      </dgm:prSet>
      <dgm:spPr/>
      <dgm:t>
        <a:bodyPr/>
        <a:lstStyle/>
        <a:p>
          <a:endParaRPr lang="en-GB"/>
        </a:p>
      </dgm:t>
    </dgm:pt>
    <dgm:pt modelId="{2BD88F83-3538-3045-A6C0-E832D22C5ED1}" type="pres">
      <dgm:prSet presAssocID="{A937ED2E-7701-994D-B07E-41ECE7A412D4}" presName="circ4" presStyleLbl="vennNode1" presStyleIdx="3" presStyleCnt="4" custScaleX="139535" custLinFactNeighborX="-49125" custLinFactNeighborY="6776"/>
      <dgm:spPr/>
      <dgm:t>
        <a:bodyPr/>
        <a:lstStyle/>
        <a:p>
          <a:endParaRPr lang="en-GB"/>
        </a:p>
      </dgm:t>
    </dgm:pt>
    <dgm:pt modelId="{76220480-DD56-1E47-AFDA-C82139C60BFA}" type="pres">
      <dgm:prSet presAssocID="{A937ED2E-7701-994D-B07E-41ECE7A412D4}" presName="circ4Tx" presStyleLbl="revTx" presStyleIdx="0" presStyleCnt="0">
        <dgm:presLayoutVars>
          <dgm:chMax val="0"/>
          <dgm:chPref val="0"/>
          <dgm:bulletEnabled val="1"/>
        </dgm:presLayoutVars>
      </dgm:prSet>
      <dgm:spPr/>
      <dgm:t>
        <a:bodyPr/>
        <a:lstStyle/>
        <a:p>
          <a:endParaRPr lang="en-GB"/>
        </a:p>
      </dgm:t>
    </dgm:pt>
  </dgm:ptLst>
  <dgm:cxnLst>
    <dgm:cxn modelId="{A8EE351F-3B0C-864C-AB76-47DD1E4CFF00}" srcId="{336AFDA9-4FB4-A349-8933-97D7945B7C09}" destId="{789AD9B4-E834-F444-A268-915E8A918F0D}" srcOrd="1" destOrd="0" parTransId="{302A82A3-0B45-394E-8BD2-5638FE44BE8A}" sibTransId="{158F522C-C8DB-8C48-8BBF-341BDE70232B}"/>
    <dgm:cxn modelId="{DCD8F4E8-A3DF-E140-8713-79E4B5AF3871}" type="presOf" srcId="{C8399AF5-63B0-0940-AE90-B2CFCBD2B4BF}" destId="{82DC9DB2-FFFA-E044-977F-E146FD3E8008}" srcOrd="1" destOrd="0" presId="urn:microsoft.com/office/officeart/2005/8/layout/venn1"/>
    <dgm:cxn modelId="{476190B7-FE68-B643-9DEE-2469DA0F67BA}" type="presOf" srcId="{A937ED2E-7701-994D-B07E-41ECE7A412D4}" destId="{2BD88F83-3538-3045-A6C0-E832D22C5ED1}" srcOrd="0" destOrd="0" presId="urn:microsoft.com/office/officeart/2005/8/layout/venn1"/>
    <dgm:cxn modelId="{5E53170C-3E9E-7845-9470-79BC05B6760D}" srcId="{336AFDA9-4FB4-A349-8933-97D7945B7C09}" destId="{A937ED2E-7701-994D-B07E-41ECE7A412D4}" srcOrd="3" destOrd="0" parTransId="{450F3996-D0E7-DA4E-BABA-3928F6289E5C}" sibTransId="{A572E7EE-9FDF-ED4B-8606-A17D94BDD0C1}"/>
    <dgm:cxn modelId="{3EB32459-BC78-A14A-98E7-4DDB9C010990}" type="presOf" srcId="{336AFDA9-4FB4-A349-8933-97D7945B7C09}" destId="{2E10639D-9AE5-4D41-B619-A11524611F8B}" srcOrd="0" destOrd="0" presId="urn:microsoft.com/office/officeart/2005/8/layout/venn1"/>
    <dgm:cxn modelId="{95F95F97-268C-5543-B31B-16110C405717}" type="presOf" srcId="{789AD9B4-E834-F444-A268-915E8A918F0D}" destId="{69C37C61-1143-3842-AB66-31958642179E}" srcOrd="1" destOrd="0" presId="urn:microsoft.com/office/officeart/2005/8/layout/venn1"/>
    <dgm:cxn modelId="{F2FF60EA-C86E-B246-B166-A9D5D6E2CDA5}" type="presOf" srcId="{C8399AF5-63B0-0940-AE90-B2CFCBD2B4BF}" destId="{73C04BAC-058E-3C4D-AFA4-F4C0EA7379BB}" srcOrd="0" destOrd="0" presId="urn:microsoft.com/office/officeart/2005/8/layout/venn1"/>
    <dgm:cxn modelId="{82F12C17-5818-734C-B7CA-4EC323914C4F}" type="presOf" srcId="{F2D003C4-8281-B94D-B637-D043DE979DBF}" destId="{7B9AF114-74BA-3744-805D-62A5188BCFCB}" srcOrd="0" destOrd="0" presId="urn:microsoft.com/office/officeart/2005/8/layout/venn1"/>
    <dgm:cxn modelId="{2227D610-5FA1-964D-BF1A-B0E78E767070}" type="presOf" srcId="{F2D003C4-8281-B94D-B637-D043DE979DBF}" destId="{9E333027-8DF6-E04E-A8DF-7DE18D03EE88}" srcOrd="1" destOrd="0" presId="urn:microsoft.com/office/officeart/2005/8/layout/venn1"/>
    <dgm:cxn modelId="{42DE792D-AE62-0649-A5C0-4A5F1784B1D7}" srcId="{336AFDA9-4FB4-A349-8933-97D7945B7C09}" destId="{C8399AF5-63B0-0940-AE90-B2CFCBD2B4BF}" srcOrd="0" destOrd="0" parTransId="{1737C8D8-8862-9E41-B08A-C7D9F95A82C3}" sibTransId="{C4539BF3-8B60-C14B-8852-D1E61A8DE4E2}"/>
    <dgm:cxn modelId="{F8D1FFC1-309A-7E40-A924-4B3F34D4B17F}" srcId="{336AFDA9-4FB4-A349-8933-97D7945B7C09}" destId="{F2D003C4-8281-B94D-B637-D043DE979DBF}" srcOrd="2" destOrd="0" parTransId="{82B8A5CD-F45F-AA4C-B0C1-4FD866B4FC03}" sibTransId="{7FB8560E-611A-A445-BBC2-927ABCDC209B}"/>
    <dgm:cxn modelId="{5A324E48-131A-3B4B-A0E9-8212A306703C}" type="presOf" srcId="{A937ED2E-7701-994D-B07E-41ECE7A412D4}" destId="{76220480-DD56-1E47-AFDA-C82139C60BFA}" srcOrd="1" destOrd="0" presId="urn:microsoft.com/office/officeart/2005/8/layout/venn1"/>
    <dgm:cxn modelId="{765906FE-2DBA-EA4C-B58E-592EBEAA7561}" type="presOf" srcId="{789AD9B4-E834-F444-A268-915E8A918F0D}" destId="{2DA0EACF-5F00-3D46-8335-6F979672C82A}" srcOrd="0" destOrd="0" presId="urn:microsoft.com/office/officeart/2005/8/layout/venn1"/>
    <dgm:cxn modelId="{C96D0096-7190-6346-8470-B10C2E0870C8}" type="presParOf" srcId="{2E10639D-9AE5-4D41-B619-A11524611F8B}" destId="{73C04BAC-058E-3C4D-AFA4-F4C0EA7379BB}" srcOrd="0" destOrd="0" presId="urn:microsoft.com/office/officeart/2005/8/layout/venn1"/>
    <dgm:cxn modelId="{E99B5719-5E7D-F34D-89D9-EECAF9C0538B}" type="presParOf" srcId="{2E10639D-9AE5-4D41-B619-A11524611F8B}" destId="{82DC9DB2-FFFA-E044-977F-E146FD3E8008}" srcOrd="1" destOrd="0" presId="urn:microsoft.com/office/officeart/2005/8/layout/venn1"/>
    <dgm:cxn modelId="{A75116FA-3E2E-A64A-BFDC-475D1657D781}" type="presParOf" srcId="{2E10639D-9AE5-4D41-B619-A11524611F8B}" destId="{2DA0EACF-5F00-3D46-8335-6F979672C82A}" srcOrd="2" destOrd="0" presId="urn:microsoft.com/office/officeart/2005/8/layout/venn1"/>
    <dgm:cxn modelId="{B8F1B49C-1913-0B43-B1DB-3E9CD6ECE181}" type="presParOf" srcId="{2E10639D-9AE5-4D41-B619-A11524611F8B}" destId="{69C37C61-1143-3842-AB66-31958642179E}" srcOrd="3" destOrd="0" presId="urn:microsoft.com/office/officeart/2005/8/layout/venn1"/>
    <dgm:cxn modelId="{5919AE55-BFCF-334A-9B39-9F9DA0045C1D}" type="presParOf" srcId="{2E10639D-9AE5-4D41-B619-A11524611F8B}" destId="{7B9AF114-74BA-3744-805D-62A5188BCFCB}" srcOrd="4" destOrd="0" presId="urn:microsoft.com/office/officeart/2005/8/layout/venn1"/>
    <dgm:cxn modelId="{63FEB4AF-278C-2D41-9BA6-FC1513DE652B}" type="presParOf" srcId="{2E10639D-9AE5-4D41-B619-A11524611F8B}" destId="{9E333027-8DF6-E04E-A8DF-7DE18D03EE88}" srcOrd="5" destOrd="0" presId="urn:microsoft.com/office/officeart/2005/8/layout/venn1"/>
    <dgm:cxn modelId="{0A17B836-F6E7-0949-9C7F-24B03651D1E7}" type="presParOf" srcId="{2E10639D-9AE5-4D41-B619-A11524611F8B}" destId="{2BD88F83-3538-3045-A6C0-E832D22C5ED1}" srcOrd="6" destOrd="0" presId="urn:microsoft.com/office/officeart/2005/8/layout/venn1"/>
    <dgm:cxn modelId="{C2ECD5F8-2A87-4E4A-A828-CB9984B560B5}" type="presParOf" srcId="{2E10639D-9AE5-4D41-B619-A11524611F8B}" destId="{76220480-DD56-1E47-AFDA-C82139C60BFA}" srcOrd="7"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C04BAC-058E-3C4D-AFA4-F4C0EA7379BB}">
      <dsp:nvSpPr>
        <dsp:cNvPr id="0" name=""/>
        <dsp:cNvSpPr/>
      </dsp:nvSpPr>
      <dsp:spPr>
        <a:xfrm>
          <a:off x="977894" y="1"/>
          <a:ext cx="6273810" cy="2530598"/>
        </a:xfrm>
        <a:prstGeom prst="ellipse">
          <a:avLst/>
        </a:prstGeom>
        <a:solidFill>
          <a:srgbClr val="FF0000">
            <a:alpha val="50000"/>
          </a:srgbClr>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533650">
            <a:lnSpc>
              <a:spcPct val="90000"/>
            </a:lnSpc>
            <a:spcBef>
              <a:spcPct val="0"/>
            </a:spcBef>
            <a:spcAft>
              <a:spcPct val="35000"/>
            </a:spcAft>
          </a:pPr>
          <a:endParaRPr lang="en-GB" sz="5700" kern="1200" dirty="0"/>
        </a:p>
      </dsp:txBody>
      <dsp:txXfrm>
        <a:off x="1701796" y="340659"/>
        <a:ext cx="4826007" cy="802978"/>
      </dsp:txXfrm>
    </dsp:sp>
    <dsp:sp modelId="{2DA0EACF-5F00-3D46-8335-6F979672C82A}">
      <dsp:nvSpPr>
        <dsp:cNvPr id="0" name=""/>
        <dsp:cNvSpPr/>
      </dsp:nvSpPr>
      <dsp:spPr>
        <a:xfrm>
          <a:off x="4124188" y="1493021"/>
          <a:ext cx="3610109" cy="2436876"/>
        </a:xfrm>
        <a:prstGeom prst="ellipse">
          <a:avLst/>
        </a:prstGeom>
        <a:solidFill>
          <a:srgbClr val="008000">
            <a:alpha val="50000"/>
          </a:srgbClr>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endParaRPr lang="en-GB" sz="6500" kern="1200" dirty="0"/>
        </a:p>
      </dsp:txBody>
      <dsp:txXfrm>
        <a:off x="6068093" y="1774199"/>
        <a:ext cx="1388503" cy="1874520"/>
      </dsp:txXfrm>
    </dsp:sp>
    <dsp:sp modelId="{7B9AF114-74BA-3744-805D-62A5188BCFCB}">
      <dsp:nvSpPr>
        <dsp:cNvPr id="0" name=""/>
        <dsp:cNvSpPr/>
      </dsp:nvSpPr>
      <dsp:spPr>
        <a:xfrm>
          <a:off x="2006609" y="1774694"/>
          <a:ext cx="3682996" cy="2530598"/>
        </a:xfrm>
        <a:prstGeom prst="ellipse">
          <a:avLst/>
        </a:prstGeom>
        <a:solidFill>
          <a:srgbClr val="3366FF">
            <a:alpha val="50000"/>
          </a:srgbClr>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533650">
            <a:lnSpc>
              <a:spcPct val="90000"/>
            </a:lnSpc>
            <a:spcBef>
              <a:spcPct val="0"/>
            </a:spcBef>
            <a:spcAft>
              <a:spcPct val="35000"/>
            </a:spcAft>
          </a:pPr>
          <a:endParaRPr lang="en-GB" sz="5700" kern="1200" dirty="0"/>
        </a:p>
      </dsp:txBody>
      <dsp:txXfrm>
        <a:off x="2431571" y="3161656"/>
        <a:ext cx="2833074" cy="802978"/>
      </dsp:txXfrm>
    </dsp:sp>
    <dsp:sp modelId="{2BD88F83-3538-3045-A6C0-E832D22C5ED1}">
      <dsp:nvSpPr>
        <dsp:cNvPr id="0" name=""/>
        <dsp:cNvSpPr/>
      </dsp:nvSpPr>
      <dsp:spPr>
        <a:xfrm>
          <a:off x="139688" y="1289834"/>
          <a:ext cx="3400294" cy="2436876"/>
        </a:xfrm>
        <a:prstGeom prst="ellipse">
          <a:avLst/>
        </a:prstGeom>
        <a:solidFill>
          <a:srgbClr val="FFFF00">
            <a:alpha val="50000"/>
          </a:srgbClr>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endParaRPr lang="en-GB" sz="6500" kern="1200" dirty="0"/>
        </a:p>
      </dsp:txBody>
      <dsp:txXfrm>
        <a:off x="401249" y="1571012"/>
        <a:ext cx="1307805" cy="18745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ea typeface="ＭＳ Ｐゴシック" charset="-128"/>
                <a:cs typeface="ＭＳ Ｐゴシック" charset="-128"/>
              </a:defRPr>
            </a:lvl1pPr>
          </a:lstStyle>
          <a:p>
            <a:pPr>
              <a:defRPr/>
            </a:pPr>
            <a:endParaRPr lang="en-US"/>
          </a:p>
        </p:txBody>
      </p:sp>
      <p:sp>
        <p:nvSpPr>
          <p:cNvPr id="8294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36830665-627D-8446-BB4C-F734FB643EF0}" type="datetime1">
              <a:rPr lang="en-US"/>
              <a:pPr/>
              <a:t>21/04/16</a:t>
            </a:fld>
            <a:endParaRPr lang="en-US"/>
          </a:p>
        </p:txBody>
      </p:sp>
      <p:sp>
        <p:nvSpPr>
          <p:cNvPr id="8294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ea typeface="ＭＳ Ｐゴシック" charset="-128"/>
                <a:cs typeface="ＭＳ Ｐゴシック" charset="-128"/>
              </a:defRPr>
            </a:lvl1pPr>
          </a:lstStyle>
          <a:p>
            <a:pPr>
              <a:defRPr/>
            </a:pPr>
            <a:endParaRPr lang="en-US"/>
          </a:p>
        </p:txBody>
      </p:sp>
      <p:sp>
        <p:nvSpPr>
          <p:cNvPr id="8294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FFB02D76-A353-7D45-A58A-8501CBBEED10}" type="slidenum">
              <a:rPr lang="en-US"/>
              <a:pPr/>
              <a:t>‹#›</a:t>
            </a:fld>
            <a:endParaRPr lang="en-US"/>
          </a:p>
        </p:txBody>
      </p:sp>
    </p:spTree>
    <p:extLst>
      <p:ext uri="{BB962C8B-B14F-4D97-AF65-F5344CB8AC3E}">
        <p14:creationId xmlns:p14="http://schemas.microsoft.com/office/powerpoint/2010/main" val="6913673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GB"/>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GB"/>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GB"/>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C811BE7-51AF-BD41-88D3-08D74CFB37BF}" type="slidenum">
              <a:rPr lang="en-GB"/>
              <a:pPr/>
              <a:t>‹#›</a:t>
            </a:fld>
            <a:endParaRPr lang="en-GB"/>
          </a:p>
        </p:txBody>
      </p:sp>
    </p:spTree>
    <p:extLst>
      <p:ext uri="{BB962C8B-B14F-4D97-AF65-F5344CB8AC3E}">
        <p14:creationId xmlns:p14="http://schemas.microsoft.com/office/powerpoint/2010/main" val="269969253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 Id="rId3" Type="http://schemas.openxmlformats.org/officeDocument/2006/relationships/hyperlink" Target="https://www.cise.ufl.edu/research/sparse/matrices/Nasa/nasasrb.htm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 Id="rId3" Type="http://schemas.openxmlformats.org/officeDocument/2006/relationships/hyperlink" Target="https://www.cise.ufl.edu/research/sparse/matrices/Freescale/circuit5M.html"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D1EA9C1-942D-D349-BFE8-5F5AF423E008}" type="slidenum">
              <a:rPr lang="en-GB" sz="1200"/>
              <a:pPr eaLnBrk="1" hangingPunct="1"/>
              <a:t>1</a:t>
            </a:fld>
            <a:endParaRPr lang="en-GB"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nasarb</a:t>
            </a:r>
            <a:r>
              <a:rPr lang="en-GB" dirty="0" smtClean="0"/>
              <a:t> is of</a:t>
            </a:r>
            <a:r>
              <a:rPr lang="en-GB" baseline="0" dirty="0" smtClean="0"/>
              <a:t> average size in the collection – </a:t>
            </a:r>
          </a:p>
          <a:p>
            <a:endParaRPr lang="en-GB" baseline="0" dirty="0" smtClean="0"/>
          </a:p>
          <a:p>
            <a:r>
              <a:rPr lang="en-US" sz="1200" kern="1200" dirty="0" smtClean="0">
                <a:solidFill>
                  <a:schemeClr val="tx1"/>
                </a:solidFill>
                <a:latin typeface="Arial" charset="0"/>
                <a:ea typeface="ＭＳ Ｐゴシック" charset="-128"/>
                <a:cs typeface="ＭＳ Ｐゴシック" charset="-128"/>
              </a:rPr>
              <a:t>---- 54,870 x 54,870 (~3,000,000,000 potential positions)</a:t>
            </a:r>
          </a:p>
          <a:p>
            <a:r>
              <a:rPr lang="en-US" sz="1200" kern="1200" dirty="0" smtClean="0">
                <a:solidFill>
                  <a:schemeClr val="tx1"/>
                </a:solidFill>
                <a:latin typeface="Arial" charset="0"/>
                <a:ea typeface="ＭＳ Ｐゴシック" charset="-128"/>
                <a:cs typeface="ＭＳ Ｐゴシック" charset="-128"/>
              </a:rPr>
              <a:t>---- </a:t>
            </a:r>
            <a:r>
              <a:rPr lang="en-US" sz="1200" kern="1200" dirty="0" err="1" smtClean="0">
                <a:solidFill>
                  <a:schemeClr val="tx1"/>
                </a:solidFill>
                <a:latin typeface="Arial" charset="0"/>
                <a:ea typeface="ＭＳ Ｐゴシック" charset="-128"/>
                <a:cs typeface="ＭＳ Ｐゴシック" charset="-128"/>
              </a:rPr>
              <a:t>nnz</a:t>
            </a:r>
            <a:r>
              <a:rPr lang="en-US" sz="1200" kern="1200" dirty="0" smtClean="0">
                <a:solidFill>
                  <a:schemeClr val="tx1"/>
                </a:solidFill>
                <a:latin typeface="Arial" charset="0"/>
                <a:ea typeface="ＭＳ Ｐゴシック" charset="-128"/>
                <a:cs typeface="ＭＳ Ｐゴシック" charset="-128"/>
              </a:rPr>
              <a:t> = 2,677,324 (which is ~0.09% fill)</a:t>
            </a:r>
          </a:p>
          <a:p>
            <a:r>
              <a:rPr lang="en-US" sz="1200" kern="1200" dirty="0" smtClean="0">
                <a:solidFill>
                  <a:schemeClr val="tx1"/>
                </a:solidFill>
                <a:latin typeface="Arial" charset="0"/>
                <a:ea typeface="ＭＳ Ｐゴシック" charset="-128"/>
                <a:cs typeface="ＭＳ Ｐゴシック" charset="-128"/>
              </a:rPr>
              <a:t>---- any other data you may want: </a:t>
            </a:r>
            <a:r>
              <a:rPr lang="en-US" sz="1200" u="sng" kern="1200" dirty="0" smtClean="0">
                <a:solidFill>
                  <a:schemeClr val="tx1"/>
                </a:solidFill>
                <a:latin typeface="Arial" charset="0"/>
                <a:ea typeface="ＭＳ Ｐゴシック" charset="-128"/>
                <a:cs typeface="ＭＳ Ｐゴシック" charset="-128"/>
                <a:hlinkClick r:id="rId3"/>
              </a:rPr>
              <a:t>https://www.cise.ufl.edu/research/sparse/matrices/Nasa/nasasrb.html</a:t>
            </a:r>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13</a:t>
            </a:fld>
            <a:endParaRPr lang="en-GB"/>
          </a:p>
        </p:txBody>
      </p:sp>
    </p:spTree>
    <p:extLst>
      <p:ext uri="{BB962C8B-B14F-4D97-AF65-F5344CB8AC3E}">
        <p14:creationId xmlns:p14="http://schemas.microsoft.com/office/powerpoint/2010/main" val="4291184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circuit5M is one of the largest real matrices </a:t>
            </a:r>
            <a:r>
              <a:rPr lang="en-GB" baseline="0" dirty="0" smtClean="0"/>
              <a:t>in the collection – </a:t>
            </a:r>
          </a:p>
          <a:p>
            <a:endParaRPr lang="en-GB" baseline="0" dirty="0" smtClean="0"/>
          </a:p>
          <a:p>
            <a:r>
              <a:rPr lang="en-US" sz="1200" kern="1200" dirty="0" smtClean="0">
                <a:solidFill>
                  <a:schemeClr val="tx1"/>
                </a:solidFill>
                <a:latin typeface="Arial" charset="0"/>
                <a:ea typeface="ＭＳ Ｐゴシック" charset="-128"/>
                <a:cs typeface="ＭＳ Ｐゴシック" charset="-128"/>
              </a:rPr>
              <a:t>---- 5,558,326 x 5,558,326 (~30,000,000,000,000 potential positions)</a:t>
            </a:r>
          </a:p>
          <a:p>
            <a:r>
              <a:rPr lang="en-US" sz="1200" kern="1200" dirty="0" smtClean="0">
                <a:solidFill>
                  <a:schemeClr val="tx1"/>
                </a:solidFill>
                <a:latin typeface="Arial" charset="0"/>
                <a:ea typeface="ＭＳ Ｐゴシック" charset="-128"/>
                <a:cs typeface="ＭＳ Ｐゴシック" charset="-128"/>
              </a:rPr>
              <a:t>---- </a:t>
            </a:r>
            <a:r>
              <a:rPr lang="en-US" sz="1200" kern="1200" dirty="0" err="1" smtClean="0">
                <a:solidFill>
                  <a:schemeClr val="tx1"/>
                </a:solidFill>
                <a:latin typeface="Arial" charset="0"/>
                <a:ea typeface="ＭＳ Ｐゴシック" charset="-128"/>
                <a:cs typeface="ＭＳ Ｐゴシック" charset="-128"/>
              </a:rPr>
              <a:t>nnz</a:t>
            </a:r>
            <a:r>
              <a:rPr lang="en-US" sz="1200" kern="1200" dirty="0" smtClean="0">
                <a:solidFill>
                  <a:schemeClr val="tx1"/>
                </a:solidFill>
                <a:latin typeface="Arial" charset="0"/>
                <a:ea typeface="ＭＳ Ｐゴシック" charset="-128"/>
                <a:cs typeface="ＭＳ Ｐゴシック" charset="-128"/>
              </a:rPr>
              <a:t> = 59,524,291 (which is ~0.0002% fill)</a:t>
            </a:r>
          </a:p>
          <a:p>
            <a:r>
              <a:rPr lang="en-US" sz="1200" kern="1200" dirty="0" smtClean="0">
                <a:solidFill>
                  <a:schemeClr val="tx1"/>
                </a:solidFill>
                <a:latin typeface="Arial" charset="0"/>
                <a:ea typeface="ＭＳ Ｐゴシック" charset="-128"/>
                <a:cs typeface="ＭＳ Ｐゴシック" charset="-128"/>
              </a:rPr>
              <a:t>---- any other data you may want: </a:t>
            </a:r>
            <a:r>
              <a:rPr lang="en-US" sz="1200" u="sng" kern="1200" dirty="0" smtClean="0">
                <a:solidFill>
                  <a:schemeClr val="tx1"/>
                </a:solidFill>
                <a:latin typeface="Arial" charset="0"/>
                <a:ea typeface="ＭＳ Ｐゴシック" charset="-128"/>
                <a:cs typeface="ＭＳ Ｐゴシック" charset="-128"/>
                <a:hlinkClick r:id="rId3"/>
              </a:rPr>
              <a:t>https://www.cise.ufl.edu/research/sparse/matrices/Freescale/circuit5M.html</a:t>
            </a:r>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14</a:t>
            </a:fld>
            <a:endParaRPr lang="en-GB"/>
          </a:p>
        </p:txBody>
      </p:sp>
    </p:spTree>
    <p:extLst>
      <p:ext uri="{BB962C8B-B14F-4D97-AF65-F5344CB8AC3E}">
        <p14:creationId xmlns:p14="http://schemas.microsoft.com/office/powerpoint/2010/main" val="4291184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Thus we believe we should be able to hide the cost of most of the constraint checking, making this a</a:t>
            </a:r>
            <a:r>
              <a:rPr lang="en-GB" baseline="0" dirty="0" smtClean="0"/>
              <a:t> very low overhead approach</a:t>
            </a:r>
          </a:p>
          <a:p>
            <a:endParaRPr lang="en-GB" baseline="0" dirty="0" smtClean="0"/>
          </a:p>
          <a:p>
            <a:r>
              <a:rPr lang="en-GB" baseline="0" dirty="0" smtClean="0"/>
              <a:t>The overhead is all compute, there's no extra bandwidth required, and we think we can get this down lower.</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15</a:t>
            </a:fld>
            <a:endParaRPr lang="en-GB"/>
          </a:p>
        </p:txBody>
      </p:sp>
    </p:spTree>
    <p:extLst>
      <p:ext uri="{BB962C8B-B14F-4D97-AF65-F5344CB8AC3E}">
        <p14:creationId xmlns:p14="http://schemas.microsoft.com/office/powerpoint/2010/main" val="1747623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TeaLeaf</a:t>
            </a:r>
            <a:r>
              <a:rPr lang="en-GB" dirty="0" smtClean="0"/>
              <a:t> uses CSR – </a:t>
            </a:r>
            <a:r>
              <a:rPr lang="en-GB" dirty="0" err="1" smtClean="0"/>
              <a:t>silghtly</a:t>
            </a:r>
            <a:r>
              <a:rPr lang="en-GB" dirty="0" smtClean="0"/>
              <a:t> </a:t>
            </a:r>
            <a:r>
              <a:rPr lang="en-GB" smtClean="0"/>
              <a:t>different</a:t>
            </a:r>
            <a:r>
              <a:rPr lang="en-GB" baseline="0" smtClean="0"/>
              <a:t> index</a:t>
            </a:r>
            <a:r>
              <a:rPr lang="en-GB" smtClean="0"/>
              <a:t> constraints</a:t>
            </a:r>
            <a:endParaRPr lang="en-GB"/>
          </a:p>
        </p:txBody>
      </p:sp>
      <p:sp>
        <p:nvSpPr>
          <p:cNvPr id="4" name="Slide Number Placeholder 3"/>
          <p:cNvSpPr>
            <a:spLocks noGrp="1"/>
          </p:cNvSpPr>
          <p:nvPr>
            <p:ph type="sldNum" sz="quarter" idx="10"/>
          </p:nvPr>
        </p:nvSpPr>
        <p:spPr/>
        <p:txBody>
          <a:bodyPr/>
          <a:lstStyle/>
          <a:p>
            <a:fld id="{1C811BE7-51AF-BD41-88D3-08D74CFB37BF}" type="slidenum">
              <a:rPr lang="en-GB" smtClean="0"/>
              <a:pPr/>
              <a:t>16</a:t>
            </a:fld>
            <a:endParaRPr lang="en-GB"/>
          </a:p>
        </p:txBody>
      </p:sp>
    </p:spTree>
    <p:extLst>
      <p:ext uri="{BB962C8B-B14F-4D97-AF65-F5344CB8AC3E}">
        <p14:creationId xmlns:p14="http://schemas.microsoft.com/office/powerpoint/2010/main" val="4051046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17</a:t>
            </a:fld>
            <a:endParaRPr lang="en-GB"/>
          </a:p>
        </p:txBody>
      </p:sp>
    </p:spTree>
    <p:extLst>
      <p:ext uri="{BB962C8B-B14F-4D97-AF65-F5344CB8AC3E}">
        <p14:creationId xmlns:p14="http://schemas.microsoft.com/office/powerpoint/2010/main" val="2595446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18</a:t>
            </a:fld>
            <a:endParaRPr lang="en-GB"/>
          </a:p>
        </p:txBody>
      </p:sp>
    </p:spTree>
    <p:extLst>
      <p:ext uri="{BB962C8B-B14F-4D97-AF65-F5344CB8AC3E}">
        <p14:creationId xmlns:p14="http://schemas.microsoft.com/office/powerpoint/2010/main" val="2595446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Exascale, 10-20% could represent</a:t>
            </a:r>
            <a:r>
              <a:rPr lang="en-GB" baseline="0" dirty="0" smtClean="0"/>
              <a:t> a couple of </a:t>
            </a:r>
            <a:r>
              <a:rPr lang="en-GB" baseline="0" dirty="0" err="1" smtClean="0"/>
              <a:t>MegaWatts</a:t>
            </a:r>
            <a:r>
              <a:rPr lang="en-GB" baseline="0" dirty="0" smtClean="0"/>
              <a:t> and millions of dollars per year.</a:t>
            </a:r>
          </a:p>
          <a:p>
            <a:endParaRPr lang="en-GB" baseline="0" dirty="0" smtClean="0"/>
          </a:p>
          <a:p>
            <a:r>
              <a:rPr lang="en-GB" baseline="0" dirty="0" smtClean="0"/>
              <a:t>Architectures such as GPUs already have the ability to selectively turn off ECC on external memory to save energy and increase performance.</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20</a:t>
            </a:fld>
            <a:endParaRPr lang="en-GB"/>
          </a:p>
        </p:txBody>
      </p:sp>
    </p:spTree>
    <p:extLst>
      <p:ext uri="{BB962C8B-B14F-4D97-AF65-F5344CB8AC3E}">
        <p14:creationId xmlns:p14="http://schemas.microsoft.com/office/powerpoint/2010/main" val="6118683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It's a bit more complicated</a:t>
            </a:r>
            <a:r>
              <a:rPr lang="en-GB" baseline="0" dirty="0" smtClean="0"/>
              <a:t> than this:</a:t>
            </a:r>
          </a:p>
          <a:p>
            <a:pPr marL="171450" indent="-171450">
              <a:buFontTx/>
              <a:buChar char="-"/>
            </a:pPr>
            <a:r>
              <a:rPr lang="en-GB" baseline="0" dirty="0" smtClean="0"/>
              <a:t>The bits can't be grouped as shown for a parity scheme to work </a:t>
            </a:r>
          </a:p>
          <a:p>
            <a:pPr marL="171450" indent="-171450">
              <a:buFontTx/>
              <a:buChar char="-"/>
            </a:pPr>
            <a:r>
              <a:rPr lang="en-GB" baseline="0" dirty="0" smtClean="0"/>
              <a:t>Instead have to be distributed through the fields that need protecting</a:t>
            </a:r>
          </a:p>
          <a:p>
            <a:pPr marL="171450" indent="-171450">
              <a:buFontTx/>
              <a:buChar char="-"/>
            </a:pPr>
            <a:r>
              <a:rPr lang="en-GB" baseline="0" dirty="0" smtClean="0"/>
              <a:t>Would require some construction/deconstruction as elements are accessed, but again just rudimentary instructions such as bit ops, shifts </a:t>
            </a:r>
            <a:r>
              <a:rPr lang="en-GB" baseline="0" dirty="0" err="1" smtClean="0"/>
              <a:t>etc</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21</a:t>
            </a:fld>
            <a:endParaRPr lang="en-GB"/>
          </a:p>
        </p:txBody>
      </p:sp>
    </p:spTree>
    <p:extLst>
      <p:ext uri="{BB962C8B-B14F-4D97-AF65-F5344CB8AC3E}">
        <p14:creationId xmlns:p14="http://schemas.microsoft.com/office/powerpoint/2010/main" val="22098200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Correction could be done with checkpoint</a:t>
            </a:r>
            <a:r>
              <a:rPr lang="en-GB" baseline="0" dirty="0" smtClean="0"/>
              <a:t> restart, or reload from second copy of matrix</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22</a:t>
            </a:fld>
            <a:endParaRPr lang="en-GB"/>
          </a:p>
        </p:txBody>
      </p:sp>
    </p:spTree>
    <p:extLst>
      <p:ext uri="{BB962C8B-B14F-4D97-AF65-F5344CB8AC3E}">
        <p14:creationId xmlns:p14="http://schemas.microsoft.com/office/powerpoint/2010/main" val="4264065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23</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We’ll use CG for the exercise</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a:t>
            </a:fld>
            <a:endParaRPr lang="en-GB"/>
          </a:p>
        </p:txBody>
      </p:sp>
    </p:spTree>
    <p:extLst>
      <p:ext uri="{BB962C8B-B14F-4D97-AF65-F5344CB8AC3E}">
        <p14:creationId xmlns:p14="http://schemas.microsoft.com/office/powerpoint/2010/main" val="36120737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25</a:t>
            </a:fld>
            <a:endParaRPr lang="en-GB"/>
          </a:p>
        </p:txBody>
      </p:sp>
    </p:spTree>
    <p:extLst>
      <p:ext uri="{BB962C8B-B14F-4D97-AF65-F5344CB8AC3E}">
        <p14:creationId xmlns:p14="http://schemas.microsoft.com/office/powerpoint/2010/main" val="12695050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Invented by</a:t>
            </a:r>
            <a:r>
              <a:rPr lang="en-GB" baseline="0" dirty="0" smtClean="0"/>
              <a:t> Richard Hamming (Bell labs) in 1950</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29</a:t>
            </a:fld>
            <a:endParaRPr lang="en-GB"/>
          </a:p>
        </p:txBody>
      </p:sp>
    </p:spTree>
    <p:extLst>
      <p:ext uri="{BB962C8B-B14F-4D97-AF65-F5344CB8AC3E}">
        <p14:creationId xmlns:p14="http://schemas.microsoft.com/office/powerpoint/2010/main" val="3271489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illustrates the way that each bit</a:t>
            </a:r>
            <a:r>
              <a:rPr lang="en-GB" baseline="0" dirty="0" smtClean="0"/>
              <a:t> is protected by a unique set of parity bits</a:t>
            </a:r>
          </a:p>
          <a:p>
            <a:r>
              <a:rPr lang="en-GB" baseline="0" dirty="0" smtClean="0"/>
              <a:t>e.g. if bit 9 flipped, will show up in parity bits 1 and 4</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31</a:t>
            </a:fld>
            <a:endParaRPr lang="en-GB"/>
          </a:p>
        </p:txBody>
      </p:sp>
    </p:spTree>
    <p:extLst>
      <p:ext uri="{BB962C8B-B14F-4D97-AF65-F5344CB8AC3E}">
        <p14:creationId xmlns:p14="http://schemas.microsoft.com/office/powerpoint/2010/main" val="24032865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33</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34</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35</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36</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37</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38</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39</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10B non-zeros in 0.01% of 10Mx10M matrix</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a:t>
            </a:fld>
            <a:endParaRPr lang="en-GB"/>
          </a:p>
        </p:txBody>
      </p:sp>
    </p:spTree>
    <p:extLst>
      <p:ext uri="{BB962C8B-B14F-4D97-AF65-F5344CB8AC3E}">
        <p14:creationId xmlns:p14="http://schemas.microsoft.com/office/powerpoint/2010/main" val="27879487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40</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42</a:t>
            </a:fld>
            <a:endParaRPr lang="en-GB"/>
          </a:p>
        </p:txBody>
      </p:sp>
    </p:spTree>
    <p:extLst>
      <p:ext uri="{BB962C8B-B14F-4D97-AF65-F5344CB8AC3E}">
        <p14:creationId xmlns:p14="http://schemas.microsoft.com/office/powerpoint/2010/main" val="24426813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Masks will change if you change where you store the parity bits</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45</a:t>
            </a:fld>
            <a:endParaRPr lang="en-GB"/>
          </a:p>
        </p:txBody>
      </p:sp>
    </p:spTree>
    <p:extLst>
      <p:ext uri="{BB962C8B-B14F-4D97-AF65-F5344CB8AC3E}">
        <p14:creationId xmlns:p14="http://schemas.microsoft.com/office/powerpoint/2010/main" val="21745653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Since data corruption should be very infrequent,</a:t>
            </a:r>
            <a:r>
              <a:rPr lang="en-GB" baseline="0" dirty="0" smtClean="0"/>
              <a:t> we will very rarely pay the full cost of checking all 7 parity bits</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47</a:t>
            </a:fld>
            <a:endParaRPr lang="en-GB"/>
          </a:p>
        </p:txBody>
      </p:sp>
    </p:spTree>
    <p:extLst>
      <p:ext uri="{BB962C8B-B14F-4D97-AF65-F5344CB8AC3E}">
        <p14:creationId xmlns:p14="http://schemas.microsoft.com/office/powerpoint/2010/main" val="6451882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48</a:t>
            </a:fld>
            <a:endParaRPr lang="en-GB"/>
          </a:p>
        </p:txBody>
      </p:sp>
    </p:spTree>
    <p:extLst>
      <p:ext uri="{BB962C8B-B14F-4D97-AF65-F5344CB8AC3E}">
        <p14:creationId xmlns:p14="http://schemas.microsoft.com/office/powerpoint/2010/main" val="21745653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50</a:t>
            </a:fld>
            <a:endParaRPr lang="en-GB"/>
          </a:p>
        </p:txBody>
      </p:sp>
    </p:spTree>
    <p:extLst>
      <p:ext uri="{BB962C8B-B14F-4D97-AF65-F5344CB8AC3E}">
        <p14:creationId xmlns:p14="http://schemas.microsoft.com/office/powerpoint/2010/main" val="6451882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51</a:t>
            </a:fld>
            <a:endParaRPr lang="en-GB"/>
          </a:p>
        </p:txBody>
      </p:sp>
    </p:spTree>
    <p:extLst>
      <p:ext uri="{BB962C8B-B14F-4D97-AF65-F5344CB8AC3E}">
        <p14:creationId xmlns:p14="http://schemas.microsoft.com/office/powerpoint/2010/main" val="21745653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Could run expensive schemes only every</a:t>
            </a:r>
            <a:r>
              <a:rPr lang="en-GB" baseline="0" dirty="0" smtClean="0"/>
              <a:t> X iterations to reduce overheads (need checkpoint to </a:t>
            </a:r>
            <a:r>
              <a:rPr lang="en-GB" baseline="0" dirty="0" err="1" smtClean="0"/>
              <a:t>fallback</a:t>
            </a:r>
            <a:r>
              <a:rPr lang="en-GB" baseline="0" dirty="0" smtClean="0"/>
              <a:t> on)</a:t>
            </a:r>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52</a:t>
            </a:fld>
            <a:endParaRPr lang="en-GB"/>
          </a:p>
        </p:txBody>
      </p:sp>
    </p:spTree>
    <p:extLst>
      <p:ext uri="{BB962C8B-B14F-4D97-AF65-F5344CB8AC3E}">
        <p14:creationId xmlns:p14="http://schemas.microsoft.com/office/powerpoint/2010/main" val="27610304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53</a:t>
            </a:fld>
            <a:endParaRPr lang="en-GB"/>
          </a:p>
        </p:txBody>
      </p:sp>
    </p:spTree>
    <p:extLst>
      <p:ext uri="{BB962C8B-B14F-4D97-AF65-F5344CB8AC3E}">
        <p14:creationId xmlns:p14="http://schemas.microsoft.com/office/powerpoint/2010/main" val="6451882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54</a:t>
            </a:fld>
            <a:endParaRPr lang="en-GB"/>
          </a:p>
        </p:txBody>
      </p:sp>
    </p:spTree>
    <p:extLst>
      <p:ext uri="{BB962C8B-B14F-4D97-AF65-F5344CB8AC3E}">
        <p14:creationId xmlns:p14="http://schemas.microsoft.com/office/powerpoint/2010/main" val="259544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6</a:t>
            </a:fld>
            <a:endParaRPr lang="en-GB"/>
          </a:p>
        </p:txBody>
      </p:sp>
    </p:spTree>
    <p:extLst>
      <p:ext uri="{BB962C8B-B14F-4D97-AF65-F5344CB8AC3E}">
        <p14:creationId xmlns:p14="http://schemas.microsoft.com/office/powerpoint/2010/main" val="4043691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 usually stored this way, but makes it easier to explain.</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7</a:t>
            </a:fld>
            <a:endParaRPr lang="en-GB"/>
          </a:p>
        </p:txBody>
      </p:sp>
    </p:spTree>
    <p:extLst>
      <p:ext uri="{BB962C8B-B14F-4D97-AF65-F5344CB8AC3E}">
        <p14:creationId xmlns:p14="http://schemas.microsoft.com/office/powerpoint/2010/main" val="3650784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that an error in the top bits might have caused erroneous pointer access, causing an application crash.</a:t>
            </a:r>
          </a:p>
          <a:p>
            <a:endParaRPr lang="en-GB" dirty="0" smtClean="0"/>
          </a:p>
          <a:p>
            <a:r>
              <a:rPr lang="en-GB" dirty="0" smtClean="0"/>
              <a:t>On average it's much better than this. Excluding</a:t>
            </a:r>
            <a:r>
              <a:rPr lang="en-GB" baseline="0" dirty="0" smtClean="0"/>
              <a:t> the largest 13 matrices from the collection, the rest are only up to 16Mx16M, needing just 24 bits, so we've already protected the top 8 bits of each index, or 25% of the index data (12.5% of an entire sparse matrix element).</a:t>
            </a:r>
          </a:p>
          <a:p>
            <a:endParaRPr lang="en-GB" baseline="0" dirty="0" smtClean="0"/>
          </a:p>
          <a:p>
            <a:r>
              <a:rPr lang="en-GB" baseline="0" dirty="0" smtClean="0"/>
              <a:t>Moreover, these errors can be immediately corrected almost for free – just zero the top bits (could just always do this). Considerably cheaper than a checkpoint/restart.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9</a:t>
            </a:fld>
            <a:endParaRPr lang="en-GB"/>
          </a:p>
        </p:txBody>
      </p:sp>
    </p:spTree>
    <p:extLst>
      <p:ext uri="{BB962C8B-B14F-4D97-AF65-F5344CB8AC3E}">
        <p14:creationId xmlns:p14="http://schemas.microsoft.com/office/powerpoint/2010/main" val="1840722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have CSR format instead of COO then we actually</a:t>
            </a:r>
            <a:r>
              <a:rPr lang="en-GB" baseline="0" dirty="0" smtClean="0"/>
              <a:t> have a couple of slightly different constraints we can use instead.</a:t>
            </a:r>
          </a:p>
          <a:p>
            <a:endParaRPr lang="en-GB" baseline="0" dirty="0" smtClean="0"/>
          </a:p>
          <a:p>
            <a:r>
              <a:rPr lang="en-GB" baseline="0" dirty="0" smtClean="0"/>
              <a:t>More constraints available when banded, symmetric etc.</a:t>
            </a:r>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10</a:t>
            </a:fld>
            <a:endParaRPr lang="en-GB"/>
          </a:p>
        </p:txBody>
      </p:sp>
    </p:spTree>
    <p:extLst>
      <p:ext uri="{BB962C8B-B14F-4D97-AF65-F5344CB8AC3E}">
        <p14:creationId xmlns:p14="http://schemas.microsoft.com/office/powerpoint/2010/main" val="3411545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some cases when a bit has been flipped which</a:t>
            </a:r>
            <a:r>
              <a:rPr lang="en-GB" baseline="0" dirty="0" smtClean="0"/>
              <a:t> violates the ordering constraint, there is only one possibility for which bit has been flipped. In these cases the error can be trivially and cheaply corrected just by re-flipping the bit.</a:t>
            </a:r>
          </a:p>
          <a:p>
            <a:endParaRPr lang="en-GB" baseline="0" dirty="0" smtClean="0"/>
          </a:p>
          <a:p>
            <a:r>
              <a:rPr lang="en-GB" baseline="0" dirty="0" smtClean="0"/>
              <a:t>For example, if non-zeros were on average about 512 elements apart, then there'd be about 10 bits that would be "susceptible" per index, as one or more of the bottom 10 bits could be flipped, and the index would still be within its original boundaries. The index could therefore be corrupted by [-512..+511] without changing the ordering of the indices.</a:t>
            </a:r>
          </a:p>
          <a:p>
            <a:endParaRPr lang="en-GB" baseline="0" dirty="0" smtClean="0"/>
          </a:p>
          <a:p>
            <a:r>
              <a:rPr lang="en-GB" baseline="0" dirty="0" smtClean="0"/>
              <a:t>However, when the indices are close, say around 16 apart on average, then only the bottom 5 bits of the index are susceptible, and if any other bits are flipped then the ordering constraint would catch the error.</a:t>
            </a:r>
          </a:p>
          <a:p>
            <a:endParaRPr lang="en-GB" dirty="0"/>
          </a:p>
        </p:txBody>
      </p:sp>
      <p:sp>
        <p:nvSpPr>
          <p:cNvPr id="4" name="Slide Number Placeholder 3"/>
          <p:cNvSpPr>
            <a:spLocks noGrp="1"/>
          </p:cNvSpPr>
          <p:nvPr>
            <p:ph type="sldNum" sz="quarter" idx="10"/>
          </p:nvPr>
        </p:nvSpPr>
        <p:spPr/>
        <p:txBody>
          <a:bodyPr/>
          <a:lstStyle/>
          <a:p>
            <a:pPr>
              <a:defRPr/>
            </a:pPr>
            <a:fld id="{4082635D-059A-CB44-9BFE-E5877B2A18E3}" type="slidenum">
              <a:rPr lang="en-GB" smtClean="0"/>
              <a:pPr>
                <a:defRPr/>
              </a:pPr>
              <a:t>11</a:t>
            </a:fld>
            <a:endParaRPr lang="en-GB"/>
          </a:p>
        </p:txBody>
      </p:sp>
    </p:spTree>
    <p:extLst>
      <p:ext uri="{BB962C8B-B14F-4D97-AF65-F5344CB8AC3E}">
        <p14:creationId xmlns:p14="http://schemas.microsoft.com/office/powerpoint/2010/main" val="53758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mtClean="0"/>
              <a:t>NASA </a:t>
            </a:r>
            <a:r>
              <a:rPr lang="en-GB" dirty="0" smtClean="0"/>
              <a:t>shuttle rocket booster</a:t>
            </a:r>
          </a:p>
          <a:p>
            <a:r>
              <a:rPr lang="en-GB" dirty="0" err="1" smtClean="0"/>
              <a:t>Freescale</a:t>
            </a:r>
            <a:r>
              <a:rPr lang="en-GB" dirty="0" smtClean="0"/>
              <a:t> semiconductor</a:t>
            </a:r>
            <a:r>
              <a:rPr lang="en-GB" baseline="0" dirty="0" smtClean="0"/>
              <a:t> circuit</a:t>
            </a:r>
          </a:p>
          <a:p>
            <a:endParaRPr lang="en-GB" dirty="0"/>
          </a:p>
        </p:txBody>
      </p:sp>
      <p:sp>
        <p:nvSpPr>
          <p:cNvPr id="4" name="Slide Number Placeholder 3"/>
          <p:cNvSpPr>
            <a:spLocks noGrp="1"/>
          </p:cNvSpPr>
          <p:nvPr>
            <p:ph type="sldNum" sz="quarter" idx="10"/>
          </p:nvPr>
        </p:nvSpPr>
        <p:spPr/>
        <p:txBody>
          <a:bodyPr/>
          <a:lstStyle/>
          <a:p>
            <a:fld id="{1C811BE7-51AF-BD41-88D3-08D74CFB37BF}" type="slidenum">
              <a:rPr lang="en-GB" smtClean="0"/>
              <a:pPr/>
              <a:t>12</a:t>
            </a:fld>
            <a:endParaRPr lang="en-GB"/>
          </a:p>
        </p:txBody>
      </p:sp>
    </p:spTree>
    <p:extLst>
      <p:ext uri="{BB962C8B-B14F-4D97-AF65-F5344CB8AC3E}">
        <p14:creationId xmlns:p14="http://schemas.microsoft.com/office/powerpoint/2010/main" val="1116332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fld id="{D9B8CB04-7B95-2844-BD15-B133C35E4786}"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396902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599112"/>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599112"/>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fld id="{F03ECED0-3741-0148-BD9F-10088C94774F}"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1935670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GB"/>
          </a:p>
        </p:txBody>
      </p:sp>
      <p:sp>
        <p:nvSpPr>
          <p:cNvPr id="3" name="ClipArt Placeholder 2"/>
          <p:cNvSpPr>
            <a:spLocks noGrp="1"/>
          </p:cNvSpPr>
          <p:nvPr>
            <p:ph type="clipArt" sz="half" idx="1"/>
          </p:nvPr>
        </p:nvSpPr>
        <p:spPr>
          <a:xfrm>
            <a:off x="457200" y="1600200"/>
            <a:ext cx="4038600" cy="4273550"/>
          </a:xfrm>
        </p:spPr>
        <p:txBody>
          <a:bodyPr/>
          <a:lstStyle/>
          <a:p>
            <a:pPr lvl="0"/>
            <a:endParaRPr lang="en-GB" noProof="0" smtClean="0"/>
          </a:p>
        </p:txBody>
      </p:sp>
      <p:sp>
        <p:nvSpPr>
          <p:cNvPr id="4" name="Text Placeholder 3"/>
          <p:cNvSpPr>
            <a:spLocks noGrp="1"/>
          </p:cNvSpPr>
          <p:nvPr>
            <p:ph type="body" sz="half" idx="2"/>
          </p:nvPr>
        </p:nvSpPr>
        <p:spPr>
          <a:xfrm>
            <a:off x="4648200" y="1600200"/>
            <a:ext cx="4038600" cy="427355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fld id="{2F343768-E575-244D-9D15-8E98DB7CA82C}"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365724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GB"/>
          </a:p>
        </p:txBody>
      </p:sp>
      <p:sp>
        <p:nvSpPr>
          <p:cNvPr id="3" name="Chart Placeholder 2"/>
          <p:cNvSpPr>
            <a:spLocks noGrp="1"/>
          </p:cNvSpPr>
          <p:nvPr>
            <p:ph type="chart" idx="1"/>
          </p:nvPr>
        </p:nvSpPr>
        <p:spPr>
          <a:xfrm>
            <a:off x="457200" y="1600200"/>
            <a:ext cx="8229600" cy="4273550"/>
          </a:xfrm>
        </p:spPr>
        <p:txBody>
          <a:bodyPr/>
          <a:lstStyle/>
          <a:p>
            <a:pPr lvl="0"/>
            <a:endParaRPr lang="en-GB" noProof="0" smtClean="0"/>
          </a:p>
        </p:txBody>
      </p:sp>
      <p:sp>
        <p:nvSpPr>
          <p:cNvPr id="4" name="Rectangle 7"/>
          <p:cNvSpPr>
            <a:spLocks noGrp="1" noChangeArrowheads="1"/>
          </p:cNvSpPr>
          <p:nvPr>
            <p:ph type="sldNum" sz="quarter" idx="10"/>
          </p:nvPr>
        </p:nvSpPr>
        <p:spPr>
          <a:ln/>
        </p:spPr>
        <p:txBody>
          <a:bodyPr/>
          <a:lstStyle>
            <a:lvl1pPr>
              <a:defRPr/>
            </a:lvl1pPr>
          </a:lstStyle>
          <a:p>
            <a:fld id="{B9C24E01-2105-4849-AC8A-D24FAF744C4E}"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910111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GB"/>
          </a:p>
        </p:txBody>
      </p:sp>
      <p:sp>
        <p:nvSpPr>
          <p:cNvPr id="3" name="Chart Placeholder 2"/>
          <p:cNvSpPr>
            <a:spLocks noGrp="1"/>
          </p:cNvSpPr>
          <p:nvPr>
            <p:ph type="chart" sz="half" idx="1"/>
          </p:nvPr>
        </p:nvSpPr>
        <p:spPr>
          <a:xfrm>
            <a:off x="457200" y="1600200"/>
            <a:ext cx="4038600" cy="4273550"/>
          </a:xfrm>
        </p:spPr>
        <p:txBody>
          <a:bodyPr/>
          <a:lstStyle/>
          <a:p>
            <a:pPr lvl="0"/>
            <a:endParaRPr lang="en-GB" noProof="0" smtClean="0"/>
          </a:p>
        </p:txBody>
      </p:sp>
      <p:sp>
        <p:nvSpPr>
          <p:cNvPr id="4" name="Text Placeholder 3"/>
          <p:cNvSpPr>
            <a:spLocks noGrp="1"/>
          </p:cNvSpPr>
          <p:nvPr>
            <p:ph type="body" sz="half" idx="2"/>
          </p:nvPr>
        </p:nvSpPr>
        <p:spPr>
          <a:xfrm>
            <a:off x="4648200" y="1600200"/>
            <a:ext cx="4038600" cy="427355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fld id="{AAAF03BB-8B0D-DF48-8240-226E0FFD658C}"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870506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GB"/>
          </a:p>
        </p:txBody>
      </p:sp>
      <p:sp>
        <p:nvSpPr>
          <p:cNvPr id="4" name="Rectangle 7"/>
          <p:cNvSpPr>
            <a:spLocks noGrp="1" noChangeArrowheads="1"/>
          </p:cNvSpPr>
          <p:nvPr>
            <p:ph type="sldNum" sz="quarter" idx="10"/>
          </p:nvPr>
        </p:nvSpPr>
        <p:spPr>
          <a:ln/>
        </p:spPr>
        <p:txBody>
          <a:bodyPr/>
          <a:lstStyle>
            <a:lvl1pPr>
              <a:defRPr/>
            </a:lvl1pPr>
          </a:lstStyle>
          <a:p>
            <a:fld id="{D3FDBD20-F048-4A49-8FF2-3EEB41CA49C7}"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0969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4" name="Rectangle 7"/>
          <p:cNvSpPr>
            <a:spLocks noChangeArrowheads="1"/>
          </p:cNvSpPr>
          <p:nvPr/>
        </p:nvSpPr>
        <p:spPr bwMode="auto">
          <a:xfrm rot="16200000">
            <a:off x="4564857" y="-492919"/>
            <a:ext cx="71438" cy="2771775"/>
          </a:xfrm>
          <a:prstGeom prst="rect">
            <a:avLst/>
          </a:prstGeom>
          <a:solidFill>
            <a:schemeClr val="accent5"/>
          </a:solidFill>
          <a:ln w="9525">
            <a:noFill/>
            <a:miter lim="800000"/>
            <a:headEnd/>
            <a:tailEnd/>
          </a:ln>
          <a:effectLst/>
        </p:spPr>
        <p:txBody>
          <a:bodyPr wrap="none" anchor="ctr"/>
          <a:lstStyle/>
          <a:p>
            <a:pPr algn="ctr">
              <a:defRPr/>
            </a:pPr>
            <a:endParaRPr lang="fr-FR" sz="2400">
              <a:latin typeface="Times New Roman" charset="0"/>
            </a:endParaRPr>
          </a:p>
        </p:txBody>
      </p:sp>
      <p:sp>
        <p:nvSpPr>
          <p:cNvPr id="5" name="Rectangle 9"/>
          <p:cNvSpPr>
            <a:spLocks noChangeArrowheads="1"/>
          </p:cNvSpPr>
          <p:nvPr/>
        </p:nvSpPr>
        <p:spPr bwMode="auto">
          <a:xfrm rot="16200000">
            <a:off x="7279482" y="-492919"/>
            <a:ext cx="71438" cy="2771775"/>
          </a:xfrm>
          <a:custGeom>
            <a:avLst/>
            <a:gdLst>
              <a:gd name="connsiteX0" fmla="*/ 0 w 85724"/>
              <a:gd name="connsiteY0" fmla="*/ 0 h 2214578"/>
              <a:gd name="connsiteX1" fmla="*/ 85724 w 85724"/>
              <a:gd name="connsiteY1" fmla="*/ 0 h 2214578"/>
              <a:gd name="connsiteX2" fmla="*/ 85724 w 85724"/>
              <a:gd name="connsiteY2" fmla="*/ 2214578 h 2214578"/>
              <a:gd name="connsiteX3" fmla="*/ 0 w 85724"/>
              <a:gd name="connsiteY3" fmla="*/ 2214578 h 2214578"/>
              <a:gd name="connsiteX4" fmla="*/ 0 w 85724"/>
              <a:gd name="connsiteY4" fmla="*/ 0 h 2214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4" h="2214578">
                <a:moveTo>
                  <a:pt x="0" y="0"/>
                </a:moveTo>
                <a:lnTo>
                  <a:pt x="85724" y="0"/>
                </a:lnTo>
                <a:lnTo>
                  <a:pt x="85724" y="2214578"/>
                </a:lnTo>
                <a:lnTo>
                  <a:pt x="0" y="2214578"/>
                </a:lnTo>
                <a:lnTo>
                  <a:pt x="0" y="0"/>
                </a:lnTo>
                <a:close/>
              </a:path>
            </a:pathLst>
          </a:custGeom>
          <a:solidFill>
            <a:schemeClr val="accent6"/>
          </a:solidFill>
          <a:ln w="9525">
            <a:noFill/>
            <a:miter lim="800000"/>
            <a:headEnd/>
            <a:tailEnd/>
          </a:ln>
          <a:effectLst/>
        </p:spPr>
        <p:txBody>
          <a:bodyPr wrap="none" anchor="ctr"/>
          <a:lstStyle/>
          <a:p>
            <a:pPr algn="ctr">
              <a:defRPr/>
            </a:pPr>
            <a:endParaRPr lang="fr-FR" sz="2400">
              <a:latin typeface="Times New Roman" charset="0"/>
            </a:endParaRPr>
          </a:p>
        </p:txBody>
      </p:sp>
      <p:sp>
        <p:nvSpPr>
          <p:cNvPr id="7" name="Rectangle 10"/>
          <p:cNvSpPr>
            <a:spLocks noChangeArrowheads="1"/>
          </p:cNvSpPr>
          <p:nvPr/>
        </p:nvSpPr>
        <p:spPr bwMode="auto">
          <a:xfrm rot="16200000">
            <a:off x="1793082" y="-492919"/>
            <a:ext cx="71438" cy="2771775"/>
          </a:xfrm>
          <a:prstGeom prst="rect">
            <a:avLst/>
          </a:prstGeom>
          <a:solidFill>
            <a:schemeClr val="accent1"/>
          </a:solidFill>
          <a:ln w="9525">
            <a:noFill/>
            <a:miter lim="800000"/>
            <a:headEnd/>
            <a:tailEnd/>
          </a:ln>
        </p:spPr>
        <p:txBody>
          <a:bodyPr wrap="none" anchor="ctr"/>
          <a:lstStyle/>
          <a:p>
            <a:pPr algn="ctr"/>
            <a:endParaRPr lang="fr-FR" sz="2400">
              <a:latin typeface="Times New Roman" pitchFamily="18" charset="0"/>
            </a:endParaRPr>
          </a:p>
        </p:txBody>
      </p:sp>
      <p:pic>
        <p:nvPicPr>
          <p:cNvPr id="8" name="Image 13" descr="eesi_3c_3.JPG"/>
          <p:cNvPicPr>
            <a:picLocks noChangeAspect="1" noChangeArrowheads="1"/>
          </p:cNvPicPr>
          <p:nvPr userDrawn="1"/>
        </p:nvPicPr>
        <p:blipFill>
          <a:blip r:embed="rId2" cstate="print"/>
          <a:srcRect l="52562" t="12555" r="5023" b="6322"/>
          <a:stretch>
            <a:fillRect/>
          </a:stretch>
        </p:blipFill>
        <p:spPr bwMode="auto">
          <a:xfrm>
            <a:off x="7358063" y="173038"/>
            <a:ext cx="1331912" cy="684212"/>
          </a:xfrm>
          <a:prstGeom prst="rect">
            <a:avLst/>
          </a:prstGeom>
          <a:noFill/>
          <a:ln w="9525">
            <a:noFill/>
            <a:miter lim="800000"/>
            <a:headEnd/>
            <a:tailEnd/>
          </a:ln>
        </p:spPr>
      </p:pic>
      <p:sp>
        <p:nvSpPr>
          <p:cNvPr id="9" name="Ellipse 8"/>
          <p:cNvSpPr/>
          <p:nvPr userDrawn="1"/>
        </p:nvSpPr>
        <p:spPr>
          <a:xfrm>
            <a:off x="34925" y="6381750"/>
            <a:ext cx="396875" cy="360363"/>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3" name="Espace réservé du contenu 2"/>
          <p:cNvSpPr>
            <a:spLocks noGrp="1"/>
          </p:cNvSpPr>
          <p:nvPr>
            <p:ph idx="1"/>
          </p:nvPr>
        </p:nvSpPr>
        <p:spPr>
          <a:xfrm>
            <a:off x="457200" y="1214422"/>
            <a:ext cx="8229600" cy="4773627"/>
          </a:xfrm>
        </p:spPr>
        <p:txBody>
          <a:bodyPr/>
          <a:lstStyle>
            <a:lvl1pPr>
              <a:buClr>
                <a:schemeClr val="accent6"/>
              </a:buClr>
              <a:defRPr>
                <a:latin typeface="Arial" pitchFamily="34" charset="0"/>
                <a:cs typeface="Arial" pitchFamily="34" charset="0"/>
              </a:defRPr>
            </a:lvl1pPr>
            <a:lvl2pPr>
              <a:buClr>
                <a:schemeClr val="accent6"/>
              </a:buClr>
              <a:defRPr>
                <a:latin typeface="Arial" pitchFamily="34" charset="0"/>
                <a:cs typeface="Arial" pitchFamily="34" charset="0"/>
              </a:defRPr>
            </a:lvl2pPr>
            <a:lvl3pPr>
              <a:buClr>
                <a:schemeClr val="accent6"/>
              </a:buClr>
              <a:defRPr>
                <a:latin typeface="Arial" pitchFamily="34" charset="0"/>
                <a:cs typeface="Arial" pitchFamily="34" charset="0"/>
              </a:defRPr>
            </a:lvl3pPr>
            <a:lvl4pPr>
              <a:buClr>
                <a:schemeClr val="accent6"/>
              </a:buClr>
              <a:defRPr>
                <a:latin typeface="Arial" pitchFamily="34" charset="0"/>
                <a:cs typeface="Arial" pitchFamily="34" charset="0"/>
              </a:defRPr>
            </a:lvl4pPr>
            <a:lvl5pPr>
              <a:buClr>
                <a:schemeClr val="accent6"/>
              </a:buClr>
              <a:defRPr>
                <a:latin typeface="Arial" pitchFamily="34" charset="0"/>
                <a:cs typeface="Arial" pitchFamily="34" charset="0"/>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Rectangle 2"/>
          <p:cNvSpPr>
            <a:spLocks noGrp="1" noChangeArrowheads="1"/>
          </p:cNvSpPr>
          <p:nvPr>
            <p:ph type="title"/>
          </p:nvPr>
        </p:nvSpPr>
        <p:spPr bwMode="auto">
          <a:xfrm>
            <a:off x="457200" y="285728"/>
            <a:ext cx="8229600" cy="500066"/>
          </a:xfrm>
          <a:prstGeom prst="rect">
            <a:avLst/>
          </a:prstGeom>
          <a:noFill/>
          <a:ln w="9525">
            <a:noFill/>
            <a:miter lim="800000"/>
            <a:headEnd/>
            <a:tailEnd/>
          </a:ln>
        </p:spPr>
        <p:txBody>
          <a:bodyPr/>
          <a:lstStyle>
            <a:lvl1pPr>
              <a:defRPr>
                <a:solidFill>
                  <a:schemeClr val="accent1"/>
                </a:solidFill>
              </a:defRPr>
            </a:lvl1pPr>
          </a:lstStyle>
          <a:p>
            <a:pPr lvl="0"/>
            <a:r>
              <a:rPr lang="fr-FR" dirty="0" smtClean="0"/>
              <a:t>Cliquez pour modifier le style du titre</a:t>
            </a:r>
          </a:p>
        </p:txBody>
      </p:sp>
      <p:sp>
        <p:nvSpPr>
          <p:cNvPr id="10" name="Rectangle 6"/>
          <p:cNvSpPr>
            <a:spLocks noGrp="1" noChangeArrowheads="1"/>
          </p:cNvSpPr>
          <p:nvPr>
            <p:ph type="sldNum" sz="quarter" idx="10"/>
          </p:nvPr>
        </p:nvSpPr>
        <p:spPr>
          <a:xfrm>
            <a:off x="0" y="6427788"/>
            <a:ext cx="468313" cy="457200"/>
          </a:xfrm>
          <a:prstGeom prst="rect">
            <a:avLst/>
          </a:prstGeom>
        </p:spPr>
        <p:txBody>
          <a:bodyPr/>
          <a:lstStyle>
            <a:lvl1pPr algn="ctr">
              <a:defRPr sz="1000">
                <a:solidFill>
                  <a:schemeClr val="accent5"/>
                </a:solidFill>
              </a:defRPr>
            </a:lvl1pPr>
          </a:lstStyle>
          <a:p>
            <a:pPr>
              <a:defRPr/>
            </a:pPr>
            <a:fld id="{EB20047B-7DE2-4249-A338-3809911C0320}" type="slidenum">
              <a:rPr lang="fr-FR"/>
              <a:pPr>
                <a:defRPr/>
              </a:pPr>
              <a:t>‹#›</a:t>
            </a:fld>
            <a:endParaRPr lang="fr-FR" dirty="0"/>
          </a:p>
        </p:txBody>
      </p:sp>
      <p:sp>
        <p:nvSpPr>
          <p:cNvPr id="11" name="Espace réservé de la date 10"/>
          <p:cNvSpPr>
            <a:spLocks noGrp="1" noChangeArrowheads="1"/>
          </p:cNvSpPr>
          <p:nvPr>
            <p:ph type="dt" sz="half" idx="11"/>
          </p:nvPr>
        </p:nvSpPr>
        <p:spPr bwMode="auto">
          <a:xfrm>
            <a:off x="457200" y="6400800"/>
            <a:ext cx="3106738"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1000">
                <a:solidFill>
                  <a:schemeClr val="accent5"/>
                </a:solidFill>
              </a:defRPr>
            </a:lvl1pPr>
          </a:lstStyle>
          <a:p>
            <a:pPr>
              <a:defRPr/>
            </a:pPr>
            <a:r>
              <a:rPr lang="fr-FR" smtClean="0"/>
              <a:t>EESI</a:t>
            </a:r>
            <a:endParaRPr lang="fr-FR" dirty="0"/>
          </a:p>
        </p:txBody>
      </p:sp>
    </p:spTree>
    <p:extLst>
      <p:ext uri="{BB962C8B-B14F-4D97-AF65-F5344CB8AC3E}">
        <p14:creationId xmlns:p14="http://schemas.microsoft.com/office/powerpoint/2010/main" val="89064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033380"/>
            <a:ext cx="7772400" cy="1362075"/>
          </a:xfrm>
        </p:spPr>
        <p:txBody>
          <a:bodyPr anchor="t"/>
          <a:lstStyle>
            <a:lvl1pPr algn="l">
              <a:defRPr sz="4000" b="1" cap="all"/>
            </a:lvl1pPr>
          </a:lstStyle>
          <a:p>
            <a:r>
              <a:rPr lang="en-GB" dirty="0" smtClean="0"/>
              <a:t>Click to edit Master title style</a:t>
            </a:r>
            <a:endParaRPr lang="en-GB" dirty="0"/>
          </a:p>
        </p:txBody>
      </p:sp>
      <p:sp>
        <p:nvSpPr>
          <p:cNvPr id="3" name="Text Placeholder 2"/>
          <p:cNvSpPr>
            <a:spLocks noGrp="1"/>
          </p:cNvSpPr>
          <p:nvPr>
            <p:ph type="body" idx="1"/>
          </p:nvPr>
        </p:nvSpPr>
        <p:spPr>
          <a:xfrm>
            <a:off x="722313" y="253319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fld id="{26A95713-E437-B842-B420-FCD7C3D93E5C}"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71437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280622"/>
            <a:ext cx="4038600" cy="48236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4" name="Content Placeholder 3"/>
          <p:cNvSpPr>
            <a:spLocks noGrp="1"/>
          </p:cNvSpPr>
          <p:nvPr>
            <p:ph sz="half" idx="2"/>
          </p:nvPr>
        </p:nvSpPr>
        <p:spPr>
          <a:xfrm>
            <a:off x="4648200" y="1280622"/>
            <a:ext cx="4038600" cy="48236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Rectangle 7"/>
          <p:cNvSpPr>
            <a:spLocks noGrp="1" noChangeArrowheads="1"/>
          </p:cNvSpPr>
          <p:nvPr>
            <p:ph type="sldNum" sz="quarter" idx="10"/>
          </p:nvPr>
        </p:nvSpPr>
        <p:spPr>
          <a:ln/>
        </p:spPr>
        <p:txBody>
          <a:bodyPr/>
          <a:lstStyle>
            <a:lvl1pPr>
              <a:defRPr/>
            </a:lvl1pPr>
          </a:lstStyle>
          <a:p>
            <a:fld id="{AB507810-E904-184D-9968-D879C520C8FE}"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3566990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Rectangle 7"/>
          <p:cNvSpPr>
            <a:spLocks noGrp="1" noChangeArrowheads="1"/>
          </p:cNvSpPr>
          <p:nvPr>
            <p:ph type="sldNum" sz="quarter" idx="10"/>
          </p:nvPr>
        </p:nvSpPr>
        <p:spPr>
          <a:ln/>
        </p:spPr>
        <p:txBody>
          <a:bodyPr/>
          <a:lstStyle>
            <a:lvl1pPr>
              <a:defRPr/>
            </a:lvl1pPr>
          </a:lstStyle>
          <a:p>
            <a:fld id="{0225677D-6065-AF4B-9014-F3A532B5B5A2}" type="slidenum">
              <a:rPr lang="en-GB"/>
              <a:pPr/>
              <a:t>‹#›</a:t>
            </a:fld>
            <a:endParaRPr lang="en-GB"/>
          </a:p>
        </p:txBody>
      </p:sp>
    </p:spTree>
    <p:extLst>
      <p:ext uri="{BB962C8B-B14F-4D97-AF65-F5344CB8AC3E}">
        <p14:creationId xmlns:p14="http://schemas.microsoft.com/office/powerpoint/2010/main" val="395413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Rectangle 7"/>
          <p:cNvSpPr>
            <a:spLocks noGrp="1" noChangeArrowheads="1"/>
          </p:cNvSpPr>
          <p:nvPr>
            <p:ph type="sldNum" sz="quarter" idx="10"/>
          </p:nvPr>
        </p:nvSpPr>
        <p:spPr>
          <a:ln/>
        </p:spPr>
        <p:txBody>
          <a:bodyPr/>
          <a:lstStyle>
            <a:lvl1pPr>
              <a:defRPr/>
            </a:lvl1pPr>
          </a:lstStyle>
          <a:p>
            <a:fld id="{0DA73B45-1FE8-8E40-AD1E-9281A3A65EC7}" type="slidenum">
              <a:rPr lang="en-GB"/>
              <a:pPr/>
              <a:t>‹#›</a:t>
            </a:fld>
            <a:endParaRPr lang="en-GB"/>
          </a:p>
        </p:txBody>
      </p:sp>
      <p:sp>
        <p:nvSpPr>
          <p:cNvPr id="4"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760892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fld id="{45346D0E-55EE-C54B-9137-A3609E06C7AF}" type="slidenum">
              <a:rPr lang="en-GB"/>
              <a:pPr/>
              <a:t>‹#›</a:t>
            </a:fld>
            <a:endParaRPr lang="en-GB" dirty="0"/>
          </a:p>
        </p:txBody>
      </p:sp>
      <p:sp>
        <p:nvSpPr>
          <p:cNvPr id="3"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dirty="0"/>
          </a:p>
        </p:txBody>
      </p:sp>
    </p:spTree>
    <p:extLst>
      <p:ext uri="{BB962C8B-B14F-4D97-AF65-F5344CB8AC3E}">
        <p14:creationId xmlns:p14="http://schemas.microsoft.com/office/powerpoint/2010/main" val="1202970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0EC35196-EB29-5E40-B309-F570D7D28DC3}"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535996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ACF42ED8-C38D-404D-837D-3E5E972CA587}" type="slidenum">
              <a:rPr lang="en-GB"/>
              <a:pPr/>
              <a:t>‹#›</a:t>
            </a:fld>
            <a:endParaRPr lang="en-GB"/>
          </a:p>
        </p:txBody>
      </p:sp>
      <p:sp>
        <p:nvSpPr>
          <p:cNvPr id="6"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2247112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Rectangle 7"/>
          <p:cNvSpPr>
            <a:spLocks noGrp="1" noChangeArrowheads="1"/>
          </p:cNvSpPr>
          <p:nvPr>
            <p:ph type="sldNum" sz="quarter" idx="10"/>
          </p:nvPr>
        </p:nvSpPr>
        <p:spPr>
          <a:ln/>
        </p:spPr>
        <p:txBody>
          <a:bodyPr/>
          <a:lstStyle>
            <a:lvl1pPr>
              <a:defRPr/>
            </a:lvl1pPr>
          </a:lstStyle>
          <a:p>
            <a:fld id="{4EC49B2F-BD33-E248-8BF5-6950DE8988E1}" type="slidenum">
              <a:rPr lang="en-GB"/>
              <a:pPr/>
              <a:t>‹#›</a:t>
            </a:fld>
            <a:endParaRPr lang="en-GB"/>
          </a:p>
        </p:txBody>
      </p:sp>
      <p:sp>
        <p:nvSpPr>
          <p:cNvPr id="5"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extLst>
      <p:ext uri="{BB962C8B-B14F-4D97-AF65-F5344CB8AC3E}">
        <p14:creationId xmlns:p14="http://schemas.microsoft.com/office/powerpoint/2010/main" val="3416272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8"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457200" y="79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7" name="Rectangle 6"/>
          <p:cNvSpPr>
            <a:spLocks noGrp="1" noChangeArrowheads="1"/>
          </p:cNvSpPr>
          <p:nvPr>
            <p:ph type="body" idx="1"/>
          </p:nvPr>
        </p:nvSpPr>
        <p:spPr bwMode="auto">
          <a:xfrm>
            <a:off x="457200" y="1270000"/>
            <a:ext cx="8229600" cy="481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p:txBody>
      </p:sp>
      <p:sp>
        <p:nvSpPr>
          <p:cNvPr id="4103" name="Rectangle 7"/>
          <p:cNvSpPr>
            <a:spLocks noGrp="1" noChangeArrowheads="1"/>
          </p:cNvSpPr>
          <p:nvPr>
            <p:ph type="sldNum" sz="quarter" idx="4"/>
          </p:nvPr>
        </p:nvSpPr>
        <p:spPr bwMode="auto">
          <a:xfrm>
            <a:off x="8250238" y="6262688"/>
            <a:ext cx="700087" cy="476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600" b="1">
                <a:solidFill>
                  <a:srgbClr val="B01C2E"/>
                </a:solidFill>
              </a:defRPr>
            </a:lvl1pPr>
          </a:lstStyle>
          <a:p>
            <a:fld id="{426F63A2-9BB8-E242-91DA-A2DA959C9F33}" type="slidenum">
              <a:rPr lang="en-GB"/>
              <a:pPr/>
              <a:t>‹#›</a:t>
            </a:fld>
            <a:endParaRPr lang="en-GB"/>
          </a:p>
        </p:txBody>
      </p:sp>
      <p:pic>
        <p:nvPicPr>
          <p:cNvPr id="1029" name="Picture 8"/>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244475" y="6119813"/>
            <a:ext cx="196532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Simon McIntosh-Smith</a:t>
            </a:r>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hf hdr="0" dt="0"/>
  <p:txStyles>
    <p:titleStyle>
      <a:lvl1pPr marL="441325" indent="-441325" algn="l" rtl="0" eaLnBrk="0" fontAlgn="base" hangingPunct="0">
        <a:spcBef>
          <a:spcPct val="0"/>
        </a:spcBef>
        <a:spcAft>
          <a:spcPct val="0"/>
        </a:spcAft>
        <a:buBlip>
          <a:blip r:embed="rId18"/>
        </a:buBlip>
        <a:defRPr sz="4400">
          <a:solidFill>
            <a:srgbClr val="B01C2E"/>
          </a:solidFill>
          <a:latin typeface="+mj-lt"/>
          <a:ea typeface="ＭＳ Ｐゴシック" charset="-128"/>
          <a:cs typeface="ＭＳ Ｐゴシック" charset="-128"/>
        </a:defRPr>
      </a:lvl1pPr>
      <a:lvl2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2pPr>
      <a:lvl3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3pPr>
      <a:lvl4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4pPr>
      <a:lvl5pPr marL="441325" indent="-441325" algn="l" rtl="0" eaLnBrk="0" fontAlgn="base" hangingPunct="0">
        <a:spcBef>
          <a:spcPct val="0"/>
        </a:spcBef>
        <a:spcAft>
          <a:spcPct val="0"/>
        </a:spcAft>
        <a:buBlip>
          <a:blip r:embed="rId18"/>
        </a:buBlip>
        <a:defRPr sz="4400">
          <a:solidFill>
            <a:srgbClr val="B01C2E"/>
          </a:solidFill>
          <a:latin typeface="Arial" charset="0"/>
          <a:ea typeface="ＭＳ Ｐゴシック" charset="-128"/>
          <a:cs typeface="ＭＳ Ｐゴシック" charset="-128"/>
        </a:defRPr>
      </a:lvl5pPr>
      <a:lvl6pPr marL="898525" indent="-441325" algn="l" rtl="0" fontAlgn="base">
        <a:spcBef>
          <a:spcPct val="0"/>
        </a:spcBef>
        <a:spcAft>
          <a:spcPct val="0"/>
        </a:spcAft>
        <a:buBlip>
          <a:blip r:embed="rId18"/>
        </a:buBlip>
        <a:defRPr sz="4400">
          <a:solidFill>
            <a:srgbClr val="B01C2E"/>
          </a:solidFill>
          <a:latin typeface="Arial" charset="0"/>
        </a:defRPr>
      </a:lvl6pPr>
      <a:lvl7pPr marL="1355725" indent="-441325" algn="l" rtl="0" fontAlgn="base">
        <a:spcBef>
          <a:spcPct val="0"/>
        </a:spcBef>
        <a:spcAft>
          <a:spcPct val="0"/>
        </a:spcAft>
        <a:buBlip>
          <a:blip r:embed="rId18"/>
        </a:buBlip>
        <a:defRPr sz="4400">
          <a:solidFill>
            <a:srgbClr val="B01C2E"/>
          </a:solidFill>
          <a:latin typeface="Arial" charset="0"/>
        </a:defRPr>
      </a:lvl7pPr>
      <a:lvl8pPr marL="1812925" indent="-441325" algn="l" rtl="0" fontAlgn="base">
        <a:spcBef>
          <a:spcPct val="0"/>
        </a:spcBef>
        <a:spcAft>
          <a:spcPct val="0"/>
        </a:spcAft>
        <a:buBlip>
          <a:blip r:embed="rId18"/>
        </a:buBlip>
        <a:defRPr sz="4400">
          <a:solidFill>
            <a:srgbClr val="B01C2E"/>
          </a:solidFill>
          <a:latin typeface="Arial" charset="0"/>
        </a:defRPr>
      </a:lvl8pPr>
      <a:lvl9pPr marL="2270125" indent="-441325" algn="l" rtl="0" fontAlgn="base">
        <a:spcBef>
          <a:spcPct val="0"/>
        </a:spcBef>
        <a:spcAft>
          <a:spcPct val="0"/>
        </a:spcAft>
        <a:buBlip>
          <a:blip r:embed="rId18"/>
        </a:buBlip>
        <a:defRPr sz="4400">
          <a:solidFill>
            <a:srgbClr val="B01C2E"/>
          </a:solidFill>
          <a:latin typeface="Arial" charset="0"/>
        </a:defRPr>
      </a:lvl9pPr>
    </p:titleStyle>
    <p:body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price@bristol.ac.uk" TargetMode="External"/><Relationship Id="rId4" Type="http://schemas.openxmlformats.org/officeDocument/2006/relationships/hyperlink" Target="mailto:simonm@cs.bris.ac.uk" TargetMode="External"/><Relationship Id="rId5" Type="http://schemas.openxmlformats.org/officeDocument/2006/relationships/image" Target="../media/image4.jpeg"/><Relationship Id="rId6"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7.png"/><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emf"/><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1.xml"/><Relationship Id="rId2" Type="http://schemas.openxmlformats.org/officeDocument/2006/relationships/diagramData" Target="../diagrams/data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1.xml"/><Relationship Id="rId2" Type="http://schemas.openxmlformats.org/officeDocument/2006/relationships/diagramData" Target="../diagrams/data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ctrTitle" idx="4294967295"/>
          </p:nvPr>
        </p:nvSpPr>
        <p:spPr>
          <a:xfrm>
            <a:off x="414421" y="491799"/>
            <a:ext cx="8539079" cy="2330291"/>
          </a:xfrm>
        </p:spPr>
        <p:txBody>
          <a:bodyPr lIns="0" tIns="0" rIns="0" bIns="0" anchor="t">
            <a:noAutofit/>
          </a:bodyPr>
          <a:lstStyle/>
          <a:p>
            <a:pPr marL="0" indent="0" algn="ctr" eaLnBrk="1" hangingPunct="1">
              <a:buNone/>
            </a:pPr>
            <a:r>
              <a:rPr lang="en-US" sz="4800" dirty="0" smtClean="0">
                <a:latin typeface="Arial" charset="0"/>
                <a:ea typeface="ＭＳ Ｐゴシック" charset="0"/>
                <a:cs typeface="ＭＳ Ｐゴシック" charset="0"/>
              </a:rPr>
              <a:t>Enabling Application-Based </a:t>
            </a:r>
            <a:r>
              <a:rPr lang="en-US" sz="4800" dirty="0">
                <a:latin typeface="Arial" charset="0"/>
                <a:ea typeface="ＭＳ Ｐゴシック" charset="0"/>
                <a:cs typeface="ＭＳ Ｐゴシック" charset="0"/>
              </a:rPr>
              <a:t>Fault </a:t>
            </a:r>
            <a:r>
              <a:rPr lang="en-US" sz="4800" dirty="0" smtClean="0">
                <a:latin typeface="Arial" charset="0"/>
                <a:ea typeface="ＭＳ Ｐゴシック" charset="0"/>
                <a:cs typeface="ＭＳ Ｐゴシック" charset="0"/>
              </a:rPr>
              <a:t>Tolerance in Sparse </a:t>
            </a:r>
            <a:r>
              <a:rPr lang="en-US" sz="4800" dirty="0">
                <a:latin typeface="Arial" charset="0"/>
                <a:ea typeface="ＭＳ Ｐゴシック" charset="0"/>
                <a:cs typeface="ＭＳ Ｐゴシック" charset="0"/>
              </a:rPr>
              <a:t>Matrix Solvers</a:t>
            </a:r>
            <a:endParaRPr lang="en-GB" sz="4800" dirty="0">
              <a:latin typeface="Arial" charset="0"/>
              <a:ea typeface="ＭＳ Ｐゴシック" charset="0"/>
              <a:cs typeface="ＭＳ Ｐゴシック" charset="0"/>
            </a:endParaRPr>
          </a:p>
        </p:txBody>
      </p:sp>
      <p:sp>
        <p:nvSpPr>
          <p:cNvPr id="18435" name="Rectangle 3"/>
          <p:cNvSpPr>
            <a:spLocks noGrp="1" noChangeArrowheads="1"/>
          </p:cNvSpPr>
          <p:nvPr>
            <p:ph type="subTitle" idx="4294967295"/>
          </p:nvPr>
        </p:nvSpPr>
        <p:spPr>
          <a:xfrm>
            <a:off x="900289" y="3591751"/>
            <a:ext cx="8027988" cy="2268417"/>
          </a:xfrm>
        </p:spPr>
        <p:txBody>
          <a:bodyPr lIns="0" tIns="0" rIns="0" bIns="0">
            <a:normAutofit fontScale="85000" lnSpcReduction="20000"/>
          </a:bodyPr>
          <a:lstStyle/>
          <a:p>
            <a:pPr marL="0" indent="0" eaLnBrk="1" hangingPunct="1">
              <a:buNone/>
            </a:pPr>
            <a:r>
              <a:rPr lang="en-GB" sz="3600" u="sng" dirty="0">
                <a:latin typeface="Arial" charset="0"/>
                <a:ea typeface="ＭＳ Ｐゴシック" charset="0"/>
                <a:cs typeface="ＭＳ Ｐゴシック" charset="0"/>
              </a:rPr>
              <a:t>James Price</a:t>
            </a:r>
          </a:p>
          <a:p>
            <a:pPr marL="0" indent="0" eaLnBrk="1" hangingPunct="1">
              <a:buFontTx/>
              <a:buNone/>
            </a:pPr>
            <a:r>
              <a:rPr lang="en-GB" sz="3600" dirty="0" smtClean="0">
                <a:latin typeface="Arial" charset="0"/>
                <a:ea typeface="ＭＳ Ｐゴシック" charset="0"/>
                <a:cs typeface="ＭＳ Ｐゴシック" charset="0"/>
              </a:rPr>
              <a:t>Simon </a:t>
            </a:r>
            <a:r>
              <a:rPr lang="en-GB" sz="3600" dirty="0">
                <a:latin typeface="Arial" charset="0"/>
                <a:ea typeface="ＭＳ Ｐゴシック" charset="0"/>
                <a:cs typeface="ＭＳ Ｐゴシック" charset="0"/>
              </a:rPr>
              <a:t>McIntosh</a:t>
            </a:r>
            <a:r>
              <a:rPr lang="en-GB" sz="3600" dirty="0" smtClean="0">
                <a:latin typeface="Arial" charset="0"/>
                <a:ea typeface="ＭＳ Ｐゴシック" charset="0"/>
                <a:cs typeface="ＭＳ Ｐゴシック" charset="0"/>
              </a:rPr>
              <a:t>-Smith</a:t>
            </a:r>
          </a:p>
          <a:p>
            <a:pPr marL="0" indent="0" eaLnBrk="1" hangingPunct="1">
              <a:buFontTx/>
              <a:buNone/>
            </a:pPr>
            <a:r>
              <a:rPr lang="en-GB" sz="1200" dirty="0" smtClean="0">
                <a:latin typeface="Arial" charset="0"/>
                <a:ea typeface="ＭＳ Ｐゴシック" charset="0"/>
                <a:cs typeface="ＭＳ Ｐゴシック" charset="0"/>
              </a:rPr>
              <a:t/>
            </a:r>
            <a:br>
              <a:rPr lang="en-GB" sz="1200" dirty="0" smtClean="0">
                <a:latin typeface="Arial" charset="0"/>
                <a:ea typeface="ＭＳ Ｐゴシック" charset="0"/>
                <a:cs typeface="ＭＳ Ｐゴシック" charset="0"/>
              </a:rPr>
            </a:br>
            <a:r>
              <a:rPr lang="en-GB" dirty="0" smtClean="0">
                <a:latin typeface="Arial" charset="0"/>
                <a:ea typeface="ＭＳ Ｐゴシック" charset="0"/>
                <a:cs typeface="ＭＳ Ｐゴシック" charset="0"/>
              </a:rPr>
              <a:t>HPC Research Group</a:t>
            </a:r>
          </a:p>
          <a:p>
            <a:pPr marL="0" indent="0" eaLnBrk="1" hangingPunct="1">
              <a:buNone/>
            </a:pPr>
            <a:r>
              <a:rPr lang="en-GB" dirty="0">
                <a:latin typeface="Arial" charset="0"/>
                <a:ea typeface="ＭＳ Ｐゴシック" charset="0"/>
                <a:cs typeface="ＭＳ Ｐゴシック" charset="0"/>
                <a:hlinkClick r:id="rId3"/>
              </a:rPr>
              <a:t>j.price@bristol.ac.uk</a:t>
            </a:r>
            <a:r>
              <a:rPr lang="en-GB" dirty="0">
                <a:latin typeface="Arial" charset="0"/>
                <a:ea typeface="ＭＳ Ｐゴシック" charset="0"/>
                <a:cs typeface="ＭＳ Ｐゴシック" charset="0"/>
              </a:rPr>
              <a:t> </a:t>
            </a:r>
            <a:endParaRPr lang="en-GB" dirty="0" smtClean="0">
              <a:latin typeface="Arial" charset="0"/>
              <a:ea typeface="ＭＳ Ｐゴシック" charset="0"/>
              <a:cs typeface="ＭＳ Ｐゴシック" charset="0"/>
            </a:endParaRPr>
          </a:p>
          <a:p>
            <a:pPr marL="0" indent="0" eaLnBrk="1" hangingPunct="1">
              <a:buFontTx/>
              <a:buNone/>
            </a:pPr>
            <a:r>
              <a:rPr lang="en-GB" dirty="0" smtClean="0">
                <a:latin typeface="Arial" charset="0"/>
                <a:ea typeface="ＭＳ Ｐゴシック" charset="0"/>
                <a:cs typeface="ＭＳ Ｐゴシック" charset="0"/>
                <a:hlinkClick r:id="rId4"/>
              </a:rPr>
              <a:t>simonm@cs.bris.ac.uk</a:t>
            </a:r>
            <a:r>
              <a:rPr lang="en-GB" dirty="0" smtClean="0">
                <a:latin typeface="Arial" charset="0"/>
                <a:ea typeface="ＭＳ Ｐゴシック" charset="0"/>
                <a:cs typeface="ＭＳ Ｐゴシック" charset="0"/>
              </a:rPr>
              <a:t> </a:t>
            </a:r>
          </a:p>
        </p:txBody>
      </p:sp>
      <p:pic>
        <p:nvPicPr>
          <p:cNvPr id="18437" name="Picture 7" descr="C:\Documents and Settings\sessions\My Documents\My Pictures\280px-Wills_Memorial_Building_from_road_during_day.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8663" y="3385911"/>
            <a:ext cx="1581150" cy="270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fld id="{45346D0E-55EE-C54B-9137-A3609E06C7AF}" type="slidenum">
              <a:rPr lang="en-GB" smtClean="0"/>
              <a:pPr/>
              <a:t>1</a:t>
            </a:fld>
            <a:endParaRPr lang="en-GB"/>
          </a:p>
        </p:txBody>
      </p:sp>
      <p:sp>
        <p:nvSpPr>
          <p:cNvPr id="3" name="Footer Placeholder 2"/>
          <p:cNvSpPr>
            <a:spLocks noGrp="1"/>
          </p:cNvSpPr>
          <p:nvPr>
            <p:ph type="ftr" sz="quarter" idx="3"/>
          </p:nvPr>
        </p:nvSpPr>
        <p:spPr>
          <a:xfrm>
            <a:off x="2652103" y="6343650"/>
            <a:ext cx="5622719" cy="365125"/>
          </a:xfrm>
        </p:spPr>
        <p:txBody>
          <a:bodyPr/>
          <a:lstStyle/>
          <a:p>
            <a:r>
              <a:rPr lang="en-US" sz="1600" dirty="0" smtClean="0">
                <a:solidFill>
                  <a:schemeClr val="tx1"/>
                </a:solidFill>
              </a:rPr>
              <a:t>Twitter: @jrprice89 @</a:t>
            </a:r>
            <a:r>
              <a:rPr lang="en-US" sz="1600" dirty="0" err="1" smtClean="0">
                <a:solidFill>
                  <a:schemeClr val="tx1"/>
                </a:solidFill>
              </a:rPr>
              <a:t>simonmcs</a:t>
            </a:r>
            <a:r>
              <a:rPr lang="en-US" sz="1600" dirty="0" smtClean="0">
                <a:solidFill>
                  <a:schemeClr val="tx1"/>
                </a:solidFill>
              </a:rPr>
              <a:t>     </a:t>
            </a:r>
            <a:r>
              <a:rPr lang="en-GB" sz="1600" dirty="0" smtClean="0">
                <a:solidFill>
                  <a:schemeClr val="tx1"/>
                </a:solidFill>
              </a:rPr>
              <a:t>http</a:t>
            </a:r>
            <a:r>
              <a:rPr lang="en-GB" sz="1600" dirty="0">
                <a:solidFill>
                  <a:schemeClr val="tx1"/>
                </a:solidFill>
              </a:rPr>
              <a:t>://</a:t>
            </a:r>
            <a:r>
              <a:rPr lang="en-GB" sz="1600" dirty="0" err="1">
                <a:solidFill>
                  <a:schemeClr val="tx1"/>
                </a:solidFill>
              </a:rPr>
              <a:t>uob-hpc.github.io</a:t>
            </a:r>
            <a:endParaRPr lang="en-US" sz="1600" dirty="0">
              <a:solidFill>
                <a:schemeClr val="tx1"/>
              </a:solidFill>
            </a:endParaRPr>
          </a:p>
        </p:txBody>
      </p:sp>
      <p:pic>
        <p:nvPicPr>
          <p:cNvPr id="7" name="Picture 6"/>
          <p:cNvPicPr>
            <a:picLocks noChangeAspect="1"/>
          </p:cNvPicPr>
          <p:nvPr/>
        </p:nvPicPr>
        <p:blipFill>
          <a:blip r:embed="rId6"/>
          <a:stretch>
            <a:fillRect/>
          </a:stretch>
        </p:blipFill>
        <p:spPr>
          <a:xfrm>
            <a:off x="893478" y="2888367"/>
            <a:ext cx="2882348" cy="38095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Sparse matrix index criteria 2</a:t>
            </a:r>
            <a:endParaRPr lang="en-GB" dirty="0"/>
          </a:p>
        </p:txBody>
      </p:sp>
      <p:sp>
        <p:nvSpPr>
          <p:cNvPr id="8" name="Content Placeholder 7"/>
          <p:cNvSpPr>
            <a:spLocks noGrp="1"/>
          </p:cNvSpPr>
          <p:nvPr>
            <p:ph idx="1"/>
          </p:nvPr>
        </p:nvSpPr>
        <p:spPr/>
        <p:txBody>
          <a:bodyPr>
            <a:normAutofit lnSpcReduction="10000"/>
          </a:bodyPr>
          <a:lstStyle/>
          <a:p>
            <a:pPr marL="0" indent="0">
              <a:buNone/>
            </a:pPr>
            <a:r>
              <a:rPr lang="en-GB" dirty="0" smtClean="0"/>
              <a:t>Exploit the ordering of sparse matrix elements:</a:t>
            </a:r>
          </a:p>
          <a:p>
            <a:r>
              <a:rPr lang="en-GB" i="1" dirty="0" smtClean="0">
                <a:solidFill>
                  <a:srgbClr val="000090"/>
                </a:solidFill>
              </a:rPr>
              <a:t>x</a:t>
            </a:r>
            <a:r>
              <a:rPr lang="en-GB" i="1" baseline="-25000" dirty="0" smtClean="0">
                <a:solidFill>
                  <a:srgbClr val="000090"/>
                </a:solidFill>
              </a:rPr>
              <a:t>k-1</a:t>
            </a:r>
            <a:r>
              <a:rPr lang="en-GB" i="1" dirty="0" smtClean="0">
                <a:solidFill>
                  <a:srgbClr val="000090"/>
                </a:solidFill>
              </a:rPr>
              <a:t> ≤ </a:t>
            </a:r>
            <a:r>
              <a:rPr lang="en-GB" i="1" dirty="0" err="1" smtClean="0">
                <a:solidFill>
                  <a:srgbClr val="000090"/>
                </a:solidFill>
              </a:rPr>
              <a:t>x</a:t>
            </a:r>
            <a:r>
              <a:rPr lang="en-GB" i="1" baseline="-25000" dirty="0" err="1" smtClean="0">
                <a:solidFill>
                  <a:srgbClr val="000090"/>
                </a:solidFill>
              </a:rPr>
              <a:t>k</a:t>
            </a:r>
            <a:r>
              <a:rPr lang="en-GB" i="1" dirty="0" smtClean="0">
                <a:solidFill>
                  <a:srgbClr val="000090"/>
                </a:solidFill>
              </a:rPr>
              <a:t> ≤ x</a:t>
            </a:r>
            <a:r>
              <a:rPr lang="en-GB" i="1" baseline="-25000" dirty="0" smtClean="0">
                <a:solidFill>
                  <a:srgbClr val="000090"/>
                </a:solidFill>
              </a:rPr>
              <a:t>k+1</a:t>
            </a:r>
          </a:p>
          <a:p>
            <a:r>
              <a:rPr lang="en-GB" i="1" dirty="0" smtClean="0">
                <a:solidFill>
                  <a:srgbClr val="000090"/>
                </a:solidFill>
              </a:rPr>
              <a:t>y</a:t>
            </a:r>
            <a:r>
              <a:rPr lang="en-GB" i="1" baseline="-25000" dirty="0" smtClean="0">
                <a:solidFill>
                  <a:srgbClr val="000090"/>
                </a:solidFill>
              </a:rPr>
              <a:t>k</a:t>
            </a:r>
            <a:r>
              <a:rPr lang="en-GB" i="1" baseline="-25000" dirty="0">
                <a:solidFill>
                  <a:srgbClr val="000090"/>
                </a:solidFill>
              </a:rPr>
              <a:t>-1</a:t>
            </a:r>
            <a:r>
              <a:rPr lang="en-GB" i="1" dirty="0">
                <a:solidFill>
                  <a:srgbClr val="000090"/>
                </a:solidFill>
              </a:rPr>
              <a:t> </a:t>
            </a:r>
            <a:r>
              <a:rPr lang="en-GB" i="1" dirty="0" smtClean="0">
                <a:solidFill>
                  <a:srgbClr val="000090"/>
                </a:solidFill>
              </a:rPr>
              <a:t>&lt; </a:t>
            </a:r>
            <a:r>
              <a:rPr lang="en-GB" i="1" dirty="0" err="1" smtClean="0">
                <a:solidFill>
                  <a:srgbClr val="000090"/>
                </a:solidFill>
              </a:rPr>
              <a:t>y</a:t>
            </a:r>
            <a:r>
              <a:rPr lang="en-GB" i="1" baseline="-25000" dirty="0" err="1" smtClean="0">
                <a:solidFill>
                  <a:srgbClr val="000090"/>
                </a:solidFill>
              </a:rPr>
              <a:t>k</a:t>
            </a:r>
            <a:r>
              <a:rPr lang="en-GB" i="1" dirty="0" smtClean="0">
                <a:solidFill>
                  <a:srgbClr val="000090"/>
                </a:solidFill>
              </a:rPr>
              <a:t>  </a:t>
            </a:r>
            <a:r>
              <a:rPr lang="en-GB" dirty="0" smtClean="0">
                <a:solidFill>
                  <a:srgbClr val="000000"/>
                </a:solidFill>
              </a:rPr>
              <a:t>when</a:t>
            </a:r>
            <a:r>
              <a:rPr lang="en-GB" i="1" dirty="0" smtClean="0">
                <a:solidFill>
                  <a:srgbClr val="000090"/>
                </a:solidFill>
              </a:rPr>
              <a:t>  x</a:t>
            </a:r>
            <a:r>
              <a:rPr lang="en-GB" i="1" baseline="-25000" dirty="0" smtClean="0">
                <a:solidFill>
                  <a:srgbClr val="000090"/>
                </a:solidFill>
              </a:rPr>
              <a:t>k-1</a:t>
            </a:r>
            <a:r>
              <a:rPr lang="en-GB" i="1" dirty="0" smtClean="0">
                <a:solidFill>
                  <a:srgbClr val="000090"/>
                </a:solidFill>
              </a:rPr>
              <a:t> = </a:t>
            </a:r>
            <a:r>
              <a:rPr lang="en-GB" i="1" dirty="0" err="1" smtClean="0">
                <a:solidFill>
                  <a:srgbClr val="000090"/>
                </a:solidFill>
              </a:rPr>
              <a:t>x</a:t>
            </a:r>
            <a:r>
              <a:rPr lang="en-GB" i="1" baseline="-25000" dirty="0" err="1" smtClean="0">
                <a:solidFill>
                  <a:srgbClr val="000090"/>
                </a:solidFill>
              </a:rPr>
              <a:t>k</a:t>
            </a:r>
            <a:endParaRPr lang="en-GB" i="1" baseline="-25000" dirty="0">
              <a:solidFill>
                <a:srgbClr val="000090"/>
              </a:solidFill>
            </a:endParaRPr>
          </a:p>
          <a:p>
            <a:r>
              <a:rPr lang="en-GB" dirty="0"/>
              <a:t>where</a:t>
            </a:r>
            <a:r>
              <a:rPr lang="en-GB" i="1" dirty="0">
                <a:solidFill>
                  <a:srgbClr val="000090"/>
                </a:solidFill>
              </a:rPr>
              <a:t> </a:t>
            </a:r>
            <a:r>
              <a:rPr lang="en-GB" i="1" dirty="0" smtClean="0">
                <a:solidFill>
                  <a:srgbClr val="000090"/>
                </a:solidFill>
              </a:rPr>
              <a:t> 1 </a:t>
            </a:r>
            <a:r>
              <a:rPr lang="en-GB" i="1" dirty="0">
                <a:solidFill>
                  <a:srgbClr val="000090"/>
                </a:solidFill>
              </a:rPr>
              <a:t>&lt; k &lt; NNZ</a:t>
            </a:r>
          </a:p>
          <a:p>
            <a:pPr marL="0" indent="0">
              <a:buNone/>
            </a:pPr>
            <a:endParaRPr lang="en-GB" dirty="0" smtClean="0"/>
          </a:p>
          <a:p>
            <a:pPr marL="0" indent="0">
              <a:buNone/>
            </a:pPr>
            <a:r>
              <a:rPr lang="en-GB" dirty="0" smtClean="0"/>
              <a:t>Harder to evaluate how much these help us, as the answer depends on the </a:t>
            </a:r>
            <a:r>
              <a:rPr lang="en-GB" i="1" dirty="0" smtClean="0"/>
              <a:t>distribution</a:t>
            </a:r>
            <a:r>
              <a:rPr lang="en-GB" dirty="0" smtClean="0"/>
              <a:t> of the non-zeros in the matrix</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10</a:t>
            </a:fld>
            <a:endParaRPr lang="en-GB"/>
          </a:p>
        </p:txBody>
      </p:sp>
    </p:spTree>
    <p:extLst>
      <p:ext uri="{BB962C8B-B14F-4D97-AF65-F5344CB8AC3E}">
        <p14:creationId xmlns:p14="http://schemas.microsoft.com/office/powerpoint/2010/main" val="3524155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Distributions of non zeros</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11</a:t>
            </a:fld>
            <a:endParaRPr lang="en-GB"/>
          </a:p>
        </p:txBody>
      </p:sp>
      <p:sp>
        <p:nvSpPr>
          <p:cNvPr id="9" name="Rectangle 8"/>
          <p:cNvSpPr/>
          <p:nvPr/>
        </p:nvSpPr>
        <p:spPr>
          <a:xfrm>
            <a:off x="1221620" y="1594884"/>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cxnSp>
        <p:nvCxnSpPr>
          <p:cNvPr id="20" name="Straight Arrow Connector 19"/>
          <p:cNvCxnSpPr/>
          <p:nvPr/>
        </p:nvCxnSpPr>
        <p:spPr>
          <a:xfrm flipH="1">
            <a:off x="2116668" y="1939124"/>
            <a:ext cx="1729618" cy="11531"/>
          </a:xfrm>
          <a:prstGeom prst="straightConnector1">
            <a:avLst/>
          </a:prstGeom>
          <a:ln w="7620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4845353" y="1938560"/>
            <a:ext cx="1814285" cy="12095"/>
          </a:xfrm>
          <a:prstGeom prst="straightConnector1">
            <a:avLst/>
          </a:prstGeom>
          <a:ln w="7620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245810" y="1646712"/>
            <a:ext cx="696742"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30" name="Rectangle 29"/>
          <p:cNvSpPr/>
          <p:nvPr/>
        </p:nvSpPr>
        <p:spPr>
          <a:xfrm>
            <a:off x="3986591" y="1594884"/>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31" name="TextBox 30"/>
          <p:cNvSpPr txBox="1"/>
          <p:nvPr/>
        </p:nvSpPr>
        <p:spPr>
          <a:xfrm>
            <a:off x="4143829" y="1646712"/>
            <a:ext cx="483893" cy="523220"/>
          </a:xfrm>
          <a:prstGeom prst="rect">
            <a:avLst/>
          </a:prstGeom>
          <a:noFill/>
        </p:spPr>
        <p:txBody>
          <a:bodyPr wrap="none" rtlCol="0">
            <a:spAutoFit/>
          </a:bodyPr>
          <a:lstStyle/>
          <a:p>
            <a:r>
              <a:rPr lang="en-GB" sz="2800" dirty="0" err="1" smtClean="0"/>
              <a:t>y</a:t>
            </a:r>
            <a:r>
              <a:rPr lang="en-GB" sz="2800" baseline="-25000" dirty="0" err="1" smtClean="0"/>
              <a:t>k</a:t>
            </a:r>
            <a:endParaRPr lang="en-GB" sz="2800" baseline="-25000" dirty="0"/>
          </a:p>
        </p:txBody>
      </p:sp>
      <p:sp>
        <p:nvSpPr>
          <p:cNvPr id="32" name="Rectangle 31"/>
          <p:cNvSpPr/>
          <p:nvPr/>
        </p:nvSpPr>
        <p:spPr>
          <a:xfrm>
            <a:off x="6708020" y="1594884"/>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33" name="TextBox 32"/>
          <p:cNvSpPr txBox="1"/>
          <p:nvPr/>
        </p:nvSpPr>
        <p:spPr>
          <a:xfrm>
            <a:off x="6732210" y="1646712"/>
            <a:ext cx="756821"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47" name="TextBox 46"/>
          <p:cNvSpPr txBox="1"/>
          <p:nvPr/>
        </p:nvSpPr>
        <p:spPr>
          <a:xfrm>
            <a:off x="774095" y="2394857"/>
            <a:ext cx="7305524" cy="1200328"/>
          </a:xfrm>
          <a:prstGeom prst="rect">
            <a:avLst/>
          </a:prstGeom>
          <a:noFill/>
        </p:spPr>
        <p:txBody>
          <a:bodyPr wrap="square" rtlCol="0">
            <a:spAutoFit/>
          </a:bodyPr>
          <a:lstStyle/>
          <a:p>
            <a:pPr algn="ctr"/>
            <a:r>
              <a:rPr lang="en-GB" dirty="0" smtClean="0"/>
              <a:t>When non zeros are very spread out, potentially many bits of </a:t>
            </a:r>
            <a:r>
              <a:rPr lang="en-GB" dirty="0" err="1" smtClean="0"/>
              <a:t>y</a:t>
            </a:r>
            <a:r>
              <a:rPr lang="en-GB" baseline="-25000" dirty="0" err="1" smtClean="0"/>
              <a:t>k</a:t>
            </a:r>
            <a:r>
              <a:rPr lang="en-GB" dirty="0" smtClean="0"/>
              <a:t> could be flipped while still</a:t>
            </a:r>
          </a:p>
          <a:p>
            <a:pPr algn="ctr"/>
            <a:r>
              <a:rPr lang="en-GB" dirty="0" smtClean="0"/>
              <a:t>satisfying the ordering constraint</a:t>
            </a:r>
            <a:endParaRPr lang="en-GB" dirty="0"/>
          </a:p>
        </p:txBody>
      </p:sp>
      <p:grpSp>
        <p:nvGrpSpPr>
          <p:cNvPr id="49" name="Group 48"/>
          <p:cNvGrpSpPr/>
          <p:nvPr/>
        </p:nvGrpSpPr>
        <p:grpSpPr>
          <a:xfrm>
            <a:off x="628952" y="4069570"/>
            <a:ext cx="7499048" cy="1891594"/>
            <a:chOff x="628952" y="4069570"/>
            <a:chExt cx="7499048" cy="1891594"/>
          </a:xfrm>
        </p:grpSpPr>
        <p:sp>
          <p:nvSpPr>
            <p:cNvPr id="34" name="Rectangle 33"/>
            <p:cNvSpPr/>
            <p:nvPr/>
          </p:nvSpPr>
          <p:spPr>
            <a:xfrm>
              <a:off x="2643992" y="4069570"/>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cxnSp>
          <p:nvCxnSpPr>
            <p:cNvPr id="35" name="Straight Arrow Connector 34"/>
            <p:cNvCxnSpPr/>
            <p:nvPr/>
          </p:nvCxnSpPr>
          <p:spPr>
            <a:xfrm flipH="1">
              <a:off x="3519715" y="4413246"/>
              <a:ext cx="374952" cy="0"/>
            </a:xfrm>
            <a:prstGeom prst="straightConnector1">
              <a:avLst/>
            </a:prstGeom>
            <a:ln w="3810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4864705" y="4413246"/>
              <a:ext cx="445105" cy="2967"/>
            </a:xfrm>
            <a:prstGeom prst="straightConnector1">
              <a:avLst/>
            </a:prstGeom>
            <a:ln w="3810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668182" y="4121398"/>
              <a:ext cx="696742"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38" name="Rectangle 37"/>
            <p:cNvSpPr/>
            <p:nvPr/>
          </p:nvSpPr>
          <p:spPr>
            <a:xfrm>
              <a:off x="4005943" y="4069570"/>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39" name="TextBox 38"/>
            <p:cNvSpPr txBox="1"/>
            <p:nvPr/>
          </p:nvSpPr>
          <p:spPr>
            <a:xfrm>
              <a:off x="4163181" y="4121398"/>
              <a:ext cx="483893" cy="523220"/>
            </a:xfrm>
            <a:prstGeom prst="rect">
              <a:avLst/>
            </a:prstGeom>
            <a:noFill/>
          </p:spPr>
          <p:txBody>
            <a:bodyPr wrap="none" rtlCol="0">
              <a:spAutoFit/>
            </a:bodyPr>
            <a:lstStyle/>
            <a:p>
              <a:r>
                <a:rPr lang="en-GB" sz="2800" dirty="0" err="1" smtClean="0"/>
                <a:t>y</a:t>
              </a:r>
              <a:r>
                <a:rPr lang="en-GB" sz="2800" baseline="-25000" dirty="0" err="1" smtClean="0"/>
                <a:t>k</a:t>
              </a:r>
              <a:endParaRPr lang="en-GB" sz="2800" baseline="-25000" dirty="0"/>
            </a:p>
          </p:txBody>
        </p:sp>
        <p:sp>
          <p:nvSpPr>
            <p:cNvPr id="40" name="Rectangle 39"/>
            <p:cNvSpPr/>
            <p:nvPr/>
          </p:nvSpPr>
          <p:spPr>
            <a:xfrm>
              <a:off x="5396922" y="4069570"/>
              <a:ext cx="762000" cy="699447"/>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600" baseline="-25000" dirty="0"/>
            </a:p>
          </p:txBody>
        </p:sp>
        <p:sp>
          <p:nvSpPr>
            <p:cNvPr id="41" name="TextBox 40"/>
            <p:cNvSpPr txBox="1"/>
            <p:nvPr/>
          </p:nvSpPr>
          <p:spPr>
            <a:xfrm>
              <a:off x="5421112" y="4121398"/>
              <a:ext cx="756821" cy="523220"/>
            </a:xfrm>
            <a:prstGeom prst="rect">
              <a:avLst/>
            </a:prstGeom>
            <a:noFill/>
          </p:spPr>
          <p:txBody>
            <a:bodyPr wrap="none" rtlCol="0">
              <a:spAutoFit/>
            </a:bodyPr>
            <a:lstStyle/>
            <a:p>
              <a:r>
                <a:rPr lang="en-GB" sz="2800" dirty="0" smtClean="0"/>
                <a:t>y</a:t>
              </a:r>
              <a:r>
                <a:rPr lang="en-GB" sz="2800" baseline="-25000" dirty="0" smtClean="0"/>
                <a:t>k+1</a:t>
              </a:r>
              <a:endParaRPr lang="en-GB" sz="2800" baseline="-25000" dirty="0"/>
            </a:p>
          </p:txBody>
        </p:sp>
        <p:sp>
          <p:nvSpPr>
            <p:cNvPr id="48" name="Rectangle 47"/>
            <p:cNvSpPr/>
            <p:nvPr/>
          </p:nvSpPr>
          <p:spPr>
            <a:xfrm>
              <a:off x="628952" y="4760836"/>
              <a:ext cx="7499048" cy="1200328"/>
            </a:xfrm>
            <a:prstGeom prst="rect">
              <a:avLst/>
            </a:prstGeom>
          </p:spPr>
          <p:txBody>
            <a:bodyPr wrap="square">
              <a:spAutoFit/>
            </a:bodyPr>
            <a:lstStyle/>
            <a:p>
              <a:pPr algn="ctr"/>
              <a:r>
                <a:rPr lang="en-GB" dirty="0"/>
                <a:t>When non zeros are </a:t>
              </a:r>
              <a:r>
                <a:rPr lang="en-GB" dirty="0" smtClean="0"/>
                <a:t>closer together, there are far fewer </a:t>
              </a:r>
              <a:r>
                <a:rPr lang="en-GB" i="1" dirty="0" smtClean="0">
                  <a:solidFill>
                    <a:srgbClr val="000090"/>
                  </a:solidFill>
                </a:rPr>
                <a:t>susceptible</a:t>
              </a:r>
              <a:r>
                <a:rPr lang="en-GB" dirty="0" smtClean="0">
                  <a:solidFill>
                    <a:srgbClr val="000090"/>
                  </a:solidFill>
                </a:rPr>
                <a:t> </a:t>
              </a:r>
              <a:r>
                <a:rPr lang="en-GB" dirty="0" smtClean="0"/>
                <a:t>bits, i.e. bits </a:t>
              </a:r>
              <a:r>
                <a:rPr lang="en-GB" dirty="0"/>
                <a:t>of </a:t>
              </a:r>
              <a:r>
                <a:rPr lang="en-GB" dirty="0" err="1"/>
                <a:t>y</a:t>
              </a:r>
              <a:r>
                <a:rPr lang="en-GB" baseline="-25000" dirty="0" err="1"/>
                <a:t>k</a:t>
              </a:r>
              <a:r>
                <a:rPr lang="en-GB" dirty="0"/>
                <a:t> </a:t>
              </a:r>
              <a:r>
                <a:rPr lang="en-GB" dirty="0" smtClean="0"/>
                <a:t>that can be </a:t>
              </a:r>
              <a:r>
                <a:rPr lang="en-GB" dirty="0"/>
                <a:t>flipped </a:t>
              </a:r>
              <a:r>
                <a:rPr lang="en-GB" dirty="0" smtClean="0"/>
                <a:t>without </a:t>
              </a:r>
              <a:r>
                <a:rPr lang="en-GB" dirty="0"/>
                <a:t>the ordering </a:t>
              </a:r>
              <a:r>
                <a:rPr lang="en-GB" dirty="0" smtClean="0"/>
                <a:t>constraint spotting the fault</a:t>
              </a:r>
              <a:endParaRPr lang="en-GB" dirty="0"/>
            </a:p>
          </p:txBody>
        </p:sp>
      </p:grpSp>
    </p:spTree>
    <p:extLst>
      <p:ext uri="{BB962C8B-B14F-4D97-AF65-F5344CB8AC3E}">
        <p14:creationId xmlns:p14="http://schemas.microsoft.com/office/powerpoint/2010/main" val="456571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up)">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dirty="0" smtClean="0"/>
              <a:t>Non zero distributions</a:t>
            </a:r>
            <a:endParaRPr lang="en-GB" dirty="0"/>
          </a:p>
        </p:txBody>
      </p:sp>
      <p:sp>
        <p:nvSpPr>
          <p:cNvPr id="6" name="Content Placeholder 5"/>
          <p:cNvSpPr>
            <a:spLocks noGrp="1"/>
          </p:cNvSpPr>
          <p:nvPr>
            <p:ph idx="1"/>
          </p:nvPr>
        </p:nvSpPr>
        <p:spPr>
          <a:xfrm>
            <a:off x="457200" y="1427238"/>
            <a:ext cx="8229600" cy="1304579"/>
          </a:xfrm>
        </p:spPr>
        <p:txBody>
          <a:bodyPr/>
          <a:lstStyle/>
          <a:p>
            <a:r>
              <a:rPr lang="en-GB" dirty="0" smtClean="0"/>
              <a:t>Most real-world sparse matrices contain a lot of "clumping" of the non-zeros</a:t>
            </a:r>
          </a:p>
          <a:p>
            <a:pPr marL="0" indent="0">
              <a:buNone/>
            </a:pP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12</a:t>
            </a:fld>
            <a:endParaRPr lang="en-GB"/>
          </a:p>
        </p:txBody>
      </p:sp>
      <p:pic>
        <p:nvPicPr>
          <p:cNvPr id="7" name="Picture 6" descr="nasasr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41" y="2552092"/>
            <a:ext cx="4459372" cy="3344529"/>
          </a:xfrm>
          <a:prstGeom prst="rect">
            <a:avLst/>
          </a:prstGeom>
        </p:spPr>
      </p:pic>
      <p:pic>
        <p:nvPicPr>
          <p:cNvPr id="9" name="Picture 8" descr="circuit5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3403" y="2552092"/>
            <a:ext cx="4459372" cy="3344529"/>
          </a:xfrm>
          <a:prstGeom prst="rect">
            <a:avLst/>
          </a:prstGeom>
        </p:spPr>
      </p:pic>
      <p:sp>
        <p:nvSpPr>
          <p:cNvPr id="10" name="TextBox 9"/>
          <p:cNvSpPr txBox="1"/>
          <p:nvPr/>
        </p:nvSpPr>
        <p:spPr>
          <a:xfrm>
            <a:off x="1868934" y="5643360"/>
            <a:ext cx="1498126" cy="461665"/>
          </a:xfrm>
          <a:prstGeom prst="rect">
            <a:avLst/>
          </a:prstGeom>
          <a:noFill/>
        </p:spPr>
        <p:txBody>
          <a:bodyPr wrap="none" rtlCol="0">
            <a:spAutoFit/>
          </a:bodyPr>
          <a:lstStyle/>
          <a:p>
            <a:r>
              <a:rPr lang="en-GB" dirty="0" smtClean="0"/>
              <a:t>"</a:t>
            </a:r>
            <a:r>
              <a:rPr lang="en-GB" dirty="0" err="1" smtClean="0"/>
              <a:t>nasasrb</a:t>
            </a:r>
            <a:r>
              <a:rPr lang="en-GB" dirty="0" smtClean="0"/>
              <a:t>"</a:t>
            </a:r>
            <a:endParaRPr lang="en-GB" dirty="0"/>
          </a:p>
        </p:txBody>
      </p:sp>
      <p:sp>
        <p:nvSpPr>
          <p:cNvPr id="11" name="TextBox 10"/>
          <p:cNvSpPr txBox="1"/>
          <p:nvPr/>
        </p:nvSpPr>
        <p:spPr>
          <a:xfrm>
            <a:off x="5918292" y="5643359"/>
            <a:ext cx="1634432" cy="461665"/>
          </a:xfrm>
          <a:prstGeom prst="rect">
            <a:avLst/>
          </a:prstGeom>
          <a:noFill/>
        </p:spPr>
        <p:txBody>
          <a:bodyPr wrap="none" rtlCol="0">
            <a:spAutoFit/>
          </a:bodyPr>
          <a:lstStyle/>
          <a:p>
            <a:r>
              <a:rPr lang="en-GB" dirty="0" smtClean="0"/>
              <a:t>"circuit5M"</a:t>
            </a:r>
            <a:endParaRPr lang="en-GB" dirty="0"/>
          </a:p>
        </p:txBody>
      </p:sp>
    </p:spTree>
    <p:extLst>
      <p:ext uri="{BB962C8B-B14F-4D97-AF65-F5344CB8AC3E}">
        <p14:creationId xmlns:p14="http://schemas.microsoft.com/office/powerpoint/2010/main" val="3287707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nasasrb.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328677" y="-297543"/>
            <a:ext cx="6100528" cy="7894800"/>
          </a:xfrm>
          <a:prstGeom prst="rect">
            <a:avLst/>
          </a:prstGeom>
        </p:spPr>
      </p:pic>
      <p:pic>
        <p:nvPicPr>
          <p:cNvPr id="25" name="Picture 24" descr="nasasrb.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8479" y="107835"/>
            <a:ext cx="1533652" cy="1150239"/>
          </a:xfrm>
          <a:prstGeom prst="rect">
            <a:avLst/>
          </a:prstGeom>
        </p:spPr>
      </p:pic>
      <p:sp>
        <p:nvSpPr>
          <p:cNvPr id="5" name="Title 4"/>
          <p:cNvSpPr>
            <a:spLocks noGrp="1"/>
          </p:cNvSpPr>
          <p:nvPr>
            <p:ph type="title"/>
          </p:nvPr>
        </p:nvSpPr>
        <p:spPr/>
        <p:txBody>
          <a:bodyPr/>
          <a:lstStyle/>
          <a:p>
            <a:r>
              <a:rPr lang="en-GB" dirty="0" smtClean="0"/>
              <a:t>Results from "</a:t>
            </a:r>
            <a:r>
              <a:rPr lang="en-GB" dirty="0" err="1" smtClean="0"/>
              <a:t>nasasrb</a:t>
            </a:r>
            <a:r>
              <a:rPr lang="en-GB" dirty="0" smtClean="0"/>
              <a:t>" </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13</a:t>
            </a:fld>
            <a:endParaRPr lang="en-GB"/>
          </a:p>
        </p:txBody>
      </p:sp>
      <p:grpSp>
        <p:nvGrpSpPr>
          <p:cNvPr id="23" name="Group 22"/>
          <p:cNvGrpSpPr/>
          <p:nvPr/>
        </p:nvGrpSpPr>
        <p:grpSpPr>
          <a:xfrm>
            <a:off x="1485761" y="2612459"/>
            <a:ext cx="5957426" cy="2445396"/>
            <a:chOff x="1485761" y="2612459"/>
            <a:chExt cx="5957426" cy="2445396"/>
          </a:xfrm>
        </p:grpSpPr>
        <p:sp>
          <p:nvSpPr>
            <p:cNvPr id="7" name="Oval 6"/>
            <p:cNvSpPr/>
            <p:nvPr/>
          </p:nvSpPr>
          <p:spPr>
            <a:xfrm>
              <a:off x="1485761" y="2612459"/>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extBox 7"/>
            <p:cNvSpPr txBox="1"/>
            <p:nvPr/>
          </p:nvSpPr>
          <p:spPr>
            <a:xfrm>
              <a:off x="1886858" y="4596190"/>
              <a:ext cx="5556329" cy="461665"/>
            </a:xfrm>
            <a:prstGeom prst="rect">
              <a:avLst/>
            </a:prstGeom>
            <a:solidFill>
              <a:schemeClr val="bg1"/>
            </a:solidFill>
            <a:ln>
              <a:solidFill>
                <a:srgbClr val="000000"/>
              </a:solidFill>
            </a:ln>
          </p:spPr>
          <p:txBody>
            <a:bodyPr wrap="none" rtlCol="0">
              <a:spAutoFit/>
            </a:bodyPr>
            <a:lstStyle/>
            <a:p>
              <a:r>
                <a:rPr lang="en-GB" dirty="0" smtClean="0"/>
                <a:t>Nearly 70% of all indices fully protected</a:t>
              </a:r>
              <a:endParaRPr lang="en-GB" dirty="0"/>
            </a:p>
          </p:txBody>
        </p:sp>
        <p:cxnSp>
          <p:nvCxnSpPr>
            <p:cNvPr id="10" name="Straight Arrow Connector 9"/>
            <p:cNvCxnSpPr/>
            <p:nvPr/>
          </p:nvCxnSpPr>
          <p:spPr>
            <a:xfrm flipH="1" flipV="1">
              <a:off x="1836753" y="3168839"/>
              <a:ext cx="374953" cy="1342573"/>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24" name="Group 23"/>
          <p:cNvGrpSpPr/>
          <p:nvPr/>
        </p:nvGrpSpPr>
        <p:grpSpPr>
          <a:xfrm>
            <a:off x="3676952" y="1386002"/>
            <a:ext cx="3943048" cy="2258348"/>
            <a:chOff x="3676952" y="1386002"/>
            <a:chExt cx="3943048" cy="2258348"/>
          </a:xfrm>
        </p:grpSpPr>
        <p:sp>
          <p:nvSpPr>
            <p:cNvPr id="13" name="Oval 12"/>
            <p:cNvSpPr/>
            <p:nvPr/>
          </p:nvSpPr>
          <p:spPr>
            <a:xfrm>
              <a:off x="4138544" y="1386002"/>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4" name="TextBox 13"/>
            <p:cNvSpPr txBox="1"/>
            <p:nvPr/>
          </p:nvSpPr>
          <p:spPr>
            <a:xfrm>
              <a:off x="3676952" y="2813353"/>
              <a:ext cx="3943048" cy="830997"/>
            </a:xfrm>
            <a:prstGeom prst="rect">
              <a:avLst/>
            </a:prstGeom>
            <a:solidFill>
              <a:schemeClr val="bg1"/>
            </a:solidFill>
            <a:ln>
              <a:solidFill>
                <a:srgbClr val="000000"/>
              </a:solidFill>
            </a:ln>
          </p:spPr>
          <p:txBody>
            <a:bodyPr wrap="square" rtlCol="0">
              <a:spAutoFit/>
            </a:bodyPr>
            <a:lstStyle/>
            <a:p>
              <a:pPr algn="ctr"/>
              <a:r>
                <a:rPr lang="en-GB" dirty="0" smtClean="0"/>
                <a:t>All indices have at least 17 of their 32 bits protected</a:t>
              </a:r>
              <a:endParaRPr lang="en-GB" dirty="0"/>
            </a:p>
          </p:txBody>
        </p:sp>
        <p:cxnSp>
          <p:nvCxnSpPr>
            <p:cNvPr id="15" name="Straight Arrow Connector 14"/>
            <p:cNvCxnSpPr/>
            <p:nvPr/>
          </p:nvCxnSpPr>
          <p:spPr>
            <a:xfrm flipV="1">
              <a:off x="3917824" y="1917065"/>
              <a:ext cx="323219" cy="816232"/>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2" name="TextBox 1"/>
          <p:cNvSpPr txBox="1"/>
          <p:nvPr/>
        </p:nvSpPr>
        <p:spPr>
          <a:xfrm>
            <a:off x="3372555" y="6237111"/>
            <a:ext cx="2885901" cy="369332"/>
          </a:xfrm>
          <a:prstGeom prst="rect">
            <a:avLst/>
          </a:prstGeom>
          <a:noFill/>
        </p:spPr>
        <p:txBody>
          <a:bodyPr wrap="none" rtlCol="0">
            <a:spAutoFit/>
          </a:bodyPr>
          <a:lstStyle/>
          <a:p>
            <a:r>
              <a:rPr lang="en-GB" dirty="0" smtClean="0"/>
              <a:t>~55Kx55K, 0.1% non-zero</a:t>
            </a:r>
            <a:endParaRPr lang="en-GB" dirty="0"/>
          </a:p>
        </p:txBody>
      </p:sp>
    </p:spTree>
    <p:extLst>
      <p:ext uri="{BB962C8B-B14F-4D97-AF65-F5344CB8AC3E}">
        <p14:creationId xmlns:p14="http://schemas.microsoft.com/office/powerpoint/2010/main" val="3574020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circuit5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4185" y="143780"/>
            <a:ext cx="1421822" cy="1066367"/>
          </a:xfrm>
          <a:prstGeom prst="rect">
            <a:avLst/>
          </a:prstGeom>
        </p:spPr>
      </p:pic>
      <p:pic>
        <p:nvPicPr>
          <p:cNvPr id="12" name="Picture 11" descr="circuit5M.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316697" y="-309525"/>
            <a:ext cx="6100528" cy="7894800"/>
          </a:xfrm>
          <a:prstGeom prst="rect">
            <a:avLst/>
          </a:prstGeom>
        </p:spPr>
      </p:pic>
      <p:sp>
        <p:nvSpPr>
          <p:cNvPr id="5" name="Title 4"/>
          <p:cNvSpPr>
            <a:spLocks noGrp="1"/>
          </p:cNvSpPr>
          <p:nvPr>
            <p:ph type="title"/>
          </p:nvPr>
        </p:nvSpPr>
        <p:spPr/>
        <p:txBody>
          <a:bodyPr/>
          <a:lstStyle/>
          <a:p>
            <a:r>
              <a:rPr lang="en-GB" dirty="0" smtClean="0"/>
              <a:t>Results from "circuit5M" </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14</a:t>
            </a:fld>
            <a:endParaRPr lang="en-GB"/>
          </a:p>
        </p:txBody>
      </p:sp>
      <p:grpSp>
        <p:nvGrpSpPr>
          <p:cNvPr id="17" name="Group 16"/>
          <p:cNvGrpSpPr/>
          <p:nvPr/>
        </p:nvGrpSpPr>
        <p:grpSpPr>
          <a:xfrm>
            <a:off x="1462259" y="3521192"/>
            <a:ext cx="6270286" cy="1780044"/>
            <a:chOff x="1100666" y="3277811"/>
            <a:chExt cx="6270286" cy="1780044"/>
          </a:xfrm>
        </p:grpSpPr>
        <p:sp>
          <p:nvSpPr>
            <p:cNvPr id="18" name="Oval 17"/>
            <p:cNvSpPr/>
            <p:nvPr/>
          </p:nvSpPr>
          <p:spPr>
            <a:xfrm>
              <a:off x="1100666" y="3277811"/>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9" name="TextBox 18"/>
            <p:cNvSpPr txBox="1"/>
            <p:nvPr/>
          </p:nvSpPr>
          <p:spPr>
            <a:xfrm>
              <a:off x="1886858" y="4596190"/>
              <a:ext cx="5484094" cy="461665"/>
            </a:xfrm>
            <a:prstGeom prst="rect">
              <a:avLst/>
            </a:prstGeom>
            <a:solidFill>
              <a:schemeClr val="bg1"/>
            </a:solidFill>
            <a:ln>
              <a:solidFill>
                <a:srgbClr val="000000"/>
              </a:solidFill>
            </a:ln>
          </p:spPr>
          <p:txBody>
            <a:bodyPr wrap="none" rtlCol="0">
              <a:spAutoFit/>
            </a:bodyPr>
            <a:lstStyle/>
            <a:p>
              <a:r>
                <a:rPr lang="en-GB" dirty="0" smtClean="0"/>
                <a:t>About 45% of all indices fully protected</a:t>
              </a:r>
              <a:endParaRPr lang="en-GB" dirty="0"/>
            </a:p>
          </p:txBody>
        </p:sp>
        <p:cxnSp>
          <p:nvCxnSpPr>
            <p:cNvPr id="20" name="Straight Arrow Connector 19"/>
            <p:cNvCxnSpPr/>
            <p:nvPr/>
          </p:nvCxnSpPr>
          <p:spPr>
            <a:xfrm flipH="1" flipV="1">
              <a:off x="1579223" y="3806419"/>
              <a:ext cx="452780" cy="693012"/>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21" name="Group 20"/>
          <p:cNvGrpSpPr/>
          <p:nvPr/>
        </p:nvGrpSpPr>
        <p:grpSpPr>
          <a:xfrm>
            <a:off x="3785809" y="1361810"/>
            <a:ext cx="3943048" cy="2512350"/>
            <a:chOff x="3785809" y="1361810"/>
            <a:chExt cx="3943048" cy="2512350"/>
          </a:xfrm>
        </p:grpSpPr>
        <p:sp>
          <p:nvSpPr>
            <p:cNvPr id="22" name="Oval 21"/>
            <p:cNvSpPr/>
            <p:nvPr/>
          </p:nvSpPr>
          <p:spPr>
            <a:xfrm>
              <a:off x="5932430" y="1361810"/>
              <a:ext cx="495905" cy="495905"/>
            </a:xfrm>
            <a:prstGeom prst="ellipse">
              <a:avLst/>
            </a:prstGeom>
            <a:noFill/>
            <a:ln w="508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5" name="TextBox 24"/>
            <p:cNvSpPr txBox="1"/>
            <p:nvPr/>
          </p:nvSpPr>
          <p:spPr>
            <a:xfrm>
              <a:off x="3785809" y="3043163"/>
              <a:ext cx="3943048" cy="830997"/>
            </a:xfrm>
            <a:prstGeom prst="rect">
              <a:avLst/>
            </a:prstGeom>
            <a:solidFill>
              <a:schemeClr val="bg1"/>
            </a:solidFill>
            <a:ln>
              <a:solidFill>
                <a:srgbClr val="000000"/>
              </a:solidFill>
            </a:ln>
          </p:spPr>
          <p:txBody>
            <a:bodyPr wrap="square" rtlCol="0">
              <a:spAutoFit/>
            </a:bodyPr>
            <a:lstStyle/>
            <a:p>
              <a:pPr algn="ctr"/>
              <a:r>
                <a:rPr lang="en-GB" dirty="0" smtClean="0"/>
                <a:t>All indices have at least 9 of their 32 bits protected</a:t>
              </a:r>
              <a:endParaRPr lang="en-GB" dirty="0"/>
            </a:p>
          </p:txBody>
        </p:sp>
        <p:cxnSp>
          <p:nvCxnSpPr>
            <p:cNvPr id="26" name="Straight Arrow Connector 25"/>
            <p:cNvCxnSpPr/>
            <p:nvPr/>
          </p:nvCxnSpPr>
          <p:spPr>
            <a:xfrm flipV="1">
              <a:off x="5793619" y="1929047"/>
              <a:ext cx="316358" cy="973810"/>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4" name="TextBox 13"/>
          <p:cNvSpPr txBox="1"/>
          <p:nvPr/>
        </p:nvSpPr>
        <p:spPr>
          <a:xfrm>
            <a:off x="3048000" y="6237111"/>
            <a:ext cx="3475944" cy="369332"/>
          </a:xfrm>
          <a:prstGeom prst="rect">
            <a:avLst/>
          </a:prstGeom>
          <a:noFill/>
        </p:spPr>
        <p:txBody>
          <a:bodyPr wrap="none" rtlCol="0">
            <a:spAutoFit/>
          </a:bodyPr>
          <a:lstStyle/>
          <a:p>
            <a:r>
              <a:rPr lang="en-GB" dirty="0" smtClean="0"/>
              <a:t>~5.5Mx5.5M, 0.0002% non-zero</a:t>
            </a:r>
            <a:endParaRPr lang="en-GB" dirty="0"/>
          </a:p>
        </p:txBody>
      </p:sp>
    </p:spTree>
    <p:extLst>
      <p:ext uri="{BB962C8B-B14F-4D97-AF65-F5344CB8AC3E}">
        <p14:creationId xmlns:p14="http://schemas.microsoft.com/office/powerpoint/2010/main" val="1427561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Exploiting index constraints</a:t>
            </a:r>
            <a:endParaRPr lang="en-GB" dirty="0"/>
          </a:p>
        </p:txBody>
      </p:sp>
      <p:sp>
        <p:nvSpPr>
          <p:cNvPr id="5" name="Content Placeholder 4"/>
          <p:cNvSpPr>
            <a:spLocks noGrp="1"/>
          </p:cNvSpPr>
          <p:nvPr>
            <p:ph idx="1"/>
          </p:nvPr>
        </p:nvSpPr>
        <p:spPr/>
        <p:txBody>
          <a:bodyPr>
            <a:normAutofit fontScale="92500" lnSpcReduction="10000"/>
          </a:bodyPr>
          <a:lstStyle/>
          <a:p>
            <a:r>
              <a:rPr lang="en-GB" dirty="0" smtClean="0"/>
              <a:t>Most constraints can be implemented with very simple integer operations</a:t>
            </a:r>
          </a:p>
          <a:p>
            <a:pPr lvl="1"/>
            <a:r>
              <a:rPr lang="en-GB" i="1" dirty="0" smtClean="0">
                <a:solidFill>
                  <a:srgbClr val="000090"/>
                </a:solidFill>
              </a:rPr>
              <a:t>Arithmetic, bit shifts, comparisons</a:t>
            </a:r>
          </a:p>
          <a:p>
            <a:r>
              <a:rPr lang="en-GB" dirty="0" smtClean="0"/>
              <a:t>These can be implemented in just a few instructions on most modern computer architectures</a:t>
            </a:r>
          </a:p>
          <a:p>
            <a:r>
              <a:rPr lang="en-GB" dirty="0" smtClean="0"/>
              <a:t>Sparse matrix element accesses tend to cause </a:t>
            </a:r>
            <a:r>
              <a:rPr lang="en-GB" b="1" dirty="0" smtClean="0">
                <a:solidFill>
                  <a:srgbClr val="FF0000"/>
                </a:solidFill>
              </a:rPr>
              <a:t>cache misses</a:t>
            </a:r>
          </a:p>
          <a:p>
            <a:pPr lvl="1"/>
            <a:r>
              <a:rPr lang="en-GB" dirty="0" smtClean="0"/>
              <a:t>Opportunity to perform constraint checks in parallel with long latency DRAM accesses</a:t>
            </a:r>
          </a:p>
        </p:txBody>
      </p:sp>
      <p:sp>
        <p:nvSpPr>
          <p:cNvPr id="3" name="Slide Number Placeholder 2"/>
          <p:cNvSpPr>
            <a:spLocks noGrp="1"/>
          </p:cNvSpPr>
          <p:nvPr>
            <p:ph type="sldNum" sz="quarter" idx="10"/>
          </p:nvPr>
        </p:nvSpPr>
        <p:spPr/>
        <p:txBody>
          <a:bodyPr/>
          <a:lstStyle/>
          <a:p>
            <a:pPr>
              <a:defRPr/>
            </a:pPr>
            <a:fld id="{7D2FEB76-11BD-E841-B25C-123316621FE9}" type="slidenum">
              <a:rPr lang="en-GB" smtClean="0"/>
              <a:pPr>
                <a:defRPr/>
              </a:pPr>
              <a:t>15</a:t>
            </a:fld>
            <a:endParaRPr lang="en-GB"/>
          </a:p>
        </p:txBody>
      </p:sp>
    </p:spTree>
    <p:extLst>
      <p:ext uri="{BB962C8B-B14F-4D97-AF65-F5344CB8AC3E}">
        <p14:creationId xmlns:p14="http://schemas.microsoft.com/office/powerpoint/2010/main" val="3558520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matrix ABFT Results</a:t>
            </a:r>
            <a:endParaRPr lang="en-GB" dirty="0"/>
          </a:p>
        </p:txBody>
      </p:sp>
      <p:sp>
        <p:nvSpPr>
          <p:cNvPr id="3" name="Content Placeholder 2"/>
          <p:cNvSpPr>
            <a:spLocks noGrp="1"/>
          </p:cNvSpPr>
          <p:nvPr>
            <p:ph idx="1"/>
          </p:nvPr>
        </p:nvSpPr>
        <p:spPr>
          <a:xfrm>
            <a:off x="457200" y="1270000"/>
            <a:ext cx="8229600" cy="1473200"/>
          </a:xfrm>
        </p:spPr>
        <p:txBody>
          <a:bodyPr/>
          <a:lstStyle/>
          <a:p>
            <a:r>
              <a:rPr lang="en-GB" sz="2000" dirty="0" smtClean="0"/>
              <a:t>Performance collected using a CG solver in </a:t>
            </a:r>
            <a:r>
              <a:rPr lang="en-GB" sz="2000" dirty="0" err="1" smtClean="0"/>
              <a:t>TeaLeaf</a:t>
            </a:r>
            <a:r>
              <a:rPr lang="en-GB" sz="2000" dirty="0" smtClean="0"/>
              <a:t> (</a:t>
            </a:r>
            <a:r>
              <a:rPr lang="en-GB" sz="2000" dirty="0"/>
              <a:t>h</a:t>
            </a:r>
            <a:r>
              <a:rPr lang="en-GB" sz="2000" dirty="0" smtClean="0"/>
              <a:t>ydrodynamics mini-app from </a:t>
            </a:r>
            <a:r>
              <a:rPr lang="en-GB" sz="2000" dirty="0" err="1" smtClean="0"/>
              <a:t>Mantevo</a:t>
            </a:r>
            <a:r>
              <a:rPr lang="en-GB" sz="2000" dirty="0" smtClean="0"/>
              <a:t> benchmark suite)</a:t>
            </a:r>
          </a:p>
          <a:p>
            <a:r>
              <a:rPr lang="en-GB" sz="2000" dirty="0" smtClean="0"/>
              <a:t>x86: Intel </a:t>
            </a:r>
            <a:r>
              <a:rPr lang="is-IS" sz="2000" dirty="0"/>
              <a:t>E5-</a:t>
            </a:r>
            <a:r>
              <a:rPr lang="is-IS" sz="2000" dirty="0" smtClean="0"/>
              <a:t>2670, 16-cores @ 2.6GHz</a:t>
            </a:r>
          </a:p>
          <a:p>
            <a:r>
              <a:rPr lang="is-IS" sz="2000" dirty="0" smtClean="0"/>
              <a:t>ARM32:  Samsung Exynos 5 dual Cortex-A15</a:t>
            </a:r>
            <a:endParaRPr lang="en-GB" sz="2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16</a:t>
            </a:fld>
            <a:endParaRPr lang="en-GB"/>
          </a:p>
        </p:txBody>
      </p:sp>
      <p:graphicFrame>
        <p:nvGraphicFramePr>
          <p:cNvPr id="6" name="Content Placeholder 3"/>
          <p:cNvGraphicFramePr>
            <a:graphicFrameLocks/>
          </p:cNvGraphicFramePr>
          <p:nvPr>
            <p:extLst>
              <p:ext uri="{D42A27DB-BD31-4B8C-83A1-F6EECF244321}">
                <p14:modId xmlns:p14="http://schemas.microsoft.com/office/powerpoint/2010/main" val="4220111746"/>
              </p:ext>
            </p:extLst>
          </p:nvPr>
        </p:nvGraphicFramePr>
        <p:xfrm>
          <a:off x="458823" y="3172403"/>
          <a:ext cx="8227976" cy="771332"/>
        </p:xfrm>
        <a:graphic>
          <a:graphicData uri="http://schemas.openxmlformats.org/drawingml/2006/table">
            <a:tbl>
              <a:tblPr firstRow="1" bandRow="1">
                <a:tableStyleId>{5C22544A-7EE6-4342-B048-85BDC9FD1C3A}</a:tableStyleId>
              </a:tblPr>
              <a:tblGrid>
                <a:gridCol w="1696897"/>
                <a:gridCol w="1871277"/>
                <a:gridCol w="2080918"/>
                <a:gridCol w="2578884"/>
              </a:tblGrid>
              <a:tr h="385666">
                <a:tc>
                  <a:txBody>
                    <a:bodyPr/>
                    <a:lstStyle/>
                    <a:p>
                      <a:r>
                        <a:rPr lang="en-GB" dirty="0" smtClean="0">
                          <a:solidFill>
                            <a:srgbClr val="31747B"/>
                          </a:solidFill>
                        </a:rPr>
                        <a:t>Scheme</a:t>
                      </a:r>
                      <a:endParaRPr lang="en-GB" dirty="0">
                        <a:solidFill>
                          <a:srgbClr val="31747B"/>
                        </a:solidFill>
                      </a:endParaRPr>
                    </a:p>
                  </a:txBody>
                  <a:tcPr/>
                </a:tc>
                <a:tc>
                  <a:txBody>
                    <a:bodyPr/>
                    <a:lstStyle/>
                    <a:p>
                      <a:r>
                        <a:rPr lang="en-GB" dirty="0" smtClean="0">
                          <a:solidFill>
                            <a:srgbClr val="31747B"/>
                          </a:solidFill>
                        </a:rPr>
                        <a:t>Bits needed</a:t>
                      </a:r>
                      <a:endParaRPr lang="en-GB" dirty="0">
                        <a:solidFill>
                          <a:srgbClr val="31747B"/>
                        </a:solidFill>
                      </a:endParaRPr>
                    </a:p>
                  </a:txBody>
                  <a:tcPr/>
                </a:tc>
                <a:tc>
                  <a:txBody>
                    <a:bodyPr/>
                    <a:lstStyle/>
                    <a:p>
                      <a:r>
                        <a:rPr lang="en-GB" dirty="0" smtClean="0">
                          <a:solidFill>
                            <a:srgbClr val="31747B"/>
                          </a:solidFill>
                        </a:rPr>
                        <a:t>x86</a:t>
                      </a:r>
                      <a:r>
                        <a:rPr lang="en-GB" baseline="0" dirty="0" smtClean="0">
                          <a:solidFill>
                            <a:srgbClr val="31747B"/>
                          </a:solidFill>
                        </a:rPr>
                        <a:t> overhead</a:t>
                      </a:r>
                      <a:endParaRPr lang="en-GB" dirty="0">
                        <a:solidFill>
                          <a:srgbClr val="31747B"/>
                        </a:solidFill>
                      </a:endParaRPr>
                    </a:p>
                  </a:txBody>
                  <a:tcPr/>
                </a:tc>
                <a:tc>
                  <a:txBody>
                    <a:bodyPr/>
                    <a:lstStyle/>
                    <a:p>
                      <a:r>
                        <a:rPr lang="en-GB" dirty="0" smtClean="0">
                          <a:solidFill>
                            <a:srgbClr val="31747B"/>
                          </a:solidFill>
                        </a:rPr>
                        <a:t>ARM32 overhead</a:t>
                      </a:r>
                      <a:endParaRPr lang="en-GB" dirty="0">
                        <a:solidFill>
                          <a:srgbClr val="31747B"/>
                        </a:solidFill>
                      </a:endParaRPr>
                    </a:p>
                  </a:txBody>
                  <a:tcPr/>
                </a:tc>
              </a:tr>
              <a:tr h="385666">
                <a:tc>
                  <a:txBody>
                    <a:bodyPr/>
                    <a:lstStyle/>
                    <a:p>
                      <a:r>
                        <a:rPr lang="en-GB" b="1" dirty="0" smtClean="0"/>
                        <a:t>Constraints</a:t>
                      </a:r>
                    </a:p>
                  </a:txBody>
                  <a:tcPr/>
                </a:tc>
                <a:tc>
                  <a:txBody>
                    <a:bodyPr/>
                    <a:lstStyle/>
                    <a:p>
                      <a:pPr algn="ctr"/>
                      <a:r>
                        <a:rPr lang="en-GB" b="1" dirty="0" smtClean="0"/>
                        <a:t>0</a:t>
                      </a:r>
                    </a:p>
                  </a:txBody>
                  <a:tcPr/>
                </a:tc>
                <a:tc>
                  <a:txBody>
                    <a:bodyPr/>
                    <a:lstStyle/>
                    <a:p>
                      <a:pPr algn="ctr" fontAlgn="b"/>
                      <a:r>
                        <a:rPr lang="nb-NO" sz="1800" b="1" i="0" u="none" strike="noStrike" dirty="0" smtClean="0">
                          <a:solidFill>
                            <a:srgbClr val="000000"/>
                          </a:solidFill>
                          <a:effectLst/>
                          <a:latin typeface="+mn-lt"/>
                        </a:rPr>
                        <a:t>1.00x</a:t>
                      </a:r>
                      <a:endParaRPr lang="nb-NO" sz="1800" b="1" i="0" u="none" strike="noStrike" dirty="0">
                        <a:solidFill>
                          <a:srgbClr val="000000"/>
                        </a:solidFill>
                        <a:effectLst/>
                        <a:latin typeface="+mn-lt"/>
                      </a:endParaRPr>
                    </a:p>
                  </a:txBody>
                  <a:tcPr marL="12700" marR="12700" marT="12700" marB="0" anchor="b"/>
                </a:tc>
                <a:tc>
                  <a:txBody>
                    <a:bodyPr/>
                    <a:lstStyle/>
                    <a:p>
                      <a:pPr algn="ctr" fontAlgn="b"/>
                      <a:r>
                        <a:rPr lang="en-GB" sz="1800" b="1" i="0" u="none" strike="noStrike" dirty="0" smtClean="0">
                          <a:solidFill>
                            <a:srgbClr val="000000"/>
                          </a:solidFill>
                          <a:effectLst/>
                          <a:latin typeface="+mn-lt"/>
                        </a:rPr>
                        <a:t>1.07x</a:t>
                      </a:r>
                      <a:endParaRPr lang="uk-UA" sz="1800" b="1" i="0" u="none" strike="noStrike" dirty="0">
                        <a:solidFill>
                          <a:srgbClr val="000000"/>
                        </a:solidFill>
                        <a:effectLst/>
                        <a:latin typeface="+mn-lt"/>
                      </a:endParaRPr>
                    </a:p>
                  </a:txBody>
                  <a:tcPr marL="12700" marR="12700" marT="12700" marB="0" anchor="b"/>
                </a:tc>
              </a:tr>
            </a:tbl>
          </a:graphicData>
        </a:graphic>
      </p:graphicFrame>
    </p:spTree>
    <p:extLst>
      <p:ext uri="{BB962C8B-B14F-4D97-AF65-F5344CB8AC3E}">
        <p14:creationId xmlns:p14="http://schemas.microsoft.com/office/powerpoint/2010/main" val="1333219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CG ABFT exercise</a:t>
            </a:r>
            <a:endParaRPr lang="en-GB" dirty="0"/>
          </a:p>
        </p:txBody>
      </p:sp>
      <p:sp>
        <p:nvSpPr>
          <p:cNvPr id="3" name="Content Placeholder 2"/>
          <p:cNvSpPr>
            <a:spLocks noGrp="1"/>
          </p:cNvSpPr>
          <p:nvPr>
            <p:ph idx="1"/>
          </p:nvPr>
        </p:nvSpPr>
        <p:spPr/>
        <p:txBody>
          <a:bodyPr/>
          <a:lstStyle/>
          <a:p>
            <a:r>
              <a:rPr lang="en-GB" dirty="0" smtClean="0"/>
              <a:t>We provide a simple sparse CG solver</a:t>
            </a:r>
          </a:p>
          <a:p>
            <a:r>
              <a:rPr lang="en-GB" dirty="0" smtClean="0"/>
              <a:t>Check that you can build and run the code</a:t>
            </a:r>
          </a:p>
          <a:p>
            <a:pPr lvl="1"/>
            <a:r>
              <a:rPr lang="en-GB" dirty="0" smtClean="0">
                <a:latin typeface="Courier New"/>
                <a:cs typeface="Courier New"/>
              </a:rPr>
              <a:t>cd CG</a:t>
            </a:r>
          </a:p>
          <a:p>
            <a:pPr lvl="1"/>
            <a:r>
              <a:rPr lang="en-GB" dirty="0" smtClean="0">
                <a:latin typeface="Courier New"/>
                <a:cs typeface="Courier New"/>
              </a:rPr>
              <a:t>make</a:t>
            </a:r>
            <a:r>
              <a:rPr lang="en-GB" dirty="0" smtClean="0">
                <a:cs typeface="Courier New"/>
              </a:rPr>
              <a:t> (first run will download a matrix file)</a:t>
            </a:r>
          </a:p>
          <a:p>
            <a:pPr lvl="1"/>
            <a:r>
              <a:rPr lang="en-GB" dirty="0" smtClean="0">
                <a:latin typeface="Courier New"/>
                <a:cs typeface="Courier New"/>
              </a:rPr>
              <a:t>./cg</a:t>
            </a:r>
          </a:p>
          <a:p>
            <a:r>
              <a:rPr lang="en-GB" dirty="0" smtClean="0"/>
              <a:t>Try injecting a bit-flip with the ‘</a:t>
            </a:r>
            <a:r>
              <a:rPr lang="en-GB" dirty="0" smtClean="0">
                <a:latin typeface="Courier New"/>
                <a:cs typeface="Courier New"/>
              </a:rPr>
              <a:t>–x</a:t>
            </a:r>
            <a:r>
              <a:rPr lang="en-GB" dirty="0" smtClean="0"/>
              <a:t>’ flag</a:t>
            </a:r>
          </a:p>
          <a:p>
            <a:pPr lvl="1"/>
            <a:r>
              <a:rPr lang="en-GB" dirty="0" smtClean="0"/>
              <a:t>How often does it affect the result?</a:t>
            </a:r>
          </a:p>
          <a:p>
            <a:pPr lvl="1"/>
            <a:r>
              <a:rPr lang="en-GB" dirty="0" smtClean="0"/>
              <a:t>Does it ever crash?</a:t>
            </a:r>
          </a:p>
          <a:p>
            <a:pPr lvl="1"/>
            <a:r>
              <a:rPr lang="en-GB" dirty="0" smtClean="0"/>
              <a:t>Add a number to flip multiple bits (e.g. ‘</a:t>
            </a:r>
            <a:r>
              <a:rPr lang="en-GB" dirty="0" smtClean="0">
                <a:latin typeface="Courier New"/>
                <a:cs typeface="Courier New"/>
              </a:rPr>
              <a:t>-x 3</a:t>
            </a:r>
            <a:r>
              <a:rPr lang="en-GB" dirty="0" smtClean="0"/>
              <a:t>’)</a:t>
            </a:r>
          </a:p>
        </p:txBody>
      </p:sp>
      <p:sp>
        <p:nvSpPr>
          <p:cNvPr id="4" name="Slide Number Placeholder 3"/>
          <p:cNvSpPr>
            <a:spLocks noGrp="1"/>
          </p:cNvSpPr>
          <p:nvPr>
            <p:ph type="sldNum" sz="quarter" idx="10"/>
          </p:nvPr>
        </p:nvSpPr>
        <p:spPr/>
        <p:txBody>
          <a:bodyPr/>
          <a:lstStyle/>
          <a:p>
            <a:fld id="{D9B8CB04-7B95-2844-BD15-B133C35E4786}" type="slidenum">
              <a:rPr lang="en-GB" smtClean="0"/>
              <a:pPr/>
              <a:t>17</a:t>
            </a:fld>
            <a:endParaRPr lang="en-GB"/>
          </a:p>
        </p:txBody>
      </p:sp>
    </p:spTree>
    <p:extLst>
      <p:ext uri="{BB962C8B-B14F-4D97-AF65-F5344CB8AC3E}">
        <p14:creationId xmlns:p14="http://schemas.microsoft.com/office/powerpoint/2010/main" val="721593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CG ABFT exercise</a:t>
            </a:r>
            <a:endParaRPr lang="en-GB" dirty="0"/>
          </a:p>
        </p:txBody>
      </p:sp>
      <p:sp>
        <p:nvSpPr>
          <p:cNvPr id="3" name="Content Placeholder 2"/>
          <p:cNvSpPr>
            <a:spLocks noGrp="1"/>
          </p:cNvSpPr>
          <p:nvPr>
            <p:ph idx="1"/>
          </p:nvPr>
        </p:nvSpPr>
        <p:spPr>
          <a:xfrm>
            <a:off x="279400" y="1270000"/>
            <a:ext cx="8648700" cy="4813300"/>
          </a:xfrm>
        </p:spPr>
        <p:txBody>
          <a:bodyPr/>
          <a:lstStyle/>
          <a:p>
            <a:r>
              <a:rPr lang="en-GB" dirty="0" smtClean="0"/>
              <a:t>Try the solution that implements the index constraints checking scheme that we’ve described</a:t>
            </a:r>
          </a:p>
          <a:p>
            <a:pPr lvl="1"/>
            <a:r>
              <a:rPr lang="en-GB" dirty="0" smtClean="0">
                <a:latin typeface="Courier New"/>
                <a:cs typeface="Courier New"/>
              </a:rPr>
              <a:t>./cg-constraints</a:t>
            </a:r>
            <a:r>
              <a:rPr lang="en-GB" dirty="0" smtClean="0"/>
              <a:t> (</a:t>
            </a:r>
            <a:r>
              <a:rPr lang="en-GB" dirty="0" err="1" smtClean="0">
                <a:latin typeface="Courier New"/>
                <a:cs typeface="Courier New"/>
              </a:rPr>
              <a:t>spmv-constraints.c</a:t>
            </a:r>
            <a:r>
              <a:rPr lang="en-GB" dirty="0" smtClean="0"/>
              <a:t>)</a:t>
            </a:r>
          </a:p>
          <a:p>
            <a:pPr lvl="1"/>
            <a:r>
              <a:rPr lang="en-GB" dirty="0" smtClean="0"/>
              <a:t>How often does this catch the error?</a:t>
            </a:r>
          </a:p>
          <a:p>
            <a:pPr lvl="1"/>
            <a:r>
              <a:rPr lang="en-GB" dirty="0" smtClean="0"/>
              <a:t>You can restrict the bit-flip to the indices by using ‘</a:t>
            </a:r>
            <a:r>
              <a:rPr lang="en-GB" dirty="0" smtClean="0">
                <a:latin typeface="Courier New"/>
                <a:cs typeface="Courier New"/>
              </a:rPr>
              <a:t>–x INDEX</a:t>
            </a:r>
            <a:r>
              <a:rPr lang="en-GB" dirty="0" smtClean="0"/>
              <a:t>’</a:t>
            </a:r>
          </a:p>
          <a:p>
            <a:r>
              <a:rPr lang="en-GB" b="1" dirty="0" smtClean="0">
                <a:solidFill>
                  <a:srgbClr val="0000FF"/>
                </a:solidFill>
              </a:rPr>
              <a:t>OR</a:t>
            </a:r>
            <a:r>
              <a:rPr lang="en-GB" dirty="0" smtClean="0"/>
              <a:t>, try implementing </a:t>
            </a:r>
            <a:r>
              <a:rPr lang="en-GB" smtClean="0"/>
              <a:t>the index constraints </a:t>
            </a:r>
            <a:r>
              <a:rPr lang="en-GB" dirty="0" smtClean="0"/>
              <a:t>scheme yourself!</a:t>
            </a:r>
          </a:p>
        </p:txBody>
      </p:sp>
      <p:sp>
        <p:nvSpPr>
          <p:cNvPr id="4" name="Slide Number Placeholder 3"/>
          <p:cNvSpPr>
            <a:spLocks noGrp="1"/>
          </p:cNvSpPr>
          <p:nvPr>
            <p:ph type="sldNum" sz="quarter" idx="10"/>
          </p:nvPr>
        </p:nvSpPr>
        <p:spPr/>
        <p:txBody>
          <a:bodyPr/>
          <a:lstStyle/>
          <a:p>
            <a:fld id="{D9B8CB04-7B95-2844-BD15-B133C35E4786}" type="slidenum">
              <a:rPr lang="en-GB" smtClean="0"/>
              <a:pPr/>
              <a:t>18</a:t>
            </a:fld>
            <a:endParaRPr lang="en-GB"/>
          </a:p>
        </p:txBody>
      </p:sp>
    </p:spTree>
    <p:extLst>
      <p:ext uri="{BB962C8B-B14F-4D97-AF65-F5344CB8AC3E}">
        <p14:creationId xmlns:p14="http://schemas.microsoft.com/office/powerpoint/2010/main" val="1523689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7938"/>
            <a:ext cx="9144000" cy="1143000"/>
          </a:xfrm>
        </p:spPr>
        <p:txBody>
          <a:bodyPr/>
          <a:lstStyle/>
          <a:p>
            <a:r>
              <a:rPr lang="en-GB" sz="3600" dirty="0" smtClean="0"/>
              <a:t>Going beyond index constraint checking</a:t>
            </a:r>
            <a:endParaRPr lang="en-GB" sz="3600" dirty="0"/>
          </a:p>
        </p:txBody>
      </p:sp>
      <p:sp>
        <p:nvSpPr>
          <p:cNvPr id="6" name="Content Placeholder 5"/>
          <p:cNvSpPr>
            <a:spLocks noGrp="1"/>
          </p:cNvSpPr>
          <p:nvPr>
            <p:ph idx="1"/>
          </p:nvPr>
        </p:nvSpPr>
        <p:spPr/>
        <p:txBody>
          <a:bodyPr/>
          <a:lstStyle/>
          <a:p>
            <a:pPr marL="0" indent="0">
              <a:buNone/>
            </a:pPr>
            <a:r>
              <a:rPr lang="en-GB" b="1" dirty="0" smtClean="0"/>
              <a:t>Advantages</a:t>
            </a:r>
            <a:r>
              <a:rPr lang="en-GB" dirty="0" smtClean="0"/>
              <a:t> of approach:</a:t>
            </a:r>
          </a:p>
          <a:p>
            <a:r>
              <a:rPr lang="en-GB" dirty="0" smtClean="0"/>
              <a:t>Fast to test, enables some correction</a:t>
            </a:r>
          </a:p>
          <a:p>
            <a:r>
              <a:rPr lang="en-GB" dirty="0" smtClean="0"/>
              <a:t>Software implementation</a:t>
            </a:r>
          </a:p>
          <a:p>
            <a:r>
              <a:rPr lang="en-GB" dirty="0" smtClean="0"/>
              <a:t>Catches majority of SDCs in index bits in a </a:t>
            </a:r>
            <a:r>
              <a:rPr lang="en-GB" i="1" dirty="0" smtClean="0"/>
              <a:t>fine-grained in time and space </a:t>
            </a:r>
            <a:r>
              <a:rPr lang="en-GB" dirty="0" smtClean="0"/>
              <a:t>manner</a:t>
            </a:r>
          </a:p>
          <a:p>
            <a:pPr marL="0" indent="0">
              <a:buNone/>
            </a:pPr>
            <a:r>
              <a:rPr lang="en-GB" b="1" dirty="0" smtClean="0"/>
              <a:t>Disadvantages</a:t>
            </a:r>
            <a:r>
              <a:rPr lang="en-GB" dirty="0" smtClean="0"/>
              <a:t>:</a:t>
            </a:r>
          </a:p>
          <a:p>
            <a:r>
              <a:rPr lang="en-GB" dirty="0" smtClean="0"/>
              <a:t>Doesn't catch all index bit errors</a:t>
            </a:r>
          </a:p>
          <a:p>
            <a:r>
              <a:rPr lang="en-GB" dirty="0" smtClean="0"/>
              <a:t>Only protects the indices, not the data</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19</a:t>
            </a:fld>
            <a:endParaRPr lang="en-GB"/>
          </a:p>
        </p:txBody>
      </p:sp>
    </p:spTree>
    <p:extLst>
      <p:ext uri="{BB962C8B-B14F-4D97-AF65-F5344CB8AC3E}">
        <p14:creationId xmlns:p14="http://schemas.microsoft.com/office/powerpoint/2010/main" val="1389268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linear solvers</a:t>
            </a:r>
            <a:endParaRPr lang="en-GB" dirty="0"/>
          </a:p>
        </p:txBody>
      </p:sp>
      <p:sp>
        <p:nvSpPr>
          <p:cNvPr id="3" name="Content Placeholder 2"/>
          <p:cNvSpPr>
            <a:spLocks noGrp="1"/>
          </p:cNvSpPr>
          <p:nvPr>
            <p:ph idx="1"/>
          </p:nvPr>
        </p:nvSpPr>
        <p:spPr/>
        <p:txBody>
          <a:bodyPr/>
          <a:lstStyle/>
          <a:p>
            <a:r>
              <a:rPr lang="en-GB" dirty="0" smtClean="0"/>
              <a:t>Often need to solve large systems of linear equations</a:t>
            </a:r>
          </a:p>
          <a:p>
            <a:pPr lvl="1"/>
            <a:r>
              <a:rPr lang="en-GB" dirty="0" smtClean="0"/>
              <a:t>Finite difference / finite element methods</a:t>
            </a:r>
          </a:p>
          <a:p>
            <a:pPr lvl="1"/>
            <a:r>
              <a:rPr lang="en-GB" dirty="0" smtClean="0"/>
              <a:t>Structural analysis</a:t>
            </a:r>
          </a:p>
          <a:p>
            <a:pPr lvl="1"/>
            <a:r>
              <a:rPr lang="en-GB" dirty="0" smtClean="0"/>
              <a:t>Circuit analysis</a:t>
            </a:r>
          </a:p>
          <a:p>
            <a:r>
              <a:rPr lang="en-GB" dirty="0" smtClean="0"/>
              <a:t>Typically solving systems of the form:</a:t>
            </a:r>
          </a:p>
          <a:p>
            <a:pPr marL="457200" lvl="1" indent="0">
              <a:buNone/>
            </a:pPr>
            <a:r>
              <a:rPr lang="en-GB" b="1" i="1" dirty="0" smtClean="0"/>
              <a:t>      </a:t>
            </a:r>
            <a:r>
              <a:rPr lang="en-GB" b="1" i="1" dirty="0" err="1" smtClean="0">
                <a:solidFill>
                  <a:srgbClr val="0000FF"/>
                </a:solidFill>
              </a:rPr>
              <a:t>Ax</a:t>
            </a:r>
            <a:r>
              <a:rPr lang="en-GB" b="1" i="1" dirty="0" smtClean="0">
                <a:solidFill>
                  <a:srgbClr val="0000FF"/>
                </a:solidFill>
              </a:rPr>
              <a:t> = b</a:t>
            </a:r>
          </a:p>
          <a:p>
            <a:pPr marL="857250" lvl="2" indent="0">
              <a:buNone/>
            </a:pPr>
            <a:r>
              <a:rPr lang="en-GB" dirty="0" smtClean="0"/>
              <a:t>Where </a:t>
            </a:r>
            <a:r>
              <a:rPr lang="en-GB" b="1" i="1" dirty="0" smtClean="0">
                <a:solidFill>
                  <a:srgbClr val="0000FF"/>
                </a:solidFill>
              </a:rPr>
              <a:t>A</a:t>
            </a:r>
            <a:r>
              <a:rPr lang="en-GB" dirty="0" smtClean="0"/>
              <a:t> is a known matrix, </a:t>
            </a:r>
            <a:r>
              <a:rPr lang="en-GB" b="1" i="1" dirty="0" smtClean="0">
                <a:solidFill>
                  <a:srgbClr val="0000FF"/>
                </a:solidFill>
              </a:rPr>
              <a:t>b</a:t>
            </a:r>
            <a:r>
              <a:rPr lang="en-GB" dirty="0" smtClean="0"/>
              <a:t> is a known vector, and </a:t>
            </a:r>
            <a:r>
              <a:rPr lang="en-GB" b="1" i="1" dirty="0" smtClean="0">
                <a:solidFill>
                  <a:srgbClr val="0000FF"/>
                </a:solidFill>
              </a:rPr>
              <a:t>x</a:t>
            </a:r>
            <a:r>
              <a:rPr lang="en-GB" dirty="0" smtClean="0"/>
              <a:t> is the unknown vector that we wish to compute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a:t>
            </a:fld>
            <a:endParaRPr lang="en-GB"/>
          </a:p>
        </p:txBody>
      </p:sp>
    </p:spTree>
    <p:extLst>
      <p:ext uri="{BB962C8B-B14F-4D97-AF65-F5344CB8AC3E}">
        <p14:creationId xmlns:p14="http://schemas.microsoft.com/office/powerpoint/2010/main" val="1135038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GB" dirty="0" smtClean="0"/>
              <a:t>Software ECC protection for sparse matrix elements</a:t>
            </a:r>
            <a:endParaRPr lang="en-GB" dirty="0"/>
          </a:p>
        </p:txBody>
      </p:sp>
      <p:sp>
        <p:nvSpPr>
          <p:cNvPr id="6" name="Content Placeholder 5"/>
          <p:cNvSpPr>
            <a:spLocks noGrp="1"/>
          </p:cNvSpPr>
          <p:nvPr>
            <p:ph idx="1"/>
          </p:nvPr>
        </p:nvSpPr>
        <p:spPr>
          <a:xfrm>
            <a:off x="457200" y="1415142"/>
            <a:ext cx="8229600" cy="4668157"/>
          </a:xfrm>
        </p:spPr>
        <p:txBody>
          <a:bodyPr>
            <a:normAutofit fontScale="92500" lnSpcReduction="20000"/>
          </a:bodyPr>
          <a:lstStyle/>
          <a:p>
            <a:r>
              <a:rPr lang="en-GB" dirty="0" smtClean="0"/>
              <a:t>Remember that most sparse matrices only use up to 27 bits of their 32-bit indices</a:t>
            </a:r>
          </a:p>
          <a:p>
            <a:pPr lvl="1"/>
            <a:r>
              <a:rPr lang="en-GB" dirty="0" smtClean="0"/>
              <a:t>And most only use 24 bits</a:t>
            </a:r>
          </a:p>
          <a:p>
            <a:pPr lvl="1"/>
            <a:endParaRPr lang="en-GB" dirty="0"/>
          </a:p>
          <a:p>
            <a:r>
              <a:rPr lang="en-GB" b="1" dirty="0" smtClean="0"/>
              <a:t>Observation 3:</a:t>
            </a:r>
            <a:r>
              <a:rPr lang="en-GB" dirty="0" smtClean="0"/>
              <a:t> </a:t>
            </a:r>
            <a:r>
              <a:rPr lang="en-GB" i="1" dirty="0" smtClean="0">
                <a:solidFill>
                  <a:srgbClr val="000090"/>
                </a:solidFill>
              </a:rPr>
              <a:t>This leave 10-16 bits that could be "repurposed" for a software ECC scheme</a:t>
            </a:r>
          </a:p>
          <a:p>
            <a:endParaRPr lang="en-GB" dirty="0"/>
          </a:p>
          <a:p>
            <a:r>
              <a:rPr lang="en-GB" dirty="0" smtClean="0"/>
              <a:t>A software ECC scheme could save considerable energy, performance and memory (all in the region of 10-20%)</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20</a:t>
            </a:fld>
            <a:endParaRPr lang="en-GB"/>
          </a:p>
        </p:txBody>
      </p:sp>
    </p:spTree>
    <p:extLst>
      <p:ext uri="{BB962C8B-B14F-4D97-AF65-F5344CB8AC3E}">
        <p14:creationId xmlns:p14="http://schemas.microsoft.com/office/powerpoint/2010/main" val="1675173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wipe(up)">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5" end="5"/>
                                            </p:txEl>
                                          </p:spTgt>
                                        </p:tgtEl>
                                        <p:attrNameLst>
                                          <p:attrName>style.visibility</p:attrName>
                                        </p:attrNameLst>
                                      </p:cBhvr>
                                      <p:to>
                                        <p:strVal val="visible"/>
                                      </p:to>
                                    </p:set>
                                    <p:animEffect transition="in" filter="wipe(up)">
                                      <p:cBhvr>
                                        <p:cTn id="1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COO sparse matrix format</a:t>
            </a:r>
            <a:endParaRPr lang="en-GB" dirty="0"/>
          </a:p>
        </p:txBody>
      </p:sp>
      <p:sp>
        <p:nvSpPr>
          <p:cNvPr id="6" name="Content Placeholder 5"/>
          <p:cNvSpPr>
            <a:spLocks noGrp="1"/>
          </p:cNvSpPr>
          <p:nvPr>
            <p:ph idx="1"/>
          </p:nvPr>
        </p:nvSpPr>
        <p:spPr>
          <a:xfrm>
            <a:off x="457200" y="2648857"/>
            <a:ext cx="8229600" cy="3434443"/>
          </a:xfrm>
        </p:spPr>
        <p:txBody>
          <a:bodyPr>
            <a:normAutofit fontScale="85000" lnSpcReduction="20000"/>
          </a:bodyPr>
          <a:lstStyle/>
          <a:p>
            <a:pPr>
              <a:lnSpc>
                <a:spcPct val="120000"/>
              </a:lnSpc>
            </a:pPr>
            <a:r>
              <a:rPr lang="en-GB" dirty="0" smtClean="0"/>
              <a:t>Using 8 bits of the 128-bit compound element would allow a full single error correct, double error detect (SECDED) scheme in software</a:t>
            </a:r>
          </a:p>
          <a:p>
            <a:pPr>
              <a:lnSpc>
                <a:spcPct val="120000"/>
              </a:lnSpc>
            </a:pPr>
            <a:r>
              <a:rPr lang="en-GB" dirty="0" smtClean="0"/>
              <a:t>Use e.g. 4 unused bits from the top of each index</a:t>
            </a:r>
          </a:p>
          <a:p>
            <a:pPr lvl="1">
              <a:lnSpc>
                <a:spcPct val="120000"/>
              </a:lnSpc>
            </a:pPr>
            <a:r>
              <a:rPr lang="en-GB" dirty="0" smtClean="0"/>
              <a:t>Limits their size to "just" 0..2</a:t>
            </a:r>
            <a:r>
              <a:rPr lang="en-GB" baseline="30000" dirty="0" smtClean="0"/>
              <a:t>27</a:t>
            </a:r>
            <a:r>
              <a:rPr lang="en-GB" dirty="0" smtClean="0"/>
              <a:t> (0..134M)</a:t>
            </a:r>
          </a:p>
          <a:p>
            <a:pPr>
              <a:lnSpc>
                <a:spcPct val="120000"/>
              </a:lnSpc>
            </a:pPr>
            <a:r>
              <a:rPr lang="en-GB" dirty="0" smtClean="0"/>
              <a:t>Requires no more bandwidth, just more compute</a:t>
            </a:r>
          </a:p>
          <a:p>
            <a:pPr lvl="1">
              <a:lnSpc>
                <a:spcPct val="120000"/>
              </a:lnSpc>
            </a:pPr>
            <a:r>
              <a:rPr lang="en-GB" dirty="0" smtClean="0"/>
              <a:t>Actually saves the 12.5% ECC bandwidth…</a:t>
            </a: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21</a:t>
            </a:fld>
            <a:endParaRPr lang="en-GB"/>
          </a:p>
        </p:txBody>
      </p:sp>
      <p:sp>
        <p:nvSpPr>
          <p:cNvPr id="7" name="Rectangle 6"/>
          <p:cNvSpPr/>
          <p:nvPr/>
        </p:nvSpPr>
        <p:spPr>
          <a:xfrm>
            <a:off x="718821" y="1291299"/>
            <a:ext cx="7487717" cy="838715"/>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extBox 7"/>
          <p:cNvSpPr txBox="1"/>
          <p:nvPr/>
        </p:nvSpPr>
        <p:spPr>
          <a:xfrm>
            <a:off x="1102192" y="1477014"/>
            <a:ext cx="1210938" cy="461665"/>
          </a:xfrm>
          <a:prstGeom prst="rect">
            <a:avLst/>
          </a:prstGeom>
          <a:noFill/>
        </p:spPr>
        <p:txBody>
          <a:bodyPr wrap="none" rtlCol="0">
            <a:spAutoFit/>
          </a:bodyPr>
          <a:lstStyle/>
          <a:p>
            <a:r>
              <a:rPr lang="en-GB" sz="2400" dirty="0" smtClean="0"/>
              <a:t>x-</a:t>
            </a:r>
            <a:r>
              <a:rPr lang="en-GB" sz="2400" dirty="0" err="1" smtClean="0"/>
              <a:t>coord</a:t>
            </a:r>
            <a:endParaRPr lang="en-GB" sz="2400" dirty="0"/>
          </a:p>
        </p:txBody>
      </p:sp>
      <p:sp>
        <p:nvSpPr>
          <p:cNvPr id="9" name="TextBox 8"/>
          <p:cNvSpPr txBox="1"/>
          <p:nvPr/>
        </p:nvSpPr>
        <p:spPr>
          <a:xfrm>
            <a:off x="2959145" y="1477014"/>
            <a:ext cx="1210938" cy="461665"/>
          </a:xfrm>
          <a:prstGeom prst="rect">
            <a:avLst/>
          </a:prstGeom>
          <a:noFill/>
        </p:spPr>
        <p:txBody>
          <a:bodyPr wrap="none" rtlCol="0">
            <a:spAutoFit/>
          </a:bodyPr>
          <a:lstStyle/>
          <a:p>
            <a:r>
              <a:rPr lang="en-GB" sz="2400" dirty="0" smtClean="0"/>
              <a:t>y-</a:t>
            </a:r>
            <a:r>
              <a:rPr lang="en-GB" sz="2400" dirty="0" err="1" smtClean="0"/>
              <a:t>coord</a:t>
            </a:r>
            <a:endParaRPr lang="en-GB" sz="2400" dirty="0"/>
          </a:p>
        </p:txBody>
      </p:sp>
      <p:sp>
        <p:nvSpPr>
          <p:cNvPr id="10" name="TextBox 9"/>
          <p:cNvSpPr txBox="1"/>
          <p:nvPr/>
        </p:nvSpPr>
        <p:spPr>
          <a:xfrm>
            <a:off x="5463039" y="1477014"/>
            <a:ext cx="1775847" cy="461665"/>
          </a:xfrm>
          <a:prstGeom prst="rect">
            <a:avLst/>
          </a:prstGeom>
          <a:noFill/>
        </p:spPr>
        <p:txBody>
          <a:bodyPr wrap="none" rtlCol="0">
            <a:spAutoFit/>
          </a:bodyPr>
          <a:lstStyle/>
          <a:p>
            <a:r>
              <a:rPr lang="en-GB" sz="2400" dirty="0" smtClean="0"/>
              <a:t>64-bit value</a:t>
            </a:r>
            <a:endParaRPr lang="en-GB" sz="2400" dirty="0"/>
          </a:p>
        </p:txBody>
      </p:sp>
      <p:cxnSp>
        <p:nvCxnSpPr>
          <p:cNvPr id="12" name="Straight Connector 11"/>
          <p:cNvCxnSpPr>
            <a:stCxn id="7" idx="0"/>
            <a:endCxn id="7" idx="2"/>
          </p:cNvCxnSpPr>
          <p:nvPr/>
        </p:nvCxnSpPr>
        <p:spPr>
          <a:xfrm>
            <a:off x="4462680" y="1291299"/>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650303" y="1299920"/>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94859" y="2131911"/>
            <a:ext cx="327308" cy="400110"/>
          </a:xfrm>
          <a:prstGeom prst="rect">
            <a:avLst/>
          </a:prstGeom>
          <a:noFill/>
        </p:spPr>
        <p:txBody>
          <a:bodyPr wrap="none" rtlCol="0">
            <a:spAutoFit/>
          </a:bodyPr>
          <a:lstStyle/>
          <a:p>
            <a:r>
              <a:rPr lang="en-GB" sz="2000" dirty="0" smtClean="0"/>
              <a:t>0</a:t>
            </a:r>
            <a:endParaRPr lang="en-GB" sz="2000" dirty="0"/>
          </a:p>
        </p:txBody>
      </p:sp>
      <p:sp>
        <p:nvSpPr>
          <p:cNvPr id="16" name="TextBox 15"/>
          <p:cNvSpPr txBox="1"/>
          <p:nvPr/>
        </p:nvSpPr>
        <p:spPr>
          <a:xfrm>
            <a:off x="2236979" y="2131911"/>
            <a:ext cx="469950" cy="400110"/>
          </a:xfrm>
          <a:prstGeom prst="rect">
            <a:avLst/>
          </a:prstGeom>
          <a:noFill/>
        </p:spPr>
        <p:txBody>
          <a:bodyPr wrap="none" rtlCol="0">
            <a:spAutoFit/>
          </a:bodyPr>
          <a:lstStyle/>
          <a:p>
            <a:r>
              <a:rPr lang="en-GB" sz="2000" dirty="0" smtClean="0"/>
              <a:t>31</a:t>
            </a:r>
            <a:endParaRPr lang="en-GB" sz="2000" dirty="0"/>
          </a:p>
        </p:txBody>
      </p:sp>
      <p:sp>
        <p:nvSpPr>
          <p:cNvPr id="17" name="TextBox 16"/>
          <p:cNvSpPr txBox="1"/>
          <p:nvPr/>
        </p:nvSpPr>
        <p:spPr>
          <a:xfrm>
            <a:off x="2632331" y="2131911"/>
            <a:ext cx="469950" cy="400110"/>
          </a:xfrm>
          <a:prstGeom prst="rect">
            <a:avLst/>
          </a:prstGeom>
          <a:noFill/>
        </p:spPr>
        <p:txBody>
          <a:bodyPr wrap="none" rtlCol="0">
            <a:spAutoFit/>
          </a:bodyPr>
          <a:lstStyle/>
          <a:p>
            <a:r>
              <a:rPr lang="en-GB" sz="2000" dirty="0" smtClean="0"/>
              <a:t>32</a:t>
            </a:r>
            <a:endParaRPr lang="en-GB" sz="2000" dirty="0"/>
          </a:p>
        </p:txBody>
      </p:sp>
      <p:sp>
        <p:nvSpPr>
          <p:cNvPr id="18" name="TextBox 17"/>
          <p:cNvSpPr txBox="1"/>
          <p:nvPr/>
        </p:nvSpPr>
        <p:spPr>
          <a:xfrm>
            <a:off x="4081952" y="2131911"/>
            <a:ext cx="469950" cy="400110"/>
          </a:xfrm>
          <a:prstGeom prst="rect">
            <a:avLst/>
          </a:prstGeom>
          <a:noFill/>
        </p:spPr>
        <p:txBody>
          <a:bodyPr wrap="none" rtlCol="0">
            <a:spAutoFit/>
          </a:bodyPr>
          <a:lstStyle/>
          <a:p>
            <a:r>
              <a:rPr lang="en-GB" sz="2000" dirty="0" smtClean="0"/>
              <a:t>63</a:t>
            </a:r>
            <a:endParaRPr lang="en-GB" sz="2000" dirty="0"/>
          </a:p>
        </p:txBody>
      </p:sp>
      <p:sp>
        <p:nvSpPr>
          <p:cNvPr id="19" name="TextBox 18"/>
          <p:cNvSpPr txBox="1"/>
          <p:nvPr/>
        </p:nvSpPr>
        <p:spPr>
          <a:xfrm>
            <a:off x="4461980" y="2131911"/>
            <a:ext cx="469950" cy="400110"/>
          </a:xfrm>
          <a:prstGeom prst="rect">
            <a:avLst/>
          </a:prstGeom>
          <a:noFill/>
        </p:spPr>
        <p:txBody>
          <a:bodyPr wrap="none" rtlCol="0">
            <a:spAutoFit/>
          </a:bodyPr>
          <a:lstStyle/>
          <a:p>
            <a:r>
              <a:rPr lang="en-GB" sz="2000" dirty="0" smtClean="0"/>
              <a:t>64</a:t>
            </a:r>
            <a:endParaRPr lang="en-GB" sz="2000" dirty="0"/>
          </a:p>
        </p:txBody>
      </p:sp>
      <p:sp>
        <p:nvSpPr>
          <p:cNvPr id="20" name="TextBox 19"/>
          <p:cNvSpPr txBox="1"/>
          <p:nvPr/>
        </p:nvSpPr>
        <p:spPr>
          <a:xfrm>
            <a:off x="7681349" y="2131911"/>
            <a:ext cx="612593" cy="400110"/>
          </a:xfrm>
          <a:prstGeom prst="rect">
            <a:avLst/>
          </a:prstGeom>
          <a:noFill/>
        </p:spPr>
        <p:txBody>
          <a:bodyPr wrap="none" rtlCol="0">
            <a:spAutoFit/>
          </a:bodyPr>
          <a:lstStyle/>
          <a:p>
            <a:r>
              <a:rPr lang="en-GB" sz="2000" dirty="0" smtClean="0"/>
              <a:t>127</a:t>
            </a:r>
            <a:endParaRPr lang="en-GB" sz="2000" dirty="0"/>
          </a:p>
        </p:txBody>
      </p:sp>
      <p:sp>
        <p:nvSpPr>
          <p:cNvPr id="2" name="Rectangle 1"/>
          <p:cNvSpPr/>
          <p:nvPr/>
        </p:nvSpPr>
        <p:spPr>
          <a:xfrm>
            <a:off x="2370667" y="1306286"/>
            <a:ext cx="278190" cy="798285"/>
          </a:xfrm>
          <a:prstGeom prst="rect">
            <a:avLst/>
          </a:prstGeom>
          <a:solidFill>
            <a:schemeClr val="bg1">
              <a:lumMod val="50000"/>
            </a:schemeClr>
          </a:solidFill>
          <a:ln w="3810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2" name="Rectangle 21"/>
          <p:cNvSpPr/>
          <p:nvPr/>
        </p:nvSpPr>
        <p:spPr>
          <a:xfrm>
            <a:off x="4186767" y="1312636"/>
            <a:ext cx="278190" cy="798285"/>
          </a:xfrm>
          <a:prstGeom prst="rect">
            <a:avLst/>
          </a:prstGeom>
          <a:solidFill>
            <a:schemeClr val="bg1">
              <a:lumMod val="50000"/>
            </a:schemeClr>
          </a:solidFill>
          <a:ln w="3810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015194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a:t>
            </a:r>
            <a:endParaRPr lang="en-GB" dirty="0"/>
          </a:p>
        </p:txBody>
      </p:sp>
      <p:sp>
        <p:nvSpPr>
          <p:cNvPr id="3" name="Content Placeholder 2"/>
          <p:cNvSpPr>
            <a:spLocks noGrp="1"/>
          </p:cNvSpPr>
          <p:nvPr>
            <p:ph idx="1"/>
          </p:nvPr>
        </p:nvSpPr>
        <p:spPr/>
        <p:txBody>
          <a:bodyPr/>
          <a:lstStyle/>
          <a:p>
            <a:r>
              <a:rPr lang="en-GB" sz="2600" dirty="0" smtClean="0"/>
              <a:t>Add an extra bit to data (or repurpose an unused bit)</a:t>
            </a:r>
          </a:p>
          <a:p>
            <a:r>
              <a:rPr lang="en-GB" sz="2600" dirty="0" smtClean="0"/>
              <a:t>Count number of ‘1’ bits in data</a:t>
            </a:r>
          </a:p>
          <a:p>
            <a:pPr lvl="1"/>
            <a:r>
              <a:rPr lang="en-GB" sz="2600" dirty="0" smtClean="0"/>
              <a:t>If odd number, set parity bit to ‘1’</a:t>
            </a:r>
          </a:p>
          <a:p>
            <a:pPr lvl="1"/>
            <a:r>
              <a:rPr lang="en-GB" sz="2600" dirty="0" smtClean="0"/>
              <a:t>If even number, set parity bit to ‘0’</a:t>
            </a:r>
          </a:p>
          <a:p>
            <a:pPr lvl="1"/>
            <a:r>
              <a:rPr lang="en-GB" sz="2600" dirty="0" smtClean="0"/>
              <a:t>This is known as </a:t>
            </a:r>
            <a:r>
              <a:rPr lang="en-GB" sz="2600" b="1" i="1" dirty="0" smtClean="0"/>
              <a:t>even</a:t>
            </a:r>
            <a:r>
              <a:rPr lang="en-GB" sz="2600" dirty="0" smtClean="0"/>
              <a:t> parity</a:t>
            </a:r>
          </a:p>
          <a:p>
            <a:r>
              <a:rPr lang="en-GB" sz="2600" dirty="0" smtClean="0"/>
              <a:t>Can </a:t>
            </a:r>
            <a:r>
              <a:rPr lang="en-GB" sz="2600" b="1" dirty="0" smtClean="0">
                <a:solidFill>
                  <a:srgbClr val="0000FF"/>
                </a:solidFill>
              </a:rPr>
              <a:t>detect</a:t>
            </a:r>
            <a:r>
              <a:rPr lang="en-GB" sz="2600" dirty="0" smtClean="0"/>
              <a:t> any odd number of bit flips</a:t>
            </a:r>
          </a:p>
          <a:p>
            <a:r>
              <a:rPr lang="en-GB" sz="2600" dirty="0" smtClean="0"/>
              <a:t>Can protect any number of data bits</a:t>
            </a:r>
          </a:p>
          <a:p>
            <a:r>
              <a:rPr lang="en-GB" sz="2600" b="1" dirty="0" smtClean="0">
                <a:solidFill>
                  <a:srgbClr val="FF0000"/>
                </a:solidFill>
              </a:rPr>
              <a:t>Cannot</a:t>
            </a:r>
            <a:r>
              <a:rPr lang="en-GB" sz="2600" dirty="0" smtClean="0"/>
              <a:t> correct corrupted data</a:t>
            </a:r>
          </a:p>
          <a:p>
            <a:r>
              <a:rPr lang="en-GB" sz="2600" dirty="0" smtClean="0"/>
              <a:t>This is a </a:t>
            </a:r>
            <a:r>
              <a:rPr lang="en-GB" sz="2600" b="1" dirty="0" smtClean="0">
                <a:solidFill>
                  <a:srgbClr val="0000FF"/>
                </a:solidFill>
              </a:rPr>
              <a:t>single-error-detect</a:t>
            </a:r>
            <a:r>
              <a:rPr lang="en-GB" sz="2600" dirty="0" smtClean="0"/>
              <a:t> scheme (SED)</a:t>
            </a:r>
          </a:p>
        </p:txBody>
      </p:sp>
      <p:sp>
        <p:nvSpPr>
          <p:cNvPr id="4" name="Slide Number Placeholder 3"/>
          <p:cNvSpPr>
            <a:spLocks noGrp="1"/>
          </p:cNvSpPr>
          <p:nvPr>
            <p:ph type="sldNum" sz="quarter" idx="10"/>
          </p:nvPr>
        </p:nvSpPr>
        <p:spPr/>
        <p:txBody>
          <a:bodyPr/>
          <a:lstStyle/>
          <a:p>
            <a:fld id="{D9B8CB04-7B95-2844-BD15-B133C35E4786}" type="slidenum">
              <a:rPr lang="en-GB" smtClean="0"/>
              <a:pPr/>
              <a:t>22</a:t>
            </a:fld>
            <a:endParaRPr lang="en-GB"/>
          </a:p>
        </p:txBody>
      </p:sp>
    </p:spTree>
    <p:extLst>
      <p:ext uri="{BB962C8B-B14F-4D97-AF65-F5344CB8AC3E}">
        <p14:creationId xmlns:p14="http://schemas.microsoft.com/office/powerpoint/2010/main" val="2194262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23</a:t>
            </a:fld>
            <a:endParaRPr lang="en-GB"/>
          </a:p>
        </p:txBody>
      </p:sp>
      <p:grpSp>
        <p:nvGrpSpPr>
          <p:cNvPr id="16" name="Group 15"/>
          <p:cNvGrpSpPr/>
          <p:nvPr/>
        </p:nvGrpSpPr>
        <p:grpSpPr>
          <a:xfrm>
            <a:off x="3276998" y="1917493"/>
            <a:ext cx="2587678" cy="369332"/>
            <a:chOff x="1795331" y="1680426"/>
            <a:chExt cx="2587678" cy="369332"/>
          </a:xfrm>
        </p:grpSpPr>
        <p:sp>
          <p:nvSpPr>
            <p:cNvPr id="7" name="TextBox 6"/>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 name="TextBox 8"/>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grpSp>
      <p:grpSp>
        <p:nvGrpSpPr>
          <p:cNvPr id="17" name="Group 16"/>
          <p:cNvGrpSpPr/>
          <p:nvPr/>
        </p:nvGrpSpPr>
        <p:grpSpPr>
          <a:xfrm>
            <a:off x="3276998" y="3136693"/>
            <a:ext cx="2587678" cy="369332"/>
            <a:chOff x="1795331" y="1680426"/>
            <a:chExt cx="2587678" cy="369332"/>
          </a:xfrm>
        </p:grpSpPr>
        <p:sp>
          <p:nvSpPr>
            <p:cNvPr id="18" name="TextBox 17"/>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1</a:t>
              </a:r>
              <a:endParaRPr lang="en-GB" b="1" dirty="0">
                <a:solidFill>
                  <a:srgbClr val="0000FF"/>
                </a:solidFill>
              </a:endParaRPr>
            </a:p>
          </p:txBody>
        </p:sp>
        <p:sp>
          <p:nvSpPr>
            <p:cNvPr id="19" name="TextBox 18"/>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3" name="TextBox 22"/>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5" name="TextBox 24"/>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grpSp>
      <p:grpSp>
        <p:nvGrpSpPr>
          <p:cNvPr id="26" name="Group 25"/>
          <p:cNvGrpSpPr/>
          <p:nvPr/>
        </p:nvGrpSpPr>
        <p:grpSpPr>
          <a:xfrm>
            <a:off x="1007931" y="4732659"/>
            <a:ext cx="2587678" cy="369332"/>
            <a:chOff x="1795331" y="1680426"/>
            <a:chExt cx="2587678" cy="369332"/>
          </a:xfrm>
        </p:grpSpPr>
        <p:sp>
          <p:nvSpPr>
            <p:cNvPr id="27" name="TextBox 26"/>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1</a:t>
              </a:r>
              <a:endParaRPr lang="en-GB" b="1" dirty="0">
                <a:solidFill>
                  <a:srgbClr val="0000FF"/>
                </a:solidFill>
              </a:endParaRPr>
            </a:p>
          </p:txBody>
        </p:sp>
        <p:sp>
          <p:nvSpPr>
            <p:cNvPr id="28" name="TextBox 27"/>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9" name="TextBox 28"/>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0" name="TextBox 29"/>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31" name="TextBox 30"/>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2" name="TextBox 31"/>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3" name="TextBox 32"/>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34" name="TextBox 33"/>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grpSp>
      <p:grpSp>
        <p:nvGrpSpPr>
          <p:cNvPr id="35" name="Group 34"/>
          <p:cNvGrpSpPr/>
          <p:nvPr/>
        </p:nvGrpSpPr>
        <p:grpSpPr>
          <a:xfrm>
            <a:off x="5537598" y="4707260"/>
            <a:ext cx="2587678" cy="369332"/>
            <a:chOff x="1795331" y="1680426"/>
            <a:chExt cx="2587678" cy="369332"/>
          </a:xfrm>
        </p:grpSpPr>
        <p:sp>
          <p:nvSpPr>
            <p:cNvPr id="36" name="TextBox 35"/>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1</a:t>
              </a:r>
              <a:endParaRPr lang="en-GB" b="1" dirty="0">
                <a:solidFill>
                  <a:srgbClr val="0000FF"/>
                </a:solidFill>
              </a:endParaRPr>
            </a:p>
          </p:txBody>
        </p:sp>
        <p:sp>
          <p:nvSpPr>
            <p:cNvPr id="37" name="TextBox 36"/>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8" name="TextBox 37"/>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39" name="TextBox 38"/>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0" name="TextBox 39"/>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1" name="TextBox 40"/>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42" name="TextBox 41"/>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3" name="TextBox 42"/>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gr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sp>
        <p:nvSpPr>
          <p:cNvPr id="48" name="TextBox 47"/>
          <p:cNvSpPr txBox="1"/>
          <p:nvPr/>
        </p:nvSpPr>
        <p:spPr>
          <a:xfrm>
            <a:off x="2908300" y="1301750"/>
            <a:ext cx="1054100" cy="369332"/>
          </a:xfrm>
          <a:prstGeom prst="rect">
            <a:avLst/>
          </a:prstGeom>
          <a:noFill/>
        </p:spPr>
        <p:txBody>
          <a:bodyPr wrap="square" rtlCol="0">
            <a:spAutoFit/>
          </a:bodyPr>
          <a:lstStyle/>
          <a:p>
            <a:r>
              <a:rPr lang="en-GB" dirty="0" smtClean="0"/>
              <a:t>parity bit</a:t>
            </a:r>
            <a:endParaRPr lang="en-GB" dirty="0"/>
          </a:p>
        </p:txBody>
      </p:sp>
      <p:cxnSp>
        <p:nvCxnSpPr>
          <p:cNvPr id="50" name="Straight Arrow Connector 49"/>
          <p:cNvCxnSpPr>
            <a:stCxn id="48" idx="2"/>
            <a:endCxn id="7" idx="0"/>
          </p:cNvCxnSpPr>
          <p:nvPr/>
        </p:nvCxnSpPr>
        <p:spPr>
          <a:xfrm>
            <a:off x="3435350" y="1671082"/>
            <a:ext cx="2013" cy="2464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1" name="TextBox 50"/>
          <p:cNvSpPr txBox="1"/>
          <p:nvPr/>
        </p:nvSpPr>
        <p:spPr>
          <a:xfrm>
            <a:off x="6083300" y="1917700"/>
            <a:ext cx="2082800" cy="369332"/>
          </a:xfrm>
          <a:prstGeom prst="rect">
            <a:avLst/>
          </a:prstGeom>
          <a:noFill/>
        </p:spPr>
        <p:txBody>
          <a:bodyPr wrap="square" rtlCol="0">
            <a:spAutoFit/>
          </a:bodyPr>
          <a:lstStyle/>
          <a:p>
            <a:r>
              <a:rPr lang="en-GB" dirty="0" smtClean="0"/>
              <a:t>five ‘1’ bits in data</a:t>
            </a:r>
            <a:endParaRPr lang="en-GB" dirty="0"/>
          </a:p>
        </p:txBody>
      </p:sp>
      <p:sp>
        <p:nvSpPr>
          <p:cNvPr id="52" name="TextBox 51"/>
          <p:cNvSpPr txBox="1"/>
          <p:nvPr/>
        </p:nvSpPr>
        <p:spPr>
          <a:xfrm>
            <a:off x="622300" y="2540000"/>
            <a:ext cx="2438400" cy="646331"/>
          </a:xfrm>
          <a:prstGeom prst="rect">
            <a:avLst/>
          </a:prstGeom>
          <a:noFill/>
        </p:spPr>
        <p:txBody>
          <a:bodyPr wrap="square" rtlCol="0">
            <a:spAutoFit/>
          </a:bodyPr>
          <a:lstStyle/>
          <a:p>
            <a:r>
              <a:rPr lang="en-GB" dirty="0" smtClean="0"/>
              <a:t>odd number of ‘1’s: set parity bit to ‘1’</a:t>
            </a:r>
            <a:endParaRPr lang="en-GB" dirty="0"/>
          </a:p>
        </p:txBody>
      </p:sp>
      <p:cxnSp>
        <p:nvCxnSpPr>
          <p:cNvPr id="53" name="Straight Arrow Connector 52"/>
          <p:cNvCxnSpPr>
            <a:endCxn id="18" idx="1"/>
          </p:cNvCxnSpPr>
          <p:nvPr/>
        </p:nvCxnSpPr>
        <p:spPr>
          <a:xfrm>
            <a:off x="2565400" y="2895600"/>
            <a:ext cx="711598" cy="42575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8" name="TextBox 57"/>
          <p:cNvSpPr txBox="1"/>
          <p:nvPr/>
        </p:nvSpPr>
        <p:spPr>
          <a:xfrm>
            <a:off x="5219700" y="4292600"/>
            <a:ext cx="3467100" cy="369332"/>
          </a:xfrm>
          <a:prstGeom prst="rect">
            <a:avLst/>
          </a:prstGeom>
          <a:noFill/>
        </p:spPr>
        <p:txBody>
          <a:bodyPr wrap="square" rtlCol="0">
            <a:spAutoFit/>
          </a:bodyPr>
          <a:lstStyle/>
          <a:p>
            <a:r>
              <a:rPr lang="en-GB" dirty="0" smtClean="0"/>
              <a:t>corrupted transmission (bit flip)</a:t>
            </a:r>
            <a:endParaRPr lang="en-GB" dirty="0"/>
          </a:p>
        </p:txBody>
      </p:sp>
      <p:sp>
        <p:nvSpPr>
          <p:cNvPr id="60" name="TextBox 59"/>
          <p:cNvSpPr txBox="1"/>
          <p:nvPr/>
        </p:nvSpPr>
        <p:spPr>
          <a:xfrm>
            <a:off x="1016000" y="4292600"/>
            <a:ext cx="2806700" cy="369332"/>
          </a:xfrm>
          <a:prstGeom prst="rect">
            <a:avLst/>
          </a:prstGeom>
          <a:noFill/>
        </p:spPr>
        <p:txBody>
          <a:bodyPr wrap="square" rtlCol="0">
            <a:spAutoFit/>
          </a:bodyPr>
          <a:lstStyle/>
          <a:p>
            <a:r>
              <a:rPr lang="en-GB" dirty="0" smtClean="0"/>
              <a:t>successful transmission</a:t>
            </a:r>
            <a:endParaRPr lang="en-GB" dirty="0"/>
          </a:p>
        </p:txBody>
      </p:sp>
      <p:cxnSp>
        <p:nvCxnSpPr>
          <p:cNvPr id="61" name="Straight Arrow Connector 60"/>
          <p:cNvCxnSpPr>
            <a:endCxn id="60" idx="0"/>
          </p:cNvCxnSpPr>
          <p:nvPr/>
        </p:nvCxnSpPr>
        <p:spPr>
          <a:xfrm flipH="1">
            <a:off x="2419350" y="3619500"/>
            <a:ext cx="1873250" cy="673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4" name="Straight Arrow Connector 63"/>
          <p:cNvCxnSpPr>
            <a:endCxn id="58" idx="0"/>
          </p:cNvCxnSpPr>
          <p:nvPr/>
        </p:nvCxnSpPr>
        <p:spPr>
          <a:xfrm>
            <a:off x="4864100" y="3619500"/>
            <a:ext cx="2089150" cy="673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4" name="TextBox 73"/>
          <p:cNvSpPr txBox="1"/>
          <p:nvPr/>
        </p:nvSpPr>
        <p:spPr>
          <a:xfrm>
            <a:off x="914400" y="5295900"/>
            <a:ext cx="3035300" cy="646331"/>
          </a:xfrm>
          <a:prstGeom prst="rect">
            <a:avLst/>
          </a:prstGeom>
          <a:noFill/>
        </p:spPr>
        <p:txBody>
          <a:bodyPr wrap="square" rtlCol="0">
            <a:spAutoFit/>
          </a:bodyPr>
          <a:lstStyle/>
          <a:p>
            <a:r>
              <a:rPr lang="en-GB" b="1" dirty="0" smtClean="0">
                <a:solidFill>
                  <a:srgbClr val="008000"/>
                </a:solidFill>
              </a:rPr>
              <a:t>even</a:t>
            </a:r>
            <a:r>
              <a:rPr lang="en-GB" dirty="0" smtClean="0"/>
              <a:t> number of ‘1’ bits (six) </a:t>
            </a:r>
            <a:r>
              <a:rPr lang="en-GB" b="1" dirty="0" smtClean="0">
                <a:solidFill>
                  <a:srgbClr val="008000"/>
                </a:solidFill>
              </a:rPr>
              <a:t>data is valid</a:t>
            </a:r>
            <a:endParaRPr lang="en-GB" b="1" dirty="0">
              <a:solidFill>
                <a:srgbClr val="008000"/>
              </a:solidFill>
            </a:endParaRPr>
          </a:p>
        </p:txBody>
      </p:sp>
      <p:sp>
        <p:nvSpPr>
          <p:cNvPr id="77" name="TextBox 76"/>
          <p:cNvSpPr txBox="1"/>
          <p:nvPr/>
        </p:nvSpPr>
        <p:spPr>
          <a:xfrm>
            <a:off x="5499100" y="5295900"/>
            <a:ext cx="2984500" cy="646331"/>
          </a:xfrm>
          <a:prstGeom prst="rect">
            <a:avLst/>
          </a:prstGeom>
          <a:noFill/>
        </p:spPr>
        <p:txBody>
          <a:bodyPr wrap="square" rtlCol="0">
            <a:spAutoFit/>
          </a:bodyPr>
          <a:lstStyle/>
          <a:p>
            <a:r>
              <a:rPr lang="en-GB" b="1" dirty="0" smtClean="0">
                <a:solidFill>
                  <a:srgbClr val="FF0000"/>
                </a:solidFill>
              </a:rPr>
              <a:t>odd</a:t>
            </a:r>
            <a:r>
              <a:rPr lang="en-GB" dirty="0" smtClean="0"/>
              <a:t> number of ‘1’ bits (five) </a:t>
            </a:r>
            <a:r>
              <a:rPr lang="en-GB" b="1" dirty="0" smtClean="0">
                <a:solidFill>
                  <a:srgbClr val="FF0000"/>
                </a:solidFill>
              </a:rPr>
              <a:t>data is invalid</a:t>
            </a:r>
            <a:endParaRPr lang="en-GB" b="1" dirty="0">
              <a:solidFill>
                <a:srgbClr val="FF0000"/>
              </a:solidFill>
            </a:endParaRPr>
          </a:p>
        </p:txBody>
      </p:sp>
      <p:cxnSp>
        <p:nvCxnSpPr>
          <p:cNvPr id="78" name="Straight Arrow Connector 77"/>
          <p:cNvCxnSpPr/>
          <p:nvPr/>
        </p:nvCxnSpPr>
        <p:spPr>
          <a:xfrm>
            <a:off x="4572000" y="2387600"/>
            <a:ext cx="6350" cy="6667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58612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8" grpId="0"/>
      <p:bldP spid="60" grpId="0"/>
      <p:bldP spid="74" grpId="0"/>
      <p:bldP spid="7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r>
              <a:rPr lang="en-GB" dirty="0" smtClean="0"/>
              <a:t>Simple to implement with bitwise operations</a:t>
            </a:r>
          </a:p>
          <a:p>
            <a:pPr lvl="1">
              <a:spcBef>
                <a:spcPts val="1872"/>
              </a:spcBef>
            </a:pPr>
            <a:r>
              <a:rPr lang="en-GB" dirty="0" smtClean="0"/>
              <a:t>Mostly </a:t>
            </a:r>
            <a:r>
              <a:rPr lang="en-GB" b="1" dirty="0" smtClean="0">
                <a:solidFill>
                  <a:srgbClr val="0000FF"/>
                </a:solidFill>
              </a:rPr>
              <a:t>XOR</a:t>
            </a:r>
            <a:r>
              <a:rPr lang="en-GB" dirty="0" smtClean="0"/>
              <a:t> (</a:t>
            </a:r>
            <a:r>
              <a:rPr lang="en-GB" dirty="0" smtClean="0">
                <a:latin typeface="Courier New"/>
                <a:cs typeface="Courier New"/>
              </a:rPr>
              <a:t>^</a:t>
            </a:r>
            <a:r>
              <a:rPr lang="en-GB" dirty="0" smtClean="0"/>
              <a:t> operator in C)</a:t>
            </a:r>
          </a:p>
          <a:p>
            <a:pPr>
              <a:spcBef>
                <a:spcPts val="1968"/>
              </a:spcBef>
            </a:pPr>
            <a:r>
              <a:rPr lang="en-GB" dirty="0" smtClean="0"/>
              <a:t>Some processors may have native hardware support for computing parity efficiently</a:t>
            </a:r>
          </a:p>
          <a:p>
            <a:r>
              <a:rPr lang="en-GB" dirty="0" smtClean="0"/>
              <a:t>Several compilers (</a:t>
            </a:r>
            <a:r>
              <a:rPr lang="en-GB" dirty="0" err="1" smtClean="0"/>
              <a:t>gcc</a:t>
            </a:r>
            <a:r>
              <a:rPr lang="en-GB" dirty="0" smtClean="0"/>
              <a:t>, clang, </a:t>
            </a:r>
            <a:r>
              <a:rPr lang="en-GB" dirty="0" err="1" smtClean="0"/>
              <a:t>icc</a:t>
            </a:r>
            <a:r>
              <a:rPr lang="en-GB" dirty="0" smtClean="0"/>
              <a:t>) support </a:t>
            </a:r>
            <a:r>
              <a:rPr lang="en-GB" dirty="0" err="1" smtClean="0"/>
              <a:t>intrinsics</a:t>
            </a:r>
            <a:r>
              <a:rPr lang="en-GB" dirty="0" smtClean="0"/>
              <a:t> to handle this</a:t>
            </a:r>
          </a:p>
        </p:txBody>
      </p:sp>
      <p:sp>
        <p:nvSpPr>
          <p:cNvPr id="4" name="Slide Number Placeholder 3"/>
          <p:cNvSpPr>
            <a:spLocks noGrp="1"/>
          </p:cNvSpPr>
          <p:nvPr>
            <p:ph type="sldNum" sz="quarter" idx="10"/>
          </p:nvPr>
        </p:nvSpPr>
        <p:spPr/>
        <p:txBody>
          <a:bodyPr/>
          <a:lstStyle/>
          <a:p>
            <a:fld id="{D9B8CB04-7B95-2844-BD15-B133C35E4786}" type="slidenum">
              <a:rPr lang="en-GB" smtClean="0"/>
              <a:pPr/>
              <a:t>24</a:t>
            </a:fld>
            <a:endParaRPr lang="en-GB"/>
          </a:p>
        </p:txBody>
      </p:sp>
    </p:spTree>
    <p:extLst>
      <p:ext uri="{BB962C8B-B14F-4D97-AF65-F5344CB8AC3E}">
        <p14:creationId xmlns:p14="http://schemas.microsoft.com/office/powerpoint/2010/main" val="1739650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data[</a:t>
            </a:r>
            <a:r>
              <a:rPr lang="en-GB" sz="2000" b="1" dirty="0" smtClean="0">
                <a:solidFill>
                  <a:srgbClr val="6117C1"/>
                </a:solidFill>
                <a:latin typeface="Courier New"/>
                <a:cs typeface="Courier New"/>
              </a:rPr>
              <a:t>4</a:t>
            </a:r>
            <a:r>
              <a:rPr lang="en-GB" sz="2000" b="1" dirty="0" smtClean="0">
                <a:latin typeface="Courier New"/>
                <a:cs typeface="Courier New"/>
              </a:rPr>
              <a:t>]; </a:t>
            </a:r>
            <a:r>
              <a:rPr lang="en-GB" sz="2000" b="1" dirty="0" smtClean="0">
                <a:solidFill>
                  <a:srgbClr val="008000"/>
                </a:solidFill>
                <a:latin typeface="Courier New"/>
                <a:cs typeface="Courier New"/>
              </a:rPr>
              <a:t>// 128 bits of data</a:t>
            </a:r>
          </a:p>
          <a:p>
            <a:pPr marL="0" indent="0">
              <a:buNone/>
            </a:pPr>
            <a:endParaRPr lang="en-GB" sz="2000" b="1" dirty="0">
              <a:latin typeface="Courier New"/>
              <a:cs typeface="Courier New"/>
            </a:endParaRPr>
          </a:p>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p = data[</a:t>
            </a:r>
            <a:r>
              <a:rPr lang="en-GB" sz="2000" b="1" dirty="0" smtClean="0">
                <a:solidFill>
                  <a:srgbClr val="6117C1"/>
                </a:solidFill>
                <a:latin typeface="Courier New"/>
                <a:cs typeface="Courier New"/>
              </a:rPr>
              <a:t>0</a:t>
            </a:r>
            <a:r>
              <a:rPr lang="en-GB" sz="2000" b="1" dirty="0" smtClean="0">
                <a:latin typeface="Courier New"/>
                <a:cs typeface="Courier New"/>
              </a:rPr>
              <a:t>] ^ data[</a:t>
            </a:r>
            <a:r>
              <a:rPr lang="en-GB" sz="2000" b="1" dirty="0" smtClean="0">
                <a:solidFill>
                  <a:srgbClr val="6117C1"/>
                </a:solidFill>
                <a:latin typeface="Courier New"/>
                <a:cs typeface="Courier New"/>
              </a:rPr>
              <a:t>1</a:t>
            </a:r>
            <a:r>
              <a:rPr lang="en-GB" sz="2000" b="1" dirty="0" smtClean="0">
                <a:latin typeface="Courier New"/>
                <a:cs typeface="Courier New"/>
              </a:rPr>
              <a:t>] ^ data[</a:t>
            </a:r>
            <a:r>
              <a:rPr lang="en-GB" sz="2000" b="1" dirty="0" smtClean="0">
                <a:solidFill>
                  <a:srgbClr val="6117C1"/>
                </a:solidFill>
                <a:latin typeface="Courier New"/>
                <a:cs typeface="Courier New"/>
              </a:rPr>
              <a:t>2</a:t>
            </a:r>
            <a:r>
              <a:rPr lang="en-GB" sz="2000" b="1" dirty="0" smtClean="0">
                <a:latin typeface="Courier New"/>
                <a:cs typeface="Courier New"/>
              </a:rPr>
              <a:t>] ^ data[</a:t>
            </a:r>
            <a:r>
              <a:rPr lang="en-GB" sz="2000" b="1" dirty="0" smtClean="0">
                <a:solidFill>
                  <a:srgbClr val="6117C1"/>
                </a:solidFill>
                <a:latin typeface="Courier New"/>
                <a:cs typeface="Courier New"/>
              </a:rPr>
              <a:t>3</a:t>
            </a:r>
            <a:r>
              <a:rPr lang="en-GB" sz="2000" b="1" dirty="0" smtClean="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16</a:t>
            </a:r>
            <a:r>
              <a:rPr lang="fr-FR" sz="2000" b="1" dirty="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8</a:t>
            </a:r>
            <a:r>
              <a:rPr lang="fr-FR" sz="2000" b="1" dirty="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4</a:t>
            </a:r>
            <a:r>
              <a:rPr lang="fr-FR" sz="2000" b="1" dirty="0">
                <a:latin typeface="Courier New"/>
                <a:cs typeface="Courier New"/>
              </a:rPr>
              <a:t>;</a:t>
            </a:r>
          </a:p>
          <a:p>
            <a:pPr marL="0" indent="0">
              <a:buNone/>
            </a:pPr>
            <a:r>
              <a:rPr lang="en-US" sz="2000" b="1" dirty="0">
                <a:latin typeface="Courier New"/>
                <a:cs typeface="Courier New"/>
              </a:rPr>
              <a:t>p</a:t>
            </a:r>
            <a:r>
              <a:rPr lang="en-US" sz="2000" b="1" dirty="0" smtClean="0">
                <a:latin typeface="Courier New"/>
                <a:cs typeface="Courier New"/>
              </a:rPr>
              <a:t> </a:t>
            </a:r>
            <a:r>
              <a:rPr lang="en-US" sz="2000" b="1" dirty="0">
                <a:latin typeface="Courier New"/>
                <a:cs typeface="Courier New"/>
              </a:rPr>
              <a:t>^= </a:t>
            </a:r>
            <a:r>
              <a:rPr lang="en-US" sz="2000" b="1" dirty="0" smtClean="0">
                <a:latin typeface="Courier New"/>
                <a:cs typeface="Courier New"/>
              </a:rPr>
              <a:t>p </a:t>
            </a:r>
            <a:r>
              <a:rPr lang="en-US" sz="2000" b="1" dirty="0">
                <a:latin typeface="Courier New"/>
                <a:cs typeface="Courier New"/>
              </a:rPr>
              <a:t>&gt;&gt; </a:t>
            </a:r>
            <a:r>
              <a:rPr lang="en-US" sz="2000" b="1" dirty="0">
                <a:solidFill>
                  <a:srgbClr val="6117C1"/>
                </a:solidFill>
                <a:latin typeface="Courier New"/>
                <a:cs typeface="Courier New"/>
              </a:rPr>
              <a:t>2</a:t>
            </a:r>
            <a:r>
              <a:rPr lang="en-US" sz="2000" b="1" dirty="0">
                <a:latin typeface="Courier New"/>
                <a:cs typeface="Courier New"/>
              </a:rPr>
              <a:t>;</a:t>
            </a:r>
          </a:p>
          <a:p>
            <a:pPr marL="0" indent="0">
              <a:buNone/>
            </a:pPr>
            <a:r>
              <a:rPr lang="fr-FR" sz="2000" b="1" dirty="0">
                <a:latin typeface="Courier New"/>
                <a:cs typeface="Courier New"/>
              </a:rPr>
              <a:t>p</a:t>
            </a:r>
            <a:r>
              <a:rPr lang="fr-FR" sz="2000" b="1" dirty="0" smtClean="0">
                <a:latin typeface="Courier New"/>
                <a:cs typeface="Courier New"/>
              </a:rPr>
              <a:t> </a:t>
            </a:r>
            <a:r>
              <a:rPr lang="fr-FR" sz="2000" b="1" dirty="0">
                <a:latin typeface="Courier New"/>
                <a:cs typeface="Courier New"/>
              </a:rPr>
              <a:t>^= </a:t>
            </a:r>
            <a:r>
              <a:rPr lang="fr-FR" sz="2000" b="1" dirty="0" smtClean="0">
                <a:latin typeface="Courier New"/>
                <a:cs typeface="Courier New"/>
              </a:rPr>
              <a:t>p </a:t>
            </a:r>
            <a:r>
              <a:rPr lang="fr-FR" sz="2000" b="1" dirty="0">
                <a:latin typeface="Courier New"/>
                <a:cs typeface="Courier New"/>
              </a:rPr>
              <a:t>&gt;&gt; </a:t>
            </a:r>
            <a:r>
              <a:rPr lang="fr-FR" sz="2000" b="1" dirty="0">
                <a:solidFill>
                  <a:srgbClr val="6117C1"/>
                </a:solidFill>
                <a:latin typeface="Courier New"/>
                <a:cs typeface="Courier New"/>
              </a:rPr>
              <a:t>1</a:t>
            </a:r>
            <a:r>
              <a:rPr lang="fr-FR" sz="2000" b="1" dirty="0" smtClean="0">
                <a:latin typeface="Courier New"/>
                <a:cs typeface="Courier New"/>
              </a:rPr>
              <a:t>;</a:t>
            </a:r>
            <a:endParaRPr lang="fr-FR" sz="2000" b="1" dirty="0">
              <a:latin typeface="Courier New"/>
              <a:cs typeface="Courier New"/>
            </a:endParaRPr>
          </a:p>
          <a:p>
            <a:pPr marL="0" indent="0">
              <a:buNone/>
            </a:pPr>
            <a:endParaRPr lang="fr-FR" sz="2000" b="1" dirty="0" smtClean="0">
              <a:latin typeface="Courier New"/>
              <a:cs typeface="Courier New"/>
            </a:endParaRPr>
          </a:p>
          <a:p>
            <a:pPr marL="0" indent="0">
              <a:buNone/>
            </a:pPr>
            <a:r>
              <a:rPr lang="fr-FR" sz="2000" b="1" dirty="0" smtClean="0">
                <a:solidFill>
                  <a:srgbClr val="008000"/>
                </a:solidFill>
                <a:latin typeface="Courier New"/>
                <a:cs typeface="Courier New"/>
              </a:rPr>
              <a:t>// p </a:t>
            </a:r>
            <a:r>
              <a:rPr lang="fr-FR" sz="2000" b="1" dirty="0" err="1" smtClean="0">
                <a:solidFill>
                  <a:srgbClr val="008000"/>
                </a:solidFill>
                <a:latin typeface="Courier New"/>
                <a:cs typeface="Courier New"/>
              </a:rPr>
              <a:t>is</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now</a:t>
            </a:r>
            <a:r>
              <a:rPr lang="fr-FR" sz="2000" b="1" dirty="0" smtClean="0">
                <a:solidFill>
                  <a:srgbClr val="008000"/>
                </a:solidFill>
                <a:latin typeface="Courier New"/>
                <a:cs typeface="Courier New"/>
              </a:rPr>
              <a:t> ‘1’ or ‘0’, </a:t>
            </a:r>
            <a:r>
              <a:rPr lang="fr-FR" sz="2000" b="1" dirty="0" err="1" smtClean="0">
                <a:solidFill>
                  <a:srgbClr val="008000"/>
                </a:solidFill>
                <a:latin typeface="Courier New"/>
                <a:cs typeface="Courier New"/>
              </a:rPr>
              <a:t>corresponding</a:t>
            </a:r>
            <a:r>
              <a:rPr lang="fr-FR" sz="2000" b="1" dirty="0" smtClean="0">
                <a:solidFill>
                  <a:srgbClr val="008000"/>
                </a:solidFill>
                <a:latin typeface="Courier New"/>
                <a:cs typeface="Courier New"/>
              </a:rPr>
              <a:t> to data </a:t>
            </a:r>
            <a:r>
              <a:rPr lang="fr-FR" sz="2000" b="1" dirty="0" err="1" smtClean="0">
                <a:solidFill>
                  <a:srgbClr val="008000"/>
                </a:solidFill>
                <a:latin typeface="Courier New"/>
                <a:cs typeface="Courier New"/>
              </a:rPr>
              <a:t>having</a:t>
            </a:r>
            <a:endParaRPr lang="fr-FR" sz="2000" b="1" dirty="0" smtClean="0">
              <a:solidFill>
                <a:srgbClr val="008000"/>
              </a:solidFill>
              <a:latin typeface="Courier New"/>
              <a:cs typeface="Courier New"/>
            </a:endParaRPr>
          </a:p>
          <a:p>
            <a:pPr marL="0" indent="0">
              <a:buNone/>
            </a:pPr>
            <a:r>
              <a:rPr lang="fr-FR" sz="2000" b="1" dirty="0" smtClean="0">
                <a:solidFill>
                  <a:srgbClr val="008000"/>
                </a:solidFill>
                <a:latin typeface="Courier New"/>
                <a:cs typeface="Courier New"/>
              </a:rPr>
              <a:t>// an </a:t>
            </a:r>
            <a:r>
              <a:rPr lang="fr-FR" sz="2000" b="1" dirty="0" err="1" smtClean="0">
                <a:solidFill>
                  <a:srgbClr val="008000"/>
                </a:solidFill>
                <a:latin typeface="Courier New"/>
                <a:cs typeface="Courier New"/>
              </a:rPr>
              <a:t>odd</a:t>
            </a:r>
            <a:r>
              <a:rPr lang="fr-FR" sz="2000" b="1" dirty="0" smtClean="0">
                <a:solidFill>
                  <a:srgbClr val="008000"/>
                </a:solidFill>
                <a:latin typeface="Courier New"/>
                <a:cs typeface="Courier New"/>
              </a:rPr>
              <a:t> or </a:t>
            </a:r>
            <a:r>
              <a:rPr lang="fr-FR" sz="2000" b="1" dirty="0" err="1" smtClean="0">
                <a:solidFill>
                  <a:srgbClr val="008000"/>
                </a:solidFill>
                <a:latin typeface="Courier New"/>
                <a:cs typeface="Courier New"/>
              </a:rPr>
              <a:t>even</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number</a:t>
            </a:r>
            <a:r>
              <a:rPr lang="fr-FR" sz="2000" b="1" dirty="0" smtClean="0">
                <a:solidFill>
                  <a:srgbClr val="008000"/>
                </a:solidFill>
                <a:latin typeface="Courier New"/>
                <a:cs typeface="Courier New"/>
              </a:rPr>
              <a:t> of ‘1’ bits</a:t>
            </a:r>
            <a:endParaRPr lang="en-GB" sz="2000" b="1" dirty="0" smtClean="0">
              <a:solidFill>
                <a:srgbClr val="008000"/>
              </a:solidFill>
              <a:latin typeface="Courier New"/>
              <a:cs typeface="Courier New"/>
            </a:endParaRPr>
          </a:p>
          <a:p>
            <a:pPr marL="0" indent="0">
              <a:buNone/>
            </a:pPr>
            <a:endParaRPr lang="en-GB" sz="2000" b="1"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25</a:t>
            </a:fld>
            <a:endParaRPr lang="en-GB"/>
          </a:p>
        </p:txBody>
      </p:sp>
    </p:spTree>
    <p:extLst>
      <p:ext uri="{BB962C8B-B14F-4D97-AF65-F5344CB8AC3E}">
        <p14:creationId xmlns:p14="http://schemas.microsoft.com/office/powerpoint/2010/main" val="2692605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data[</a:t>
            </a:r>
            <a:r>
              <a:rPr lang="en-GB" sz="2000" b="1" dirty="0" smtClean="0">
                <a:solidFill>
                  <a:srgbClr val="6117C1"/>
                </a:solidFill>
                <a:latin typeface="Courier New"/>
                <a:cs typeface="Courier New"/>
              </a:rPr>
              <a:t>4</a:t>
            </a:r>
            <a:r>
              <a:rPr lang="en-GB" sz="2000" b="1" dirty="0" smtClean="0">
                <a:latin typeface="Courier New"/>
                <a:cs typeface="Courier New"/>
              </a:rPr>
              <a:t>]; </a:t>
            </a:r>
            <a:r>
              <a:rPr lang="en-GB" sz="2000" b="1" dirty="0" smtClean="0">
                <a:solidFill>
                  <a:srgbClr val="008000"/>
                </a:solidFill>
                <a:latin typeface="Courier New"/>
                <a:cs typeface="Courier New"/>
              </a:rPr>
              <a:t>// 128 bits of data</a:t>
            </a:r>
          </a:p>
          <a:p>
            <a:pPr marL="0" indent="0">
              <a:buNone/>
            </a:pPr>
            <a:endParaRPr lang="en-GB" sz="2000" b="1" dirty="0">
              <a:latin typeface="Courier New"/>
              <a:cs typeface="Courier New"/>
            </a:endParaRPr>
          </a:p>
          <a:p>
            <a:pPr marL="0" indent="0">
              <a:buNone/>
            </a:pPr>
            <a:r>
              <a:rPr lang="en-GB" sz="2000" b="1" i="1" dirty="0" smtClean="0">
                <a:solidFill>
                  <a:srgbClr val="3366FF"/>
                </a:solidFill>
                <a:latin typeface="Courier New"/>
                <a:cs typeface="Courier New"/>
              </a:rPr>
              <a:t>uint32_t</a:t>
            </a:r>
            <a:r>
              <a:rPr lang="en-GB" sz="2000" b="1" dirty="0" smtClean="0">
                <a:latin typeface="Courier New"/>
                <a:cs typeface="Courier New"/>
              </a:rPr>
              <a:t> p = data[</a:t>
            </a:r>
            <a:r>
              <a:rPr lang="en-GB" sz="2000" b="1" dirty="0" smtClean="0">
                <a:solidFill>
                  <a:srgbClr val="6117C1"/>
                </a:solidFill>
                <a:latin typeface="Courier New"/>
                <a:cs typeface="Courier New"/>
              </a:rPr>
              <a:t>0</a:t>
            </a:r>
            <a:r>
              <a:rPr lang="en-GB" sz="2000" b="1" dirty="0" smtClean="0">
                <a:latin typeface="Courier New"/>
                <a:cs typeface="Courier New"/>
              </a:rPr>
              <a:t>] ^ data[</a:t>
            </a:r>
            <a:r>
              <a:rPr lang="en-GB" sz="2000" b="1" dirty="0" smtClean="0">
                <a:solidFill>
                  <a:srgbClr val="6117C1"/>
                </a:solidFill>
                <a:latin typeface="Courier New"/>
                <a:cs typeface="Courier New"/>
              </a:rPr>
              <a:t>1</a:t>
            </a:r>
            <a:r>
              <a:rPr lang="en-GB" sz="2000" b="1" dirty="0" smtClean="0">
                <a:latin typeface="Courier New"/>
                <a:cs typeface="Courier New"/>
              </a:rPr>
              <a:t>] ^ data[</a:t>
            </a:r>
            <a:r>
              <a:rPr lang="en-GB" sz="2000" b="1" dirty="0" smtClean="0">
                <a:solidFill>
                  <a:srgbClr val="6117C1"/>
                </a:solidFill>
                <a:latin typeface="Courier New"/>
                <a:cs typeface="Courier New"/>
              </a:rPr>
              <a:t>2</a:t>
            </a:r>
            <a:r>
              <a:rPr lang="en-GB" sz="2000" b="1" dirty="0" smtClean="0">
                <a:latin typeface="Courier New"/>
                <a:cs typeface="Courier New"/>
              </a:rPr>
              <a:t>] ^ data[</a:t>
            </a:r>
            <a:r>
              <a:rPr lang="en-GB" sz="2000" b="1" dirty="0" smtClean="0">
                <a:solidFill>
                  <a:srgbClr val="6117C1"/>
                </a:solidFill>
                <a:latin typeface="Courier New"/>
                <a:cs typeface="Courier New"/>
              </a:rPr>
              <a:t>3</a:t>
            </a:r>
            <a:r>
              <a:rPr lang="en-GB" sz="2000" b="1" dirty="0" smtClean="0">
                <a:latin typeface="Courier New"/>
                <a:cs typeface="Courier New"/>
              </a:rPr>
              <a:t>]</a:t>
            </a:r>
          </a:p>
          <a:p>
            <a:pPr marL="0" indent="0">
              <a:buNone/>
            </a:pPr>
            <a:endParaRPr lang="en-GB" sz="2000" b="1" dirty="0" smtClean="0">
              <a:latin typeface="Courier New"/>
              <a:cs typeface="Courier New"/>
            </a:endParaRPr>
          </a:p>
          <a:p>
            <a:pPr marL="0" indent="0">
              <a:buNone/>
            </a:pPr>
            <a:r>
              <a:rPr lang="fr-FR" sz="2000" b="1" dirty="0">
                <a:solidFill>
                  <a:srgbClr val="008000"/>
                </a:solidFill>
                <a:latin typeface="Courier New"/>
                <a:cs typeface="Courier New"/>
              </a:rPr>
              <a:t>/</a:t>
            </a:r>
            <a:r>
              <a:rPr lang="fr-FR" sz="2000" b="1" dirty="0" smtClean="0">
                <a:solidFill>
                  <a:srgbClr val="008000"/>
                </a:solidFill>
                <a:latin typeface="Courier New"/>
                <a:cs typeface="Courier New"/>
              </a:rPr>
              <a:t>/ This </a:t>
            </a:r>
            <a:r>
              <a:rPr lang="fr-FR" sz="2000" b="1" dirty="0" err="1" smtClean="0">
                <a:solidFill>
                  <a:srgbClr val="008000"/>
                </a:solidFill>
                <a:latin typeface="Courier New"/>
                <a:cs typeface="Courier New"/>
              </a:rPr>
              <a:t>intrinsic</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should</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map</a:t>
            </a:r>
            <a:r>
              <a:rPr lang="fr-FR" sz="2000" b="1" dirty="0" smtClean="0">
                <a:solidFill>
                  <a:srgbClr val="008000"/>
                </a:solidFill>
                <a:latin typeface="Courier New"/>
                <a:cs typeface="Courier New"/>
              </a:rPr>
              <a:t> to native hardware</a:t>
            </a:r>
          </a:p>
          <a:p>
            <a:pPr marL="0" indent="0">
              <a:buNone/>
            </a:pP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implementation</a:t>
            </a:r>
            <a:r>
              <a:rPr lang="fr-FR" sz="2000" b="1" dirty="0" smtClean="0">
                <a:solidFill>
                  <a:srgbClr val="008000"/>
                </a:solidFill>
                <a:latin typeface="Courier New"/>
                <a:cs typeface="Courier New"/>
              </a:rPr>
              <a:t> if </a:t>
            </a:r>
            <a:r>
              <a:rPr lang="fr-FR" sz="2000" b="1" dirty="0" err="1" smtClean="0">
                <a:solidFill>
                  <a:srgbClr val="008000"/>
                </a:solidFill>
                <a:latin typeface="Courier New"/>
                <a:cs typeface="Courier New"/>
              </a:rPr>
              <a:t>available</a:t>
            </a:r>
            <a:endParaRPr lang="en-GB" sz="2000" b="1" dirty="0" smtClean="0">
              <a:latin typeface="Courier New"/>
              <a:cs typeface="Courier New"/>
            </a:endParaRPr>
          </a:p>
          <a:p>
            <a:pPr marL="0" indent="0">
              <a:buNone/>
            </a:pPr>
            <a:r>
              <a:rPr lang="en-GB" sz="2000" b="1" dirty="0">
                <a:latin typeface="Courier New"/>
                <a:cs typeface="Courier New"/>
              </a:rPr>
              <a:t>p</a:t>
            </a:r>
            <a:r>
              <a:rPr lang="en-GB" sz="2000" b="1" dirty="0" smtClean="0">
                <a:latin typeface="Courier New"/>
                <a:cs typeface="Courier New"/>
              </a:rPr>
              <a:t> = </a:t>
            </a:r>
            <a:r>
              <a:rPr lang="en-GB" sz="2000" b="1" dirty="0" smtClean="0">
                <a:solidFill>
                  <a:srgbClr val="3366FF"/>
                </a:solidFill>
                <a:latin typeface="Courier New"/>
                <a:cs typeface="Courier New"/>
              </a:rPr>
              <a:t>__</a:t>
            </a:r>
            <a:r>
              <a:rPr lang="en-GB" sz="2000" b="1" dirty="0" err="1" smtClean="0">
                <a:solidFill>
                  <a:srgbClr val="3366FF"/>
                </a:solidFill>
                <a:latin typeface="Courier New"/>
                <a:cs typeface="Courier New"/>
              </a:rPr>
              <a:t>builtin_parity</a:t>
            </a:r>
            <a:r>
              <a:rPr lang="en-GB" sz="2000" b="1" dirty="0" smtClean="0">
                <a:latin typeface="Courier New"/>
                <a:cs typeface="Courier New"/>
              </a:rPr>
              <a:t>(p);</a:t>
            </a:r>
          </a:p>
          <a:p>
            <a:pPr marL="0" indent="0">
              <a:buNone/>
            </a:pPr>
            <a:endParaRPr lang="fr-FR" sz="2000" b="1" dirty="0">
              <a:latin typeface="Courier New"/>
              <a:cs typeface="Courier New"/>
            </a:endParaRPr>
          </a:p>
          <a:p>
            <a:pPr marL="0" indent="0">
              <a:buNone/>
            </a:pPr>
            <a:endParaRPr lang="fr-FR" sz="2000" b="1" dirty="0" smtClean="0">
              <a:latin typeface="Courier New"/>
              <a:cs typeface="Courier New"/>
            </a:endParaRPr>
          </a:p>
          <a:p>
            <a:pPr marL="0" indent="0">
              <a:buNone/>
            </a:pPr>
            <a:r>
              <a:rPr lang="fr-FR" sz="2000" b="1" dirty="0" smtClean="0">
                <a:solidFill>
                  <a:srgbClr val="008000"/>
                </a:solidFill>
                <a:latin typeface="Courier New"/>
                <a:cs typeface="Courier New"/>
              </a:rPr>
              <a:t>// p </a:t>
            </a:r>
            <a:r>
              <a:rPr lang="fr-FR" sz="2000" b="1" dirty="0" err="1" smtClean="0">
                <a:solidFill>
                  <a:srgbClr val="008000"/>
                </a:solidFill>
                <a:latin typeface="Courier New"/>
                <a:cs typeface="Courier New"/>
              </a:rPr>
              <a:t>is</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now</a:t>
            </a:r>
            <a:r>
              <a:rPr lang="fr-FR" sz="2000" b="1" dirty="0" smtClean="0">
                <a:solidFill>
                  <a:srgbClr val="008000"/>
                </a:solidFill>
                <a:latin typeface="Courier New"/>
                <a:cs typeface="Courier New"/>
              </a:rPr>
              <a:t> ‘1’ or ‘0’, </a:t>
            </a:r>
            <a:r>
              <a:rPr lang="fr-FR" sz="2000" b="1" dirty="0" err="1" smtClean="0">
                <a:solidFill>
                  <a:srgbClr val="008000"/>
                </a:solidFill>
                <a:latin typeface="Courier New"/>
                <a:cs typeface="Courier New"/>
              </a:rPr>
              <a:t>corresponding</a:t>
            </a:r>
            <a:r>
              <a:rPr lang="fr-FR" sz="2000" b="1" dirty="0" smtClean="0">
                <a:solidFill>
                  <a:srgbClr val="008000"/>
                </a:solidFill>
                <a:latin typeface="Courier New"/>
                <a:cs typeface="Courier New"/>
              </a:rPr>
              <a:t> to data </a:t>
            </a:r>
            <a:r>
              <a:rPr lang="fr-FR" sz="2000" b="1" dirty="0" err="1" smtClean="0">
                <a:solidFill>
                  <a:srgbClr val="008000"/>
                </a:solidFill>
                <a:latin typeface="Courier New"/>
                <a:cs typeface="Courier New"/>
              </a:rPr>
              <a:t>having</a:t>
            </a:r>
            <a:endParaRPr lang="fr-FR" sz="2000" b="1" dirty="0" smtClean="0">
              <a:solidFill>
                <a:srgbClr val="008000"/>
              </a:solidFill>
              <a:latin typeface="Courier New"/>
              <a:cs typeface="Courier New"/>
            </a:endParaRPr>
          </a:p>
          <a:p>
            <a:pPr marL="0" indent="0">
              <a:buNone/>
            </a:pPr>
            <a:r>
              <a:rPr lang="fr-FR" sz="2000" b="1" dirty="0" smtClean="0">
                <a:solidFill>
                  <a:srgbClr val="008000"/>
                </a:solidFill>
                <a:latin typeface="Courier New"/>
                <a:cs typeface="Courier New"/>
              </a:rPr>
              <a:t>// an </a:t>
            </a:r>
            <a:r>
              <a:rPr lang="fr-FR" sz="2000" b="1" dirty="0" err="1" smtClean="0">
                <a:solidFill>
                  <a:srgbClr val="008000"/>
                </a:solidFill>
                <a:latin typeface="Courier New"/>
                <a:cs typeface="Courier New"/>
              </a:rPr>
              <a:t>odd</a:t>
            </a:r>
            <a:r>
              <a:rPr lang="fr-FR" sz="2000" b="1" dirty="0" smtClean="0">
                <a:solidFill>
                  <a:srgbClr val="008000"/>
                </a:solidFill>
                <a:latin typeface="Courier New"/>
                <a:cs typeface="Courier New"/>
              </a:rPr>
              <a:t> or </a:t>
            </a:r>
            <a:r>
              <a:rPr lang="fr-FR" sz="2000" b="1" dirty="0" err="1" smtClean="0">
                <a:solidFill>
                  <a:srgbClr val="008000"/>
                </a:solidFill>
                <a:latin typeface="Courier New"/>
                <a:cs typeface="Courier New"/>
              </a:rPr>
              <a:t>even</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number</a:t>
            </a:r>
            <a:r>
              <a:rPr lang="fr-FR" sz="2000" b="1" dirty="0" smtClean="0">
                <a:solidFill>
                  <a:srgbClr val="008000"/>
                </a:solidFill>
                <a:latin typeface="Courier New"/>
                <a:cs typeface="Courier New"/>
              </a:rPr>
              <a:t> of ‘1’ bits</a:t>
            </a:r>
            <a:endParaRPr lang="en-GB" sz="2000" b="1" dirty="0" smtClean="0">
              <a:solidFill>
                <a:srgbClr val="008000"/>
              </a:solidFill>
              <a:latin typeface="Courier New"/>
              <a:cs typeface="Courier New"/>
            </a:endParaRPr>
          </a:p>
          <a:p>
            <a:pPr marL="0" indent="0">
              <a:buNone/>
            </a:pPr>
            <a:endParaRPr lang="en-GB" sz="2000" b="1"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26</a:t>
            </a:fld>
            <a:endParaRPr lang="en-GB"/>
          </a:p>
        </p:txBody>
      </p:sp>
    </p:spTree>
    <p:extLst>
      <p:ext uri="{BB962C8B-B14F-4D97-AF65-F5344CB8AC3E}">
        <p14:creationId xmlns:p14="http://schemas.microsoft.com/office/powerpoint/2010/main" val="1368924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Parity bits - implementation</a:t>
            </a:r>
            <a:endParaRPr lang="en-GB" dirty="0"/>
          </a:p>
        </p:txBody>
      </p:sp>
      <p:sp>
        <p:nvSpPr>
          <p:cNvPr id="3" name="Content Placeholder 2"/>
          <p:cNvSpPr>
            <a:spLocks noGrp="1"/>
          </p:cNvSpPr>
          <p:nvPr>
            <p:ph idx="1"/>
          </p:nvPr>
        </p:nvSpPr>
        <p:spPr/>
        <p:txBody>
          <a:bodyPr/>
          <a:lstStyle/>
          <a:p>
            <a:pPr marL="0" indent="0">
              <a:buNone/>
            </a:pPr>
            <a:r>
              <a:rPr lang="en-GB" sz="2000" b="1" i="1" dirty="0" smtClean="0">
                <a:solidFill>
                  <a:srgbClr val="3366FF"/>
                </a:solidFill>
                <a:latin typeface="Courier New"/>
                <a:cs typeface="Courier New"/>
              </a:rPr>
              <a:t>uint64_t</a:t>
            </a:r>
            <a:r>
              <a:rPr lang="en-GB" sz="2000" b="1" dirty="0" smtClean="0">
                <a:latin typeface="Courier New"/>
                <a:cs typeface="Courier New"/>
              </a:rPr>
              <a:t> data[</a:t>
            </a:r>
            <a:r>
              <a:rPr lang="en-GB" sz="2000" b="1" dirty="0">
                <a:solidFill>
                  <a:srgbClr val="6117C1"/>
                </a:solidFill>
                <a:latin typeface="Courier New"/>
                <a:cs typeface="Courier New"/>
              </a:rPr>
              <a:t>2</a:t>
            </a:r>
            <a:r>
              <a:rPr lang="en-GB" sz="2000" b="1" dirty="0" smtClean="0">
                <a:latin typeface="Courier New"/>
                <a:cs typeface="Courier New"/>
              </a:rPr>
              <a:t>]; </a:t>
            </a:r>
            <a:r>
              <a:rPr lang="en-GB" sz="2000" b="1" dirty="0" smtClean="0">
                <a:solidFill>
                  <a:srgbClr val="008000"/>
                </a:solidFill>
                <a:latin typeface="Courier New"/>
                <a:cs typeface="Courier New"/>
              </a:rPr>
              <a:t>// 128 bits of data</a:t>
            </a:r>
          </a:p>
          <a:p>
            <a:pPr marL="0" indent="0">
              <a:buNone/>
            </a:pPr>
            <a:endParaRPr lang="en-GB" sz="2000" b="1" dirty="0">
              <a:latin typeface="Courier New"/>
              <a:cs typeface="Courier New"/>
            </a:endParaRPr>
          </a:p>
          <a:p>
            <a:pPr marL="0" indent="0">
              <a:buNone/>
            </a:pPr>
            <a:r>
              <a:rPr lang="en-GB" sz="2000" b="1" i="1" dirty="0" smtClean="0">
                <a:solidFill>
                  <a:srgbClr val="3366FF"/>
                </a:solidFill>
                <a:latin typeface="Courier New"/>
                <a:cs typeface="Courier New"/>
              </a:rPr>
              <a:t>uint64_t</a:t>
            </a:r>
            <a:r>
              <a:rPr lang="en-GB" sz="2000" b="1" dirty="0" smtClean="0">
                <a:latin typeface="Courier New"/>
                <a:cs typeface="Courier New"/>
              </a:rPr>
              <a:t> p = data[</a:t>
            </a:r>
            <a:r>
              <a:rPr lang="en-GB" sz="2000" b="1" dirty="0" smtClean="0">
                <a:solidFill>
                  <a:srgbClr val="6117C1"/>
                </a:solidFill>
                <a:latin typeface="Courier New"/>
                <a:cs typeface="Courier New"/>
              </a:rPr>
              <a:t>0</a:t>
            </a:r>
            <a:r>
              <a:rPr lang="en-GB" sz="2000" b="1" dirty="0" smtClean="0">
                <a:latin typeface="Courier New"/>
                <a:cs typeface="Courier New"/>
              </a:rPr>
              <a:t>] ^ data[</a:t>
            </a:r>
            <a:r>
              <a:rPr lang="en-GB" sz="2000" b="1" dirty="0" smtClean="0">
                <a:solidFill>
                  <a:srgbClr val="6117C1"/>
                </a:solidFill>
                <a:latin typeface="Courier New"/>
                <a:cs typeface="Courier New"/>
              </a:rPr>
              <a:t>1];</a:t>
            </a:r>
          </a:p>
          <a:p>
            <a:pPr marL="0" indent="0">
              <a:buNone/>
            </a:pPr>
            <a:endParaRPr lang="en-GB" sz="2000" b="1" dirty="0" smtClean="0">
              <a:latin typeface="Courier New"/>
              <a:cs typeface="Courier New"/>
            </a:endParaRPr>
          </a:p>
          <a:p>
            <a:pPr marL="0" indent="0">
              <a:buNone/>
            </a:pPr>
            <a:r>
              <a:rPr lang="fr-FR" sz="2000" b="1" dirty="0">
                <a:solidFill>
                  <a:srgbClr val="008000"/>
                </a:solidFill>
                <a:latin typeface="Courier New"/>
                <a:cs typeface="Courier New"/>
              </a:rPr>
              <a:t>/</a:t>
            </a:r>
            <a:r>
              <a:rPr lang="fr-FR" sz="2000" b="1" dirty="0" smtClean="0">
                <a:solidFill>
                  <a:srgbClr val="008000"/>
                </a:solidFill>
                <a:latin typeface="Courier New"/>
                <a:cs typeface="Courier New"/>
              </a:rPr>
              <a:t>/ This </a:t>
            </a:r>
            <a:r>
              <a:rPr lang="fr-FR" sz="2000" b="1" dirty="0" err="1" smtClean="0">
                <a:solidFill>
                  <a:srgbClr val="008000"/>
                </a:solidFill>
                <a:latin typeface="Courier New"/>
                <a:cs typeface="Courier New"/>
              </a:rPr>
              <a:t>intrinsic</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should</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map</a:t>
            </a:r>
            <a:r>
              <a:rPr lang="fr-FR" sz="2000" b="1" dirty="0" smtClean="0">
                <a:solidFill>
                  <a:srgbClr val="008000"/>
                </a:solidFill>
                <a:latin typeface="Courier New"/>
                <a:cs typeface="Courier New"/>
              </a:rPr>
              <a:t> to native hardware</a:t>
            </a:r>
          </a:p>
          <a:p>
            <a:pPr marL="0" indent="0">
              <a:buNone/>
            </a:pP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implementation</a:t>
            </a:r>
            <a:r>
              <a:rPr lang="fr-FR" sz="2000" b="1" dirty="0" smtClean="0">
                <a:solidFill>
                  <a:srgbClr val="008000"/>
                </a:solidFill>
                <a:latin typeface="Courier New"/>
                <a:cs typeface="Courier New"/>
              </a:rPr>
              <a:t> if </a:t>
            </a:r>
            <a:r>
              <a:rPr lang="fr-FR" sz="2000" b="1" dirty="0" err="1" smtClean="0">
                <a:solidFill>
                  <a:srgbClr val="008000"/>
                </a:solidFill>
                <a:latin typeface="Courier New"/>
                <a:cs typeface="Courier New"/>
              </a:rPr>
              <a:t>available</a:t>
            </a:r>
            <a:endParaRPr lang="en-GB" sz="2000" b="1" dirty="0" smtClean="0">
              <a:latin typeface="Courier New"/>
              <a:cs typeface="Courier New"/>
            </a:endParaRPr>
          </a:p>
          <a:p>
            <a:pPr marL="0" indent="0">
              <a:buNone/>
            </a:pPr>
            <a:r>
              <a:rPr lang="en-GB" sz="2000" b="1" dirty="0">
                <a:latin typeface="Courier New"/>
                <a:cs typeface="Courier New"/>
              </a:rPr>
              <a:t>p</a:t>
            </a:r>
            <a:r>
              <a:rPr lang="en-GB" sz="2000" b="1" dirty="0" smtClean="0">
                <a:latin typeface="Courier New"/>
                <a:cs typeface="Courier New"/>
              </a:rPr>
              <a:t> = </a:t>
            </a:r>
            <a:r>
              <a:rPr lang="en-GB" sz="2000" b="1" dirty="0" smtClean="0">
                <a:solidFill>
                  <a:srgbClr val="3366FF"/>
                </a:solidFill>
                <a:latin typeface="Courier New"/>
                <a:cs typeface="Courier New"/>
              </a:rPr>
              <a:t>__</a:t>
            </a:r>
            <a:r>
              <a:rPr lang="en-GB" sz="2000" b="1" dirty="0" err="1" smtClean="0">
                <a:solidFill>
                  <a:srgbClr val="3366FF"/>
                </a:solidFill>
                <a:latin typeface="Courier New"/>
                <a:cs typeface="Courier New"/>
              </a:rPr>
              <a:t>builtin_parityl</a:t>
            </a:r>
            <a:r>
              <a:rPr lang="en-GB" sz="2000" b="1" dirty="0" smtClean="0">
                <a:latin typeface="Courier New"/>
                <a:cs typeface="Courier New"/>
              </a:rPr>
              <a:t>(p);</a:t>
            </a:r>
          </a:p>
          <a:p>
            <a:pPr marL="0" indent="0">
              <a:buNone/>
            </a:pPr>
            <a:endParaRPr lang="fr-FR" sz="2000" b="1" dirty="0">
              <a:latin typeface="Courier New"/>
              <a:cs typeface="Courier New"/>
            </a:endParaRPr>
          </a:p>
          <a:p>
            <a:pPr marL="0" indent="0">
              <a:buNone/>
            </a:pPr>
            <a:endParaRPr lang="fr-FR" sz="2000" b="1" dirty="0" smtClean="0">
              <a:latin typeface="Courier New"/>
              <a:cs typeface="Courier New"/>
            </a:endParaRPr>
          </a:p>
          <a:p>
            <a:pPr marL="0" indent="0">
              <a:buNone/>
            </a:pPr>
            <a:r>
              <a:rPr lang="fr-FR" sz="2000" b="1" dirty="0" smtClean="0">
                <a:solidFill>
                  <a:srgbClr val="008000"/>
                </a:solidFill>
                <a:latin typeface="Courier New"/>
                <a:cs typeface="Courier New"/>
              </a:rPr>
              <a:t>// p </a:t>
            </a:r>
            <a:r>
              <a:rPr lang="fr-FR" sz="2000" b="1" dirty="0" err="1" smtClean="0">
                <a:solidFill>
                  <a:srgbClr val="008000"/>
                </a:solidFill>
                <a:latin typeface="Courier New"/>
                <a:cs typeface="Courier New"/>
              </a:rPr>
              <a:t>is</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now</a:t>
            </a:r>
            <a:r>
              <a:rPr lang="fr-FR" sz="2000" b="1" dirty="0" smtClean="0">
                <a:solidFill>
                  <a:srgbClr val="008000"/>
                </a:solidFill>
                <a:latin typeface="Courier New"/>
                <a:cs typeface="Courier New"/>
              </a:rPr>
              <a:t> ‘1’ or ‘0’, </a:t>
            </a:r>
            <a:r>
              <a:rPr lang="fr-FR" sz="2000" b="1" dirty="0" err="1" smtClean="0">
                <a:solidFill>
                  <a:srgbClr val="008000"/>
                </a:solidFill>
                <a:latin typeface="Courier New"/>
                <a:cs typeface="Courier New"/>
              </a:rPr>
              <a:t>corresponding</a:t>
            </a:r>
            <a:r>
              <a:rPr lang="fr-FR" sz="2000" b="1" dirty="0" smtClean="0">
                <a:solidFill>
                  <a:srgbClr val="008000"/>
                </a:solidFill>
                <a:latin typeface="Courier New"/>
                <a:cs typeface="Courier New"/>
              </a:rPr>
              <a:t> to data </a:t>
            </a:r>
            <a:r>
              <a:rPr lang="fr-FR" sz="2000" b="1" dirty="0" err="1" smtClean="0">
                <a:solidFill>
                  <a:srgbClr val="008000"/>
                </a:solidFill>
                <a:latin typeface="Courier New"/>
                <a:cs typeface="Courier New"/>
              </a:rPr>
              <a:t>having</a:t>
            </a:r>
            <a:endParaRPr lang="fr-FR" sz="2000" b="1" dirty="0" smtClean="0">
              <a:solidFill>
                <a:srgbClr val="008000"/>
              </a:solidFill>
              <a:latin typeface="Courier New"/>
              <a:cs typeface="Courier New"/>
            </a:endParaRPr>
          </a:p>
          <a:p>
            <a:pPr marL="0" indent="0">
              <a:buNone/>
            </a:pPr>
            <a:r>
              <a:rPr lang="fr-FR" sz="2000" b="1" dirty="0" smtClean="0">
                <a:solidFill>
                  <a:srgbClr val="008000"/>
                </a:solidFill>
                <a:latin typeface="Courier New"/>
                <a:cs typeface="Courier New"/>
              </a:rPr>
              <a:t>// an </a:t>
            </a:r>
            <a:r>
              <a:rPr lang="fr-FR" sz="2000" b="1" dirty="0" err="1" smtClean="0">
                <a:solidFill>
                  <a:srgbClr val="008000"/>
                </a:solidFill>
                <a:latin typeface="Courier New"/>
                <a:cs typeface="Courier New"/>
              </a:rPr>
              <a:t>odd</a:t>
            </a:r>
            <a:r>
              <a:rPr lang="fr-FR" sz="2000" b="1" dirty="0" smtClean="0">
                <a:solidFill>
                  <a:srgbClr val="008000"/>
                </a:solidFill>
                <a:latin typeface="Courier New"/>
                <a:cs typeface="Courier New"/>
              </a:rPr>
              <a:t> or </a:t>
            </a:r>
            <a:r>
              <a:rPr lang="fr-FR" sz="2000" b="1" dirty="0" err="1" smtClean="0">
                <a:solidFill>
                  <a:srgbClr val="008000"/>
                </a:solidFill>
                <a:latin typeface="Courier New"/>
                <a:cs typeface="Courier New"/>
              </a:rPr>
              <a:t>even</a:t>
            </a:r>
            <a:r>
              <a:rPr lang="fr-FR" sz="2000" b="1" dirty="0" smtClean="0">
                <a:solidFill>
                  <a:srgbClr val="008000"/>
                </a:solidFill>
                <a:latin typeface="Courier New"/>
                <a:cs typeface="Courier New"/>
              </a:rPr>
              <a:t> </a:t>
            </a:r>
            <a:r>
              <a:rPr lang="fr-FR" sz="2000" b="1" dirty="0" err="1" smtClean="0">
                <a:solidFill>
                  <a:srgbClr val="008000"/>
                </a:solidFill>
                <a:latin typeface="Courier New"/>
                <a:cs typeface="Courier New"/>
              </a:rPr>
              <a:t>number</a:t>
            </a:r>
            <a:r>
              <a:rPr lang="fr-FR" sz="2000" b="1" dirty="0" smtClean="0">
                <a:solidFill>
                  <a:srgbClr val="008000"/>
                </a:solidFill>
                <a:latin typeface="Courier New"/>
                <a:cs typeface="Courier New"/>
              </a:rPr>
              <a:t> of ‘1’ bits</a:t>
            </a:r>
            <a:endParaRPr lang="en-GB" sz="2000" b="1" dirty="0" smtClean="0">
              <a:solidFill>
                <a:srgbClr val="008000"/>
              </a:solidFill>
              <a:latin typeface="Courier New"/>
              <a:cs typeface="Courier New"/>
            </a:endParaRPr>
          </a:p>
          <a:p>
            <a:pPr marL="0" indent="0">
              <a:buNone/>
            </a:pPr>
            <a:endParaRPr lang="en-GB" sz="2000" b="1"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27</a:t>
            </a:fld>
            <a:endParaRPr lang="en-GB"/>
          </a:p>
        </p:txBody>
      </p:sp>
    </p:spTree>
    <p:extLst>
      <p:ext uri="{BB962C8B-B14F-4D97-AF65-F5344CB8AC3E}">
        <p14:creationId xmlns:p14="http://schemas.microsoft.com/office/powerpoint/2010/main" val="2605028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matrix ABFT Results</a:t>
            </a:r>
            <a:endParaRPr lang="en-GB" dirty="0"/>
          </a:p>
        </p:txBody>
      </p:sp>
      <p:sp>
        <p:nvSpPr>
          <p:cNvPr id="3" name="Content Placeholder 2"/>
          <p:cNvSpPr>
            <a:spLocks noGrp="1"/>
          </p:cNvSpPr>
          <p:nvPr>
            <p:ph idx="1"/>
          </p:nvPr>
        </p:nvSpPr>
        <p:spPr>
          <a:xfrm>
            <a:off x="457200" y="1270000"/>
            <a:ext cx="8229600" cy="1473200"/>
          </a:xfrm>
        </p:spPr>
        <p:txBody>
          <a:bodyPr/>
          <a:lstStyle/>
          <a:p>
            <a:r>
              <a:rPr lang="en-GB" sz="2000" dirty="0" smtClean="0"/>
              <a:t>Performance collected using a CG solver in </a:t>
            </a:r>
            <a:r>
              <a:rPr lang="en-GB" sz="2000" dirty="0" err="1" smtClean="0"/>
              <a:t>TeaLeaf</a:t>
            </a:r>
            <a:r>
              <a:rPr lang="en-GB" sz="2000" dirty="0" smtClean="0"/>
              <a:t> (</a:t>
            </a:r>
            <a:r>
              <a:rPr lang="en-GB" sz="2000" dirty="0"/>
              <a:t>h</a:t>
            </a:r>
            <a:r>
              <a:rPr lang="en-GB" sz="2000" dirty="0" smtClean="0"/>
              <a:t>ydrodynamics mini-app from </a:t>
            </a:r>
            <a:r>
              <a:rPr lang="en-GB" sz="2000" dirty="0" err="1" smtClean="0"/>
              <a:t>Mantevo</a:t>
            </a:r>
            <a:r>
              <a:rPr lang="en-GB" sz="2000" dirty="0" smtClean="0"/>
              <a:t> benchmark suite)</a:t>
            </a:r>
          </a:p>
          <a:p>
            <a:r>
              <a:rPr lang="en-GB" sz="2000" dirty="0" smtClean="0"/>
              <a:t>x86: Intel </a:t>
            </a:r>
            <a:r>
              <a:rPr lang="is-IS" sz="2000" dirty="0"/>
              <a:t>E5-</a:t>
            </a:r>
            <a:r>
              <a:rPr lang="is-IS" sz="2000" dirty="0" smtClean="0"/>
              <a:t>2670, 16-cores @ 2.6GHz</a:t>
            </a:r>
          </a:p>
          <a:p>
            <a:r>
              <a:rPr lang="is-IS" sz="2000" dirty="0" smtClean="0"/>
              <a:t>ARM32:  Samsung Exynos 5 dual Cortex-A15</a:t>
            </a:r>
            <a:endParaRPr lang="en-GB" sz="2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28</a:t>
            </a:fld>
            <a:endParaRPr lang="en-GB"/>
          </a:p>
        </p:txBody>
      </p:sp>
      <p:graphicFrame>
        <p:nvGraphicFramePr>
          <p:cNvPr id="6" name="Content Placeholder 3"/>
          <p:cNvGraphicFramePr>
            <a:graphicFrameLocks/>
          </p:cNvGraphicFramePr>
          <p:nvPr>
            <p:extLst>
              <p:ext uri="{D42A27DB-BD31-4B8C-83A1-F6EECF244321}">
                <p14:modId xmlns:p14="http://schemas.microsoft.com/office/powerpoint/2010/main" val="3393521079"/>
              </p:ext>
            </p:extLst>
          </p:nvPr>
        </p:nvGraphicFramePr>
        <p:xfrm>
          <a:off x="458823" y="3172403"/>
          <a:ext cx="8227976" cy="1156998"/>
        </p:xfrm>
        <a:graphic>
          <a:graphicData uri="http://schemas.openxmlformats.org/drawingml/2006/table">
            <a:tbl>
              <a:tblPr firstRow="1" bandRow="1">
                <a:tableStyleId>{5C22544A-7EE6-4342-B048-85BDC9FD1C3A}</a:tableStyleId>
              </a:tblPr>
              <a:tblGrid>
                <a:gridCol w="1696897"/>
                <a:gridCol w="1871277"/>
                <a:gridCol w="2080918"/>
                <a:gridCol w="2578884"/>
              </a:tblGrid>
              <a:tr h="385666">
                <a:tc>
                  <a:txBody>
                    <a:bodyPr/>
                    <a:lstStyle/>
                    <a:p>
                      <a:r>
                        <a:rPr lang="en-GB" dirty="0" smtClean="0">
                          <a:solidFill>
                            <a:srgbClr val="31747B"/>
                          </a:solidFill>
                        </a:rPr>
                        <a:t>Scheme</a:t>
                      </a:r>
                      <a:endParaRPr lang="en-GB" dirty="0">
                        <a:solidFill>
                          <a:srgbClr val="31747B"/>
                        </a:solidFill>
                      </a:endParaRPr>
                    </a:p>
                  </a:txBody>
                  <a:tcPr/>
                </a:tc>
                <a:tc>
                  <a:txBody>
                    <a:bodyPr/>
                    <a:lstStyle/>
                    <a:p>
                      <a:r>
                        <a:rPr lang="en-GB" dirty="0" smtClean="0">
                          <a:solidFill>
                            <a:srgbClr val="31747B"/>
                          </a:solidFill>
                        </a:rPr>
                        <a:t>Bits needed</a:t>
                      </a:r>
                      <a:endParaRPr lang="en-GB" dirty="0">
                        <a:solidFill>
                          <a:srgbClr val="31747B"/>
                        </a:solidFill>
                      </a:endParaRPr>
                    </a:p>
                  </a:txBody>
                  <a:tcPr/>
                </a:tc>
                <a:tc>
                  <a:txBody>
                    <a:bodyPr/>
                    <a:lstStyle/>
                    <a:p>
                      <a:r>
                        <a:rPr lang="en-GB" dirty="0" smtClean="0">
                          <a:solidFill>
                            <a:srgbClr val="31747B"/>
                          </a:solidFill>
                        </a:rPr>
                        <a:t>x86</a:t>
                      </a:r>
                      <a:r>
                        <a:rPr lang="en-GB" baseline="0" dirty="0" smtClean="0">
                          <a:solidFill>
                            <a:srgbClr val="31747B"/>
                          </a:solidFill>
                        </a:rPr>
                        <a:t> overhead</a:t>
                      </a:r>
                      <a:endParaRPr lang="en-GB" dirty="0">
                        <a:solidFill>
                          <a:srgbClr val="31747B"/>
                        </a:solidFill>
                      </a:endParaRPr>
                    </a:p>
                  </a:txBody>
                  <a:tcPr/>
                </a:tc>
                <a:tc>
                  <a:txBody>
                    <a:bodyPr/>
                    <a:lstStyle/>
                    <a:p>
                      <a:r>
                        <a:rPr lang="en-GB" dirty="0" smtClean="0">
                          <a:solidFill>
                            <a:srgbClr val="31747B"/>
                          </a:solidFill>
                        </a:rPr>
                        <a:t>ARM32 overhead</a:t>
                      </a:r>
                      <a:endParaRPr lang="en-GB" dirty="0">
                        <a:solidFill>
                          <a:srgbClr val="31747B"/>
                        </a:solidFill>
                      </a:endParaRPr>
                    </a:p>
                  </a:txBody>
                  <a:tcPr/>
                </a:tc>
              </a:tr>
              <a:tr h="385666">
                <a:tc>
                  <a:txBody>
                    <a:bodyPr/>
                    <a:lstStyle/>
                    <a:p>
                      <a:r>
                        <a:rPr lang="en-GB" dirty="0" smtClean="0"/>
                        <a:t>Constraints</a:t>
                      </a:r>
                    </a:p>
                  </a:txBody>
                  <a:tcPr/>
                </a:tc>
                <a:tc>
                  <a:txBody>
                    <a:bodyPr/>
                    <a:lstStyle/>
                    <a:p>
                      <a:pPr algn="ctr"/>
                      <a:r>
                        <a:rPr lang="en-GB" dirty="0" smtClean="0"/>
                        <a:t>0</a:t>
                      </a:r>
                    </a:p>
                  </a:txBody>
                  <a:tcPr/>
                </a:tc>
                <a:tc>
                  <a:txBody>
                    <a:bodyPr/>
                    <a:lstStyle/>
                    <a:p>
                      <a:pPr algn="ctr" fontAlgn="b"/>
                      <a:r>
                        <a:rPr lang="nb-NO" sz="1800" b="0" i="0" u="none" strike="noStrike" dirty="0" smtClean="0">
                          <a:solidFill>
                            <a:srgbClr val="000000"/>
                          </a:solidFill>
                          <a:effectLst/>
                          <a:latin typeface="+mn-lt"/>
                        </a:rPr>
                        <a:t>1.00x</a:t>
                      </a:r>
                      <a:endParaRPr lang="nb-NO" sz="1800" b="0" i="0" u="none" strike="noStrike" dirty="0">
                        <a:solidFill>
                          <a:srgbClr val="000000"/>
                        </a:solidFill>
                        <a:effectLst/>
                        <a:latin typeface="+mn-lt"/>
                      </a:endParaRPr>
                    </a:p>
                  </a:txBody>
                  <a:tcPr marL="12700" marR="12700" marT="12700" marB="0" anchor="b"/>
                </a:tc>
                <a:tc>
                  <a:txBody>
                    <a:bodyPr/>
                    <a:lstStyle/>
                    <a:p>
                      <a:pPr algn="ctr" fontAlgn="b"/>
                      <a:r>
                        <a:rPr lang="en-GB" sz="1800" b="0" i="0" u="none" strike="noStrike" dirty="0" smtClean="0">
                          <a:solidFill>
                            <a:srgbClr val="000000"/>
                          </a:solidFill>
                          <a:effectLst/>
                          <a:latin typeface="+mn-lt"/>
                        </a:rPr>
                        <a:t>1.07x</a:t>
                      </a:r>
                      <a:endParaRPr lang="uk-UA" sz="1800" b="0" i="0" u="none" strike="noStrike" dirty="0">
                        <a:solidFill>
                          <a:srgbClr val="000000"/>
                        </a:solidFill>
                        <a:effectLst/>
                        <a:latin typeface="+mn-lt"/>
                      </a:endParaRPr>
                    </a:p>
                  </a:txBody>
                  <a:tcPr marL="12700" marR="12700" marT="12700" marB="0" anchor="b"/>
                </a:tc>
              </a:tr>
              <a:tr h="385666">
                <a:tc>
                  <a:txBody>
                    <a:bodyPr/>
                    <a:lstStyle/>
                    <a:p>
                      <a:r>
                        <a:rPr lang="en-GB" b="1" dirty="0" smtClean="0"/>
                        <a:t>SED</a:t>
                      </a:r>
                    </a:p>
                  </a:txBody>
                  <a:tcPr/>
                </a:tc>
                <a:tc>
                  <a:txBody>
                    <a:bodyPr/>
                    <a:lstStyle/>
                    <a:p>
                      <a:pPr algn="ctr"/>
                      <a:r>
                        <a:rPr lang="en-GB" b="1" dirty="0" smtClean="0"/>
                        <a:t>1</a:t>
                      </a:r>
                    </a:p>
                  </a:txBody>
                  <a:tcPr/>
                </a:tc>
                <a:tc>
                  <a:txBody>
                    <a:bodyPr/>
                    <a:lstStyle/>
                    <a:p>
                      <a:pPr algn="ctr" fontAlgn="b"/>
                      <a:r>
                        <a:rPr lang="nb-NO" sz="1800" b="1" i="0" u="none" strike="noStrike" dirty="0" smtClean="0">
                          <a:solidFill>
                            <a:srgbClr val="000000"/>
                          </a:solidFill>
                          <a:effectLst/>
                          <a:latin typeface="+mn-lt"/>
                        </a:rPr>
                        <a:t>1.01x</a:t>
                      </a:r>
                      <a:endParaRPr lang="nb-NO" sz="1800" b="1" i="0" u="none" strike="noStrike" dirty="0">
                        <a:solidFill>
                          <a:srgbClr val="000000"/>
                        </a:solidFill>
                        <a:effectLst/>
                        <a:latin typeface="+mn-lt"/>
                      </a:endParaRPr>
                    </a:p>
                  </a:txBody>
                  <a:tcPr marL="12700" marR="12700" marT="12700" marB="0" anchor="b"/>
                </a:tc>
                <a:tc>
                  <a:txBody>
                    <a:bodyPr/>
                    <a:lstStyle/>
                    <a:p>
                      <a:pPr algn="ctr" fontAlgn="b"/>
                      <a:r>
                        <a:rPr lang="uk-UA" sz="1800" b="1" i="0" u="none" strike="noStrike" dirty="0" smtClean="0">
                          <a:solidFill>
                            <a:srgbClr val="000000"/>
                          </a:solidFill>
                          <a:effectLst/>
                          <a:latin typeface="+mn-lt"/>
                        </a:rPr>
                        <a:t>1.</a:t>
                      </a:r>
                      <a:r>
                        <a:rPr lang="en-GB" sz="1800" b="1" i="0" u="none" strike="noStrike" dirty="0" smtClean="0">
                          <a:solidFill>
                            <a:srgbClr val="000000"/>
                          </a:solidFill>
                          <a:effectLst/>
                          <a:latin typeface="+mn-lt"/>
                        </a:rPr>
                        <a:t>28x</a:t>
                      </a:r>
                      <a:endParaRPr lang="uk-UA" sz="1800" b="1" i="0" u="none" strike="noStrike" dirty="0">
                        <a:solidFill>
                          <a:srgbClr val="000000"/>
                        </a:solidFill>
                        <a:effectLst/>
                        <a:latin typeface="+mn-lt"/>
                      </a:endParaRPr>
                    </a:p>
                  </a:txBody>
                  <a:tcPr marL="12700" marR="12700" marT="12700" marB="0" anchor="b"/>
                </a:tc>
              </a:tr>
            </a:tbl>
          </a:graphicData>
        </a:graphic>
      </p:graphicFrame>
    </p:spTree>
    <p:extLst>
      <p:ext uri="{BB962C8B-B14F-4D97-AF65-F5344CB8AC3E}">
        <p14:creationId xmlns:p14="http://schemas.microsoft.com/office/powerpoint/2010/main" val="1333219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p:txBody>
          <a:bodyPr/>
          <a:lstStyle/>
          <a:p>
            <a:r>
              <a:rPr lang="en-GB" dirty="0" smtClean="0"/>
              <a:t>A single parity bit can detect a single-bit flip, but gives us no ability to correct errors, or to detect multi-bit flips</a:t>
            </a:r>
          </a:p>
          <a:p>
            <a:r>
              <a:rPr lang="en-GB" dirty="0"/>
              <a:t>H</a:t>
            </a:r>
            <a:r>
              <a:rPr lang="en-GB" dirty="0" smtClean="0"/>
              <a:t>amming codes extend the concept of parity bits to provide the ability to </a:t>
            </a:r>
            <a:r>
              <a:rPr lang="en-GB" b="1" dirty="0" smtClean="0">
                <a:solidFill>
                  <a:srgbClr val="008000"/>
                </a:solidFill>
              </a:rPr>
              <a:t>correct</a:t>
            </a:r>
            <a:r>
              <a:rPr lang="en-GB" dirty="0" smtClean="0"/>
              <a:t> single-bit errors</a:t>
            </a:r>
          </a:p>
          <a:p>
            <a:r>
              <a:rPr lang="en-GB" dirty="0" smtClean="0"/>
              <a:t>They can be further extended with an additional parity bit in order to also </a:t>
            </a:r>
            <a:r>
              <a:rPr lang="en-GB" b="1" dirty="0" smtClean="0">
                <a:solidFill>
                  <a:srgbClr val="0000FF"/>
                </a:solidFill>
              </a:rPr>
              <a:t>detect</a:t>
            </a:r>
            <a:r>
              <a:rPr lang="en-GB" dirty="0" smtClean="0"/>
              <a:t> (but not correct) double-</a:t>
            </a:r>
            <a:r>
              <a:rPr lang="en-GB" dirty="0"/>
              <a:t>bit </a:t>
            </a:r>
            <a:r>
              <a:rPr lang="en-GB" dirty="0" smtClean="0"/>
              <a:t>errors</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29</a:t>
            </a:fld>
            <a:endParaRPr lang="en-GB"/>
          </a:p>
        </p:txBody>
      </p:sp>
    </p:spTree>
    <p:extLst>
      <p:ext uri="{BB962C8B-B14F-4D97-AF65-F5344CB8AC3E}">
        <p14:creationId xmlns:p14="http://schemas.microsoft.com/office/powerpoint/2010/main" val="478778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linear solvers</a:t>
            </a:r>
            <a:endParaRPr lang="en-GB" dirty="0"/>
          </a:p>
        </p:txBody>
      </p:sp>
      <p:sp>
        <p:nvSpPr>
          <p:cNvPr id="3" name="Content Placeholder 2"/>
          <p:cNvSpPr>
            <a:spLocks noGrp="1"/>
          </p:cNvSpPr>
          <p:nvPr>
            <p:ph idx="1"/>
          </p:nvPr>
        </p:nvSpPr>
        <p:spPr/>
        <p:txBody>
          <a:bodyPr/>
          <a:lstStyle/>
          <a:p>
            <a:r>
              <a:rPr lang="en-GB" dirty="0" smtClean="0"/>
              <a:t>These systems will often involve extremely large matrices, that contain mostly non-zero values</a:t>
            </a:r>
          </a:p>
          <a:p>
            <a:pPr lvl="1"/>
            <a:r>
              <a:rPr lang="en-GB" dirty="0" smtClean="0"/>
              <a:t>Generally </a:t>
            </a:r>
            <a:r>
              <a:rPr lang="en-GB" b="1" dirty="0" smtClean="0"/>
              <a:t>&lt;1%</a:t>
            </a:r>
            <a:r>
              <a:rPr lang="en-GB" dirty="0" smtClean="0"/>
              <a:t> of elements are non-zero</a:t>
            </a:r>
          </a:p>
          <a:p>
            <a:r>
              <a:rPr lang="en-GB" dirty="0" smtClean="0"/>
              <a:t>Iterative solvers such as Jacobi or  Conjugate Gradient are suitable for solving these large, sparse systems</a:t>
            </a:r>
          </a:p>
          <a:p>
            <a:pPr lvl="1"/>
            <a:r>
              <a:rPr lang="en-GB" dirty="0" smtClean="0"/>
              <a:t>Direct approaches are not feasible when the matrix dimensions are very large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a:t>
            </a:fld>
            <a:endParaRPr lang="en-GB"/>
          </a:p>
        </p:txBody>
      </p:sp>
    </p:spTree>
    <p:extLst>
      <p:ext uri="{BB962C8B-B14F-4D97-AF65-F5344CB8AC3E}">
        <p14:creationId xmlns:p14="http://schemas.microsoft.com/office/powerpoint/2010/main" val="77231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p:txBody>
          <a:bodyPr/>
          <a:lstStyle/>
          <a:p>
            <a:r>
              <a:rPr lang="en-GB" dirty="0" smtClean="0"/>
              <a:t>Uses multiple parity bits</a:t>
            </a:r>
          </a:p>
          <a:p>
            <a:r>
              <a:rPr lang="en-GB" dirty="0" smtClean="0"/>
              <a:t>Each data bit is protected by a unique set of parity bits</a:t>
            </a:r>
          </a:p>
          <a:p>
            <a:r>
              <a:rPr lang="en-GB" dirty="0" smtClean="0"/>
              <a:t>The parity bits are also covered by this scheme</a:t>
            </a:r>
          </a:p>
          <a:p>
            <a:pPr lvl="1"/>
            <a:r>
              <a:rPr lang="en-GB" dirty="0" smtClean="0"/>
              <a:t>This is achieved by placing the parity bits at ‘power-of-two’ positions in the data</a:t>
            </a:r>
          </a:p>
          <a:p>
            <a:r>
              <a:rPr lang="en-GB" i="1" dirty="0" smtClean="0"/>
              <a:t>k</a:t>
            </a:r>
            <a:r>
              <a:rPr lang="en-GB" dirty="0" smtClean="0"/>
              <a:t> parity bits can protect a binary string of length 2</a:t>
            </a:r>
            <a:r>
              <a:rPr lang="en-GB" i="1" baseline="30000" dirty="0" smtClean="0"/>
              <a:t>k</a:t>
            </a:r>
            <a:r>
              <a:rPr lang="en-GB" dirty="0" smtClean="0"/>
              <a:t> – 1 bits (or 2</a:t>
            </a:r>
            <a:r>
              <a:rPr lang="en-GB" i="1" baseline="30000" dirty="0" smtClean="0"/>
              <a:t>k</a:t>
            </a:r>
            <a:r>
              <a:rPr lang="en-GB" dirty="0" smtClean="0"/>
              <a:t> – </a:t>
            </a:r>
            <a:r>
              <a:rPr lang="en-GB" i="1" dirty="0" smtClean="0"/>
              <a:t>k</a:t>
            </a:r>
            <a:r>
              <a:rPr lang="en-GB" dirty="0" smtClean="0"/>
              <a:t> – 1 data bits)</a:t>
            </a:r>
          </a:p>
        </p:txBody>
      </p:sp>
      <p:sp>
        <p:nvSpPr>
          <p:cNvPr id="4" name="Slide Number Placeholder 3"/>
          <p:cNvSpPr>
            <a:spLocks noGrp="1"/>
          </p:cNvSpPr>
          <p:nvPr>
            <p:ph type="sldNum" sz="quarter" idx="10"/>
          </p:nvPr>
        </p:nvSpPr>
        <p:spPr/>
        <p:txBody>
          <a:bodyPr/>
          <a:lstStyle/>
          <a:p>
            <a:fld id="{D9B8CB04-7B95-2844-BD15-B133C35E4786}" type="slidenum">
              <a:rPr lang="en-GB" smtClean="0"/>
              <a:pPr/>
              <a:t>30</a:t>
            </a:fld>
            <a:endParaRPr lang="en-GB"/>
          </a:p>
        </p:txBody>
      </p:sp>
    </p:spTree>
    <p:extLst>
      <p:ext uri="{BB962C8B-B14F-4D97-AF65-F5344CB8AC3E}">
        <p14:creationId xmlns:p14="http://schemas.microsoft.com/office/powerpoint/2010/main" val="2261166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a:xfrm>
            <a:off x="457200" y="1270000"/>
            <a:ext cx="8229600" cy="1536700"/>
          </a:xfrm>
        </p:spPr>
        <p:txBody>
          <a:bodyPr/>
          <a:lstStyle/>
          <a:p>
            <a:r>
              <a:rPr lang="en-GB" sz="2800" dirty="0" smtClean="0"/>
              <a:t>Parity bits are interleaved with data</a:t>
            </a:r>
          </a:p>
          <a:p>
            <a:r>
              <a:rPr lang="en-GB" sz="2800" dirty="0" smtClean="0"/>
              <a:t>Bit positions start from 1</a:t>
            </a:r>
          </a:p>
          <a:p>
            <a:r>
              <a:rPr lang="en-GB" sz="2800" dirty="0" smtClean="0"/>
              <a:t>Parity bit </a:t>
            </a:r>
            <a:r>
              <a:rPr lang="en-GB" sz="2800" i="1" dirty="0" err="1" smtClean="0"/>
              <a:t>i</a:t>
            </a:r>
            <a:r>
              <a:rPr lang="en-GB" sz="2800" dirty="0" smtClean="0"/>
              <a:t> protects bit positions with </a:t>
            </a:r>
            <a:r>
              <a:rPr lang="en-GB" sz="2800" i="1" dirty="0" err="1" smtClean="0"/>
              <a:t>i</a:t>
            </a:r>
            <a:r>
              <a:rPr lang="en-GB" sz="2800" baseline="30000" dirty="0" err="1" smtClean="0"/>
              <a:t>th</a:t>
            </a:r>
            <a:r>
              <a:rPr lang="en-GB" sz="2800" dirty="0" smtClean="0"/>
              <a:t> bit set </a:t>
            </a:r>
          </a:p>
        </p:txBody>
      </p:sp>
      <p:sp>
        <p:nvSpPr>
          <p:cNvPr id="4" name="Slide Number Placeholder 3"/>
          <p:cNvSpPr>
            <a:spLocks noGrp="1"/>
          </p:cNvSpPr>
          <p:nvPr>
            <p:ph type="sldNum" sz="quarter" idx="10"/>
          </p:nvPr>
        </p:nvSpPr>
        <p:spPr/>
        <p:txBody>
          <a:bodyPr/>
          <a:lstStyle/>
          <a:p>
            <a:fld id="{D9B8CB04-7B95-2844-BD15-B133C35E4786}" type="slidenum">
              <a:rPr lang="en-GB" smtClean="0"/>
              <a:pPr/>
              <a:t>31</a:t>
            </a:fld>
            <a:endParaRPr lang="en-GB"/>
          </a:p>
        </p:txBody>
      </p:sp>
      <p:sp>
        <p:nvSpPr>
          <p:cNvPr id="140" name="TextBox 139"/>
          <p:cNvSpPr txBox="1"/>
          <p:nvPr/>
        </p:nvSpPr>
        <p:spPr>
          <a:xfrm>
            <a:off x="6629400" y="2946400"/>
            <a:ext cx="1892300" cy="369332"/>
          </a:xfrm>
          <a:prstGeom prst="rect">
            <a:avLst/>
          </a:prstGeom>
          <a:noFill/>
        </p:spPr>
        <p:txBody>
          <a:bodyPr wrap="square" rtlCol="0">
            <a:spAutoFit/>
          </a:bodyPr>
          <a:lstStyle/>
          <a:p>
            <a:r>
              <a:rPr lang="en-GB" dirty="0" smtClean="0"/>
              <a:t>original data bits</a:t>
            </a:r>
            <a:endParaRPr lang="en-GB" dirty="0"/>
          </a:p>
        </p:txBody>
      </p:sp>
      <p:sp>
        <p:nvSpPr>
          <p:cNvPr id="142" name="TextBox 141"/>
          <p:cNvSpPr txBox="1"/>
          <p:nvPr/>
        </p:nvSpPr>
        <p:spPr>
          <a:xfrm>
            <a:off x="6629400" y="3530600"/>
            <a:ext cx="1524000" cy="369332"/>
          </a:xfrm>
          <a:prstGeom prst="rect">
            <a:avLst/>
          </a:prstGeom>
          <a:noFill/>
        </p:spPr>
        <p:txBody>
          <a:bodyPr wrap="square" rtlCol="0">
            <a:spAutoFit/>
          </a:bodyPr>
          <a:lstStyle/>
          <a:p>
            <a:r>
              <a:rPr lang="en-GB" dirty="0" smtClean="0"/>
              <a:t>bit positions</a:t>
            </a:r>
            <a:endParaRPr lang="en-GB" dirty="0"/>
          </a:p>
        </p:txBody>
      </p:sp>
      <p:sp>
        <p:nvSpPr>
          <p:cNvPr id="143" name="TextBox 142"/>
          <p:cNvSpPr txBox="1"/>
          <p:nvPr/>
        </p:nvSpPr>
        <p:spPr>
          <a:xfrm>
            <a:off x="6629400" y="3848100"/>
            <a:ext cx="1892300" cy="369332"/>
          </a:xfrm>
          <a:prstGeom prst="rect">
            <a:avLst/>
          </a:prstGeom>
          <a:noFill/>
        </p:spPr>
        <p:txBody>
          <a:bodyPr wrap="square" rtlCol="0">
            <a:spAutoFit/>
          </a:bodyPr>
          <a:lstStyle/>
          <a:p>
            <a:r>
              <a:rPr lang="en-GB" dirty="0" err="1" smtClean="0"/>
              <a:t>codeword</a:t>
            </a:r>
            <a:endParaRPr lang="en-GB" dirty="0"/>
          </a:p>
        </p:txBody>
      </p:sp>
      <p:sp>
        <p:nvSpPr>
          <p:cNvPr id="144" name="TextBox 143"/>
          <p:cNvSpPr txBox="1"/>
          <p:nvPr/>
        </p:nvSpPr>
        <p:spPr>
          <a:xfrm>
            <a:off x="6629400" y="4419600"/>
            <a:ext cx="1892300" cy="369332"/>
          </a:xfrm>
          <a:prstGeom prst="rect">
            <a:avLst/>
          </a:prstGeom>
          <a:noFill/>
        </p:spPr>
        <p:txBody>
          <a:bodyPr wrap="square" rtlCol="0">
            <a:spAutoFit/>
          </a:bodyPr>
          <a:lstStyle/>
          <a:p>
            <a:r>
              <a:rPr lang="en-GB" b="1" dirty="0" smtClean="0">
                <a:solidFill>
                  <a:srgbClr val="0000FF"/>
                </a:solidFill>
              </a:rPr>
              <a:t>p1</a:t>
            </a:r>
            <a:r>
              <a:rPr lang="en-GB" dirty="0" smtClean="0"/>
              <a:t> protects</a:t>
            </a:r>
            <a:endParaRPr lang="en-GB" dirty="0"/>
          </a:p>
        </p:txBody>
      </p:sp>
      <p:sp>
        <p:nvSpPr>
          <p:cNvPr id="145" name="TextBox 144"/>
          <p:cNvSpPr txBox="1"/>
          <p:nvPr/>
        </p:nvSpPr>
        <p:spPr>
          <a:xfrm>
            <a:off x="6629400" y="4794250"/>
            <a:ext cx="1892300" cy="369332"/>
          </a:xfrm>
          <a:prstGeom prst="rect">
            <a:avLst/>
          </a:prstGeom>
          <a:noFill/>
        </p:spPr>
        <p:txBody>
          <a:bodyPr wrap="square" rtlCol="0">
            <a:spAutoFit/>
          </a:bodyPr>
          <a:lstStyle/>
          <a:p>
            <a:r>
              <a:rPr lang="en-GB" b="1" dirty="0" smtClean="0">
                <a:solidFill>
                  <a:srgbClr val="0000FF"/>
                </a:solidFill>
              </a:rPr>
              <a:t>p2</a:t>
            </a:r>
            <a:r>
              <a:rPr lang="en-GB" dirty="0" smtClean="0"/>
              <a:t> protects</a:t>
            </a:r>
            <a:endParaRPr lang="en-GB" dirty="0"/>
          </a:p>
        </p:txBody>
      </p:sp>
      <p:sp>
        <p:nvSpPr>
          <p:cNvPr id="146" name="TextBox 145"/>
          <p:cNvSpPr txBox="1"/>
          <p:nvPr/>
        </p:nvSpPr>
        <p:spPr>
          <a:xfrm>
            <a:off x="6629400" y="5168900"/>
            <a:ext cx="1892300" cy="369332"/>
          </a:xfrm>
          <a:prstGeom prst="rect">
            <a:avLst/>
          </a:prstGeom>
          <a:noFill/>
        </p:spPr>
        <p:txBody>
          <a:bodyPr wrap="square" rtlCol="0">
            <a:spAutoFit/>
          </a:bodyPr>
          <a:lstStyle/>
          <a:p>
            <a:r>
              <a:rPr lang="en-GB" b="1" dirty="0" smtClean="0">
                <a:solidFill>
                  <a:srgbClr val="0000FF"/>
                </a:solidFill>
              </a:rPr>
              <a:t>p3</a:t>
            </a:r>
            <a:r>
              <a:rPr lang="en-GB" dirty="0" smtClean="0"/>
              <a:t> protects</a:t>
            </a:r>
            <a:endParaRPr lang="en-GB" dirty="0"/>
          </a:p>
        </p:txBody>
      </p:sp>
      <p:sp>
        <p:nvSpPr>
          <p:cNvPr id="147" name="TextBox 146"/>
          <p:cNvSpPr txBox="1"/>
          <p:nvPr/>
        </p:nvSpPr>
        <p:spPr>
          <a:xfrm>
            <a:off x="6629400" y="5543550"/>
            <a:ext cx="1892300" cy="369332"/>
          </a:xfrm>
          <a:prstGeom prst="rect">
            <a:avLst/>
          </a:prstGeom>
          <a:noFill/>
        </p:spPr>
        <p:txBody>
          <a:bodyPr wrap="square" rtlCol="0">
            <a:spAutoFit/>
          </a:bodyPr>
          <a:lstStyle/>
          <a:p>
            <a:r>
              <a:rPr lang="en-GB" b="1" dirty="0" smtClean="0">
                <a:solidFill>
                  <a:srgbClr val="0000FF"/>
                </a:solidFill>
              </a:rPr>
              <a:t>p4</a:t>
            </a:r>
            <a:r>
              <a:rPr lang="en-GB" dirty="0" smtClean="0"/>
              <a:t> protects</a:t>
            </a:r>
            <a:endParaRPr lang="en-GB" dirty="0"/>
          </a:p>
        </p:txBody>
      </p:sp>
      <p:grpSp>
        <p:nvGrpSpPr>
          <p:cNvPr id="152" name="Group 151"/>
          <p:cNvGrpSpPr/>
          <p:nvPr/>
        </p:nvGrpSpPr>
        <p:grpSpPr>
          <a:xfrm>
            <a:off x="2482176" y="2946193"/>
            <a:ext cx="4119100" cy="369332"/>
            <a:chOff x="2329776" y="2704893"/>
            <a:chExt cx="4119100" cy="369332"/>
          </a:xfrm>
        </p:grpSpPr>
        <p:sp>
          <p:nvSpPr>
            <p:cNvPr id="65" name="TextBox 64"/>
            <p:cNvSpPr txBox="1"/>
            <p:nvPr/>
          </p:nvSpPr>
          <p:spPr>
            <a:xfrm>
              <a:off x="3231476"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d7</a:t>
              </a:r>
              <a:endParaRPr lang="en-GB" b="1" dirty="0">
                <a:solidFill>
                  <a:srgbClr val="996633"/>
                </a:solidFill>
              </a:endParaRPr>
            </a:p>
          </p:txBody>
        </p:sp>
        <p:sp>
          <p:nvSpPr>
            <p:cNvPr id="66" name="TextBox 65"/>
            <p:cNvSpPr txBox="1"/>
            <p:nvPr/>
          </p:nvSpPr>
          <p:spPr>
            <a:xfrm>
              <a:off x="3691738"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d6</a:t>
              </a:r>
              <a:endParaRPr lang="en-GB" b="1" dirty="0">
                <a:solidFill>
                  <a:srgbClr val="996633"/>
                </a:solidFill>
              </a:endParaRPr>
            </a:p>
          </p:txBody>
        </p:sp>
        <p:sp>
          <p:nvSpPr>
            <p:cNvPr id="67" name="TextBox 66"/>
            <p:cNvSpPr txBox="1"/>
            <p:nvPr/>
          </p:nvSpPr>
          <p:spPr>
            <a:xfrm>
              <a:off x="4152001"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a:t>
              </a:r>
              <a:r>
                <a:rPr lang="en-GB" b="1" dirty="0">
                  <a:solidFill>
                    <a:srgbClr val="996633"/>
                  </a:solidFill>
                </a:rPr>
                <a:t>5</a:t>
              </a:r>
            </a:p>
          </p:txBody>
        </p:sp>
        <p:sp>
          <p:nvSpPr>
            <p:cNvPr id="68" name="TextBox 67"/>
            <p:cNvSpPr txBox="1"/>
            <p:nvPr/>
          </p:nvSpPr>
          <p:spPr>
            <a:xfrm>
              <a:off x="4612262"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a:t>
              </a:r>
              <a:r>
                <a:rPr lang="en-GB" b="1" dirty="0">
                  <a:solidFill>
                    <a:srgbClr val="996633"/>
                  </a:solidFill>
                </a:rPr>
                <a:t>4</a:t>
              </a:r>
            </a:p>
          </p:txBody>
        </p:sp>
        <p:sp>
          <p:nvSpPr>
            <p:cNvPr id="69" name="TextBox 68"/>
            <p:cNvSpPr txBox="1"/>
            <p:nvPr/>
          </p:nvSpPr>
          <p:spPr>
            <a:xfrm>
              <a:off x="5072524"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d3</a:t>
              </a:r>
              <a:endParaRPr lang="en-GB" b="1" dirty="0">
                <a:solidFill>
                  <a:srgbClr val="996633"/>
                </a:solidFill>
              </a:endParaRPr>
            </a:p>
          </p:txBody>
        </p:sp>
        <p:sp>
          <p:nvSpPr>
            <p:cNvPr id="70" name="TextBox 69"/>
            <p:cNvSpPr txBox="1"/>
            <p:nvPr/>
          </p:nvSpPr>
          <p:spPr>
            <a:xfrm>
              <a:off x="5532787"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996633"/>
                  </a:solidFill>
                </a:rPr>
                <a:t>d</a:t>
              </a:r>
              <a:r>
                <a:rPr lang="en-GB" b="1" dirty="0" smtClean="0">
                  <a:solidFill>
                    <a:srgbClr val="996633"/>
                  </a:solidFill>
                </a:rPr>
                <a:t>2</a:t>
              </a:r>
              <a:endParaRPr lang="en-GB" b="1" dirty="0">
                <a:solidFill>
                  <a:srgbClr val="996633"/>
                </a:solidFill>
              </a:endParaRPr>
            </a:p>
          </p:txBody>
        </p:sp>
        <p:sp>
          <p:nvSpPr>
            <p:cNvPr id="71" name="TextBox 70"/>
            <p:cNvSpPr txBox="1"/>
            <p:nvPr/>
          </p:nvSpPr>
          <p:spPr>
            <a:xfrm>
              <a:off x="5993049"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d1</a:t>
              </a:r>
              <a:endParaRPr lang="en-GB" b="1" dirty="0">
                <a:solidFill>
                  <a:srgbClr val="996633"/>
                </a:solidFill>
              </a:endParaRPr>
            </a:p>
          </p:txBody>
        </p:sp>
        <p:sp>
          <p:nvSpPr>
            <p:cNvPr id="148" name="TextBox 147"/>
            <p:cNvSpPr txBox="1"/>
            <p:nvPr/>
          </p:nvSpPr>
          <p:spPr>
            <a:xfrm>
              <a:off x="2786976"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d8</a:t>
              </a:r>
              <a:endParaRPr lang="en-GB" b="1" dirty="0">
                <a:solidFill>
                  <a:srgbClr val="996633"/>
                </a:solidFill>
              </a:endParaRPr>
            </a:p>
          </p:txBody>
        </p:sp>
        <p:sp>
          <p:nvSpPr>
            <p:cNvPr id="149" name="TextBox 148"/>
            <p:cNvSpPr txBox="1"/>
            <p:nvPr/>
          </p:nvSpPr>
          <p:spPr>
            <a:xfrm>
              <a:off x="2329776" y="270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d9</a:t>
              </a:r>
              <a:endParaRPr lang="en-GB" b="1" dirty="0">
                <a:solidFill>
                  <a:srgbClr val="996633"/>
                </a:solidFill>
              </a:endParaRPr>
            </a:p>
          </p:txBody>
        </p:sp>
      </p:grpSp>
      <p:grpSp>
        <p:nvGrpSpPr>
          <p:cNvPr id="156" name="Group 155"/>
          <p:cNvGrpSpPr/>
          <p:nvPr/>
        </p:nvGrpSpPr>
        <p:grpSpPr>
          <a:xfrm>
            <a:off x="640676" y="3847893"/>
            <a:ext cx="5960600" cy="369332"/>
            <a:chOff x="488276" y="3873293"/>
            <a:chExt cx="5960600" cy="369332"/>
          </a:xfrm>
        </p:grpSpPr>
        <p:grpSp>
          <p:nvGrpSpPr>
            <p:cNvPr id="74" name="Group 73"/>
            <p:cNvGrpSpPr/>
            <p:nvPr/>
          </p:nvGrpSpPr>
          <p:grpSpPr>
            <a:xfrm>
              <a:off x="1390424" y="3873293"/>
              <a:ext cx="5058452" cy="369332"/>
              <a:chOff x="3193824" y="4127293"/>
              <a:chExt cx="5058452" cy="369332"/>
            </a:xfrm>
          </p:grpSpPr>
          <p:sp>
            <p:nvSpPr>
              <p:cNvPr id="45" name="TextBox 44"/>
              <p:cNvSpPr txBox="1"/>
              <p:nvPr/>
            </p:nvSpPr>
            <p:spPr>
              <a:xfrm>
                <a:off x="4574613"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p4</a:t>
                </a:r>
                <a:endParaRPr lang="en-GB" b="1" dirty="0">
                  <a:solidFill>
                    <a:srgbClr val="0000FF"/>
                  </a:solidFill>
                </a:endParaRPr>
              </a:p>
            </p:txBody>
          </p:sp>
          <p:sp>
            <p:nvSpPr>
              <p:cNvPr id="46" name="TextBox 45"/>
              <p:cNvSpPr txBox="1"/>
              <p:nvPr/>
            </p:nvSpPr>
            <p:spPr>
              <a:xfrm>
                <a:off x="5034876"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d4</a:t>
                </a:r>
                <a:endParaRPr lang="en-GB" b="1" dirty="0">
                  <a:solidFill>
                    <a:srgbClr val="996633"/>
                  </a:solidFill>
                </a:endParaRPr>
              </a:p>
            </p:txBody>
          </p:sp>
          <p:sp>
            <p:nvSpPr>
              <p:cNvPr id="47" name="TextBox 46"/>
              <p:cNvSpPr txBox="1"/>
              <p:nvPr/>
            </p:nvSpPr>
            <p:spPr>
              <a:xfrm>
                <a:off x="5495138"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d3</a:t>
                </a:r>
                <a:endParaRPr lang="en-GB" b="1" dirty="0">
                  <a:solidFill>
                    <a:srgbClr val="996633"/>
                  </a:solidFill>
                </a:endParaRPr>
              </a:p>
            </p:txBody>
          </p:sp>
          <p:sp>
            <p:nvSpPr>
              <p:cNvPr id="48" name="TextBox 47"/>
              <p:cNvSpPr txBox="1"/>
              <p:nvPr/>
            </p:nvSpPr>
            <p:spPr>
              <a:xfrm>
                <a:off x="5955401"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d2</a:t>
                </a:r>
                <a:endParaRPr lang="en-GB" b="1" dirty="0">
                  <a:solidFill>
                    <a:srgbClr val="996633"/>
                  </a:solidFill>
                </a:endParaRPr>
              </a:p>
            </p:txBody>
          </p:sp>
          <p:sp>
            <p:nvSpPr>
              <p:cNvPr id="49" name="TextBox 48"/>
              <p:cNvSpPr txBox="1"/>
              <p:nvPr/>
            </p:nvSpPr>
            <p:spPr>
              <a:xfrm>
                <a:off x="6415662"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p3</a:t>
                </a:r>
                <a:endParaRPr lang="en-GB" b="1" dirty="0">
                  <a:solidFill>
                    <a:srgbClr val="0000FF"/>
                  </a:solidFill>
                </a:endParaRPr>
              </a:p>
            </p:txBody>
          </p:sp>
          <p:sp>
            <p:nvSpPr>
              <p:cNvPr id="50" name="TextBox 49"/>
              <p:cNvSpPr txBox="1"/>
              <p:nvPr/>
            </p:nvSpPr>
            <p:spPr>
              <a:xfrm>
                <a:off x="6875924"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d1</a:t>
                </a:r>
                <a:endParaRPr lang="en-GB" b="1" dirty="0">
                  <a:solidFill>
                    <a:srgbClr val="996633"/>
                  </a:solidFill>
                </a:endParaRPr>
              </a:p>
            </p:txBody>
          </p:sp>
          <p:sp>
            <p:nvSpPr>
              <p:cNvPr id="51" name="TextBox 50"/>
              <p:cNvSpPr txBox="1"/>
              <p:nvPr/>
            </p:nvSpPr>
            <p:spPr>
              <a:xfrm>
                <a:off x="7336187"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p2</a:t>
                </a:r>
                <a:endParaRPr lang="en-GB" b="1" dirty="0">
                  <a:solidFill>
                    <a:srgbClr val="0000FF"/>
                  </a:solidFill>
                </a:endParaRPr>
              </a:p>
            </p:txBody>
          </p:sp>
          <p:sp>
            <p:nvSpPr>
              <p:cNvPr id="52" name="TextBox 51"/>
              <p:cNvSpPr txBox="1"/>
              <p:nvPr/>
            </p:nvSpPr>
            <p:spPr>
              <a:xfrm>
                <a:off x="7796449"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p1</a:t>
                </a:r>
                <a:endParaRPr lang="en-GB" b="1" dirty="0">
                  <a:solidFill>
                    <a:srgbClr val="0000FF"/>
                  </a:solidFill>
                </a:endParaRPr>
              </a:p>
            </p:txBody>
          </p:sp>
          <p:sp>
            <p:nvSpPr>
              <p:cNvPr id="42" name="TextBox 41"/>
              <p:cNvSpPr txBox="1"/>
              <p:nvPr/>
            </p:nvSpPr>
            <p:spPr>
              <a:xfrm>
                <a:off x="3193824"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d7</a:t>
                </a:r>
                <a:endParaRPr lang="en-GB" b="1" dirty="0">
                  <a:solidFill>
                    <a:srgbClr val="996633"/>
                  </a:solidFill>
                </a:endParaRPr>
              </a:p>
            </p:txBody>
          </p:sp>
          <p:sp>
            <p:nvSpPr>
              <p:cNvPr id="43" name="TextBox 42"/>
              <p:cNvSpPr txBox="1"/>
              <p:nvPr/>
            </p:nvSpPr>
            <p:spPr>
              <a:xfrm>
                <a:off x="3654086"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d6</a:t>
                </a:r>
                <a:endParaRPr lang="en-GB" b="1" dirty="0">
                  <a:solidFill>
                    <a:srgbClr val="996633"/>
                  </a:solidFill>
                </a:endParaRPr>
              </a:p>
            </p:txBody>
          </p:sp>
          <p:sp>
            <p:nvSpPr>
              <p:cNvPr id="44" name="TextBox 43"/>
              <p:cNvSpPr txBox="1"/>
              <p:nvPr/>
            </p:nvSpPr>
            <p:spPr>
              <a:xfrm>
                <a:off x="4114349" y="4127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d5</a:t>
                </a:r>
                <a:endParaRPr lang="en-GB" b="1" dirty="0">
                  <a:solidFill>
                    <a:srgbClr val="996633"/>
                  </a:solidFill>
                </a:endParaRPr>
              </a:p>
            </p:txBody>
          </p:sp>
        </p:grpSp>
        <p:sp>
          <p:nvSpPr>
            <p:cNvPr id="150" name="TextBox 149"/>
            <p:cNvSpPr txBox="1"/>
            <p:nvPr/>
          </p:nvSpPr>
          <p:spPr>
            <a:xfrm>
              <a:off x="945476" y="3873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d8</a:t>
              </a:r>
              <a:endParaRPr lang="en-GB" b="1" dirty="0">
                <a:solidFill>
                  <a:srgbClr val="996633"/>
                </a:solidFill>
              </a:endParaRPr>
            </a:p>
          </p:txBody>
        </p:sp>
        <p:sp>
          <p:nvSpPr>
            <p:cNvPr id="151" name="TextBox 150"/>
            <p:cNvSpPr txBox="1"/>
            <p:nvPr/>
          </p:nvSpPr>
          <p:spPr>
            <a:xfrm>
              <a:off x="488276" y="38732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996633"/>
                  </a:solidFill>
                </a:rPr>
                <a:t>d9</a:t>
              </a:r>
              <a:endParaRPr lang="en-GB" b="1" dirty="0">
                <a:solidFill>
                  <a:srgbClr val="996633"/>
                </a:solidFill>
              </a:endParaRPr>
            </a:p>
          </p:txBody>
        </p:sp>
      </p:grpSp>
      <p:grpSp>
        <p:nvGrpSpPr>
          <p:cNvPr id="166" name="Group 165"/>
          <p:cNvGrpSpPr/>
          <p:nvPr/>
        </p:nvGrpSpPr>
        <p:grpSpPr>
          <a:xfrm>
            <a:off x="641124" y="3543093"/>
            <a:ext cx="5960152" cy="307777"/>
            <a:chOff x="641124" y="3390693"/>
            <a:chExt cx="5960152" cy="307777"/>
          </a:xfrm>
        </p:grpSpPr>
        <p:grpSp>
          <p:nvGrpSpPr>
            <p:cNvPr id="15" name="Group 14"/>
            <p:cNvGrpSpPr/>
            <p:nvPr/>
          </p:nvGrpSpPr>
          <p:grpSpPr>
            <a:xfrm>
              <a:off x="2923613" y="3390693"/>
              <a:ext cx="3677663" cy="307777"/>
              <a:chOff x="1795331" y="1680426"/>
              <a:chExt cx="2587678" cy="307777"/>
            </a:xfrm>
          </p:grpSpPr>
          <p:sp>
            <p:nvSpPr>
              <p:cNvPr id="16" name="TextBox 15"/>
              <p:cNvSpPr txBox="1"/>
              <p:nvPr/>
            </p:nvSpPr>
            <p:spPr>
              <a:xfrm>
                <a:off x="179533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8</a:t>
                </a:r>
              </a:p>
            </p:txBody>
          </p:sp>
          <p:sp>
            <p:nvSpPr>
              <p:cNvPr id="17" name="TextBox 16"/>
              <p:cNvSpPr txBox="1"/>
              <p:nvPr/>
            </p:nvSpPr>
            <p:spPr>
              <a:xfrm>
                <a:off x="211918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7</a:t>
                </a:r>
                <a:endParaRPr lang="en-GB" sz="1400" dirty="0"/>
              </a:p>
            </p:txBody>
          </p:sp>
          <p:sp>
            <p:nvSpPr>
              <p:cNvPr id="18" name="TextBox 17"/>
              <p:cNvSpPr txBox="1"/>
              <p:nvPr/>
            </p:nvSpPr>
            <p:spPr>
              <a:xfrm>
                <a:off x="244303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6</a:t>
                </a:r>
              </a:p>
            </p:txBody>
          </p:sp>
          <p:sp>
            <p:nvSpPr>
              <p:cNvPr id="19" name="TextBox 18"/>
              <p:cNvSpPr txBox="1"/>
              <p:nvPr/>
            </p:nvSpPr>
            <p:spPr>
              <a:xfrm>
                <a:off x="2766881"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5</a:t>
                </a:r>
                <a:endParaRPr lang="en-GB" sz="1400" dirty="0"/>
              </a:p>
            </p:txBody>
          </p:sp>
          <p:sp>
            <p:nvSpPr>
              <p:cNvPr id="20" name="TextBox 19"/>
              <p:cNvSpPr txBox="1"/>
              <p:nvPr/>
            </p:nvSpPr>
            <p:spPr>
              <a:xfrm>
                <a:off x="309073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4</a:t>
                </a:r>
              </a:p>
            </p:txBody>
          </p:sp>
          <p:sp>
            <p:nvSpPr>
              <p:cNvPr id="21" name="TextBox 20"/>
              <p:cNvSpPr txBox="1"/>
              <p:nvPr/>
            </p:nvSpPr>
            <p:spPr>
              <a:xfrm>
                <a:off x="341458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3</a:t>
                </a:r>
              </a:p>
            </p:txBody>
          </p:sp>
          <p:sp>
            <p:nvSpPr>
              <p:cNvPr id="22" name="TextBox 21"/>
              <p:cNvSpPr txBox="1"/>
              <p:nvPr/>
            </p:nvSpPr>
            <p:spPr>
              <a:xfrm>
                <a:off x="373843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2</a:t>
                </a:r>
                <a:endParaRPr lang="en-GB" sz="1400" dirty="0"/>
              </a:p>
            </p:txBody>
          </p:sp>
          <p:sp>
            <p:nvSpPr>
              <p:cNvPr id="23" name="TextBox 22"/>
              <p:cNvSpPr txBox="1"/>
              <p:nvPr/>
            </p:nvSpPr>
            <p:spPr>
              <a:xfrm>
                <a:off x="4062280" y="1680426"/>
                <a:ext cx="32072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1</a:t>
                </a:r>
              </a:p>
            </p:txBody>
          </p:sp>
        </p:grpSp>
        <p:sp>
          <p:nvSpPr>
            <p:cNvPr id="30" name="TextBox 29"/>
            <p:cNvSpPr txBox="1"/>
            <p:nvPr/>
          </p:nvSpPr>
          <p:spPr>
            <a:xfrm>
              <a:off x="1542824"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11</a:t>
              </a:r>
              <a:endParaRPr lang="en-GB" sz="1400" dirty="0"/>
            </a:p>
          </p:txBody>
        </p:sp>
        <p:sp>
          <p:nvSpPr>
            <p:cNvPr id="31" name="TextBox 30"/>
            <p:cNvSpPr txBox="1"/>
            <p:nvPr/>
          </p:nvSpPr>
          <p:spPr>
            <a:xfrm>
              <a:off x="2003086"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10</a:t>
              </a:r>
              <a:endParaRPr lang="en-GB" sz="1400" dirty="0"/>
            </a:p>
          </p:txBody>
        </p:sp>
        <p:sp>
          <p:nvSpPr>
            <p:cNvPr id="32" name="TextBox 31"/>
            <p:cNvSpPr txBox="1"/>
            <p:nvPr/>
          </p:nvSpPr>
          <p:spPr>
            <a:xfrm>
              <a:off x="2463349"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a:t>9</a:t>
              </a:r>
            </a:p>
          </p:txBody>
        </p:sp>
        <p:sp>
          <p:nvSpPr>
            <p:cNvPr id="153" name="TextBox 152"/>
            <p:cNvSpPr txBox="1"/>
            <p:nvPr/>
          </p:nvSpPr>
          <p:spPr>
            <a:xfrm>
              <a:off x="641124"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13</a:t>
              </a:r>
              <a:endParaRPr lang="en-GB" sz="1400" dirty="0"/>
            </a:p>
          </p:txBody>
        </p:sp>
        <p:sp>
          <p:nvSpPr>
            <p:cNvPr id="154" name="TextBox 153"/>
            <p:cNvSpPr txBox="1"/>
            <p:nvPr/>
          </p:nvSpPr>
          <p:spPr>
            <a:xfrm>
              <a:off x="1101386" y="3390693"/>
              <a:ext cx="455827"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400" dirty="0" smtClean="0"/>
                <a:t>12</a:t>
              </a:r>
              <a:endParaRPr lang="en-GB" sz="1400" dirty="0"/>
            </a:p>
          </p:txBody>
        </p:sp>
      </p:grpSp>
      <p:grpSp>
        <p:nvGrpSpPr>
          <p:cNvPr id="167" name="Group 166"/>
          <p:cNvGrpSpPr/>
          <p:nvPr/>
        </p:nvGrpSpPr>
        <p:grpSpPr>
          <a:xfrm>
            <a:off x="641124" y="4419393"/>
            <a:ext cx="5972852" cy="369332"/>
            <a:chOff x="641124" y="4419393"/>
            <a:chExt cx="5972852" cy="369332"/>
          </a:xfrm>
        </p:grpSpPr>
        <p:grpSp>
          <p:nvGrpSpPr>
            <p:cNvPr id="89" name="Group 88"/>
            <p:cNvGrpSpPr/>
            <p:nvPr/>
          </p:nvGrpSpPr>
          <p:grpSpPr>
            <a:xfrm>
              <a:off x="2936313" y="4419393"/>
              <a:ext cx="3677663" cy="369332"/>
              <a:chOff x="1795331" y="1680426"/>
              <a:chExt cx="2587678" cy="369332"/>
            </a:xfrm>
          </p:grpSpPr>
          <p:sp>
            <p:nvSpPr>
              <p:cNvPr id="93" name="TextBox 92"/>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4" name="TextBox 93"/>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p>
            </p:txBody>
          </p:sp>
          <p:sp>
            <p:nvSpPr>
              <p:cNvPr id="95" name="TextBox 94"/>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6" name="TextBox 95"/>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p>
            </p:txBody>
          </p:sp>
          <p:sp>
            <p:nvSpPr>
              <p:cNvPr id="97" name="TextBox 96"/>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8" name="TextBox 97"/>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99" name="TextBox 98"/>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0" name="TextBox 99"/>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grpSp>
        <p:sp>
          <p:nvSpPr>
            <p:cNvPr id="90" name="TextBox 89"/>
            <p:cNvSpPr txBox="1"/>
            <p:nvPr/>
          </p:nvSpPr>
          <p:spPr>
            <a:xfrm>
              <a:off x="1555524"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91" name="TextBox 90"/>
            <p:cNvSpPr txBox="1"/>
            <p:nvPr/>
          </p:nvSpPr>
          <p:spPr>
            <a:xfrm>
              <a:off x="2015786"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2" name="TextBox 91"/>
            <p:cNvSpPr txBox="1"/>
            <p:nvPr/>
          </p:nvSpPr>
          <p:spPr>
            <a:xfrm>
              <a:off x="2476049"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57" name="TextBox 156"/>
            <p:cNvSpPr txBox="1"/>
            <p:nvPr/>
          </p:nvSpPr>
          <p:spPr>
            <a:xfrm>
              <a:off x="641124"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58" name="TextBox 157"/>
            <p:cNvSpPr txBox="1"/>
            <p:nvPr/>
          </p:nvSpPr>
          <p:spPr>
            <a:xfrm>
              <a:off x="1101386" y="44193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168" name="Group 167"/>
          <p:cNvGrpSpPr/>
          <p:nvPr/>
        </p:nvGrpSpPr>
        <p:grpSpPr>
          <a:xfrm>
            <a:off x="641124" y="4794043"/>
            <a:ext cx="5972852" cy="369332"/>
            <a:chOff x="641124" y="4838493"/>
            <a:chExt cx="5972852" cy="369332"/>
          </a:xfrm>
        </p:grpSpPr>
        <p:grpSp>
          <p:nvGrpSpPr>
            <p:cNvPr id="101" name="Group 100"/>
            <p:cNvGrpSpPr/>
            <p:nvPr/>
          </p:nvGrpSpPr>
          <p:grpSpPr>
            <a:xfrm>
              <a:off x="1555524" y="4838493"/>
              <a:ext cx="5058452" cy="369332"/>
              <a:chOff x="3193824" y="3428793"/>
              <a:chExt cx="5058452" cy="369332"/>
            </a:xfrm>
          </p:grpSpPr>
          <p:grpSp>
            <p:nvGrpSpPr>
              <p:cNvPr id="102" name="Group 101"/>
              <p:cNvGrpSpPr/>
              <p:nvPr/>
            </p:nvGrpSpPr>
            <p:grpSpPr>
              <a:xfrm>
                <a:off x="4574613" y="3428793"/>
                <a:ext cx="3677663" cy="369332"/>
                <a:chOff x="1795331" y="1680426"/>
                <a:chExt cx="2587678" cy="369332"/>
              </a:xfrm>
            </p:grpSpPr>
            <p:sp>
              <p:nvSpPr>
                <p:cNvPr id="106" name="TextBox 105"/>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7" name="TextBox 106"/>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8" name="TextBox 107"/>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9" name="TextBox 108"/>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0" name="TextBox 109"/>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1" name="TextBox 110"/>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12" name="TextBox 111"/>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13" name="TextBox 112"/>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03" name="TextBox 102"/>
              <p:cNvSpPr txBox="1"/>
              <p:nvPr/>
            </p:nvSpPr>
            <p:spPr>
              <a:xfrm>
                <a:off x="3193824"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4" name="TextBox 103"/>
              <p:cNvSpPr txBox="1"/>
              <p:nvPr/>
            </p:nvSpPr>
            <p:spPr>
              <a:xfrm>
                <a:off x="3654086"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05" name="TextBox 104"/>
              <p:cNvSpPr txBox="1"/>
              <p:nvPr/>
            </p:nvSpPr>
            <p:spPr>
              <a:xfrm>
                <a:off x="4114349"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59" name="TextBox 158"/>
            <p:cNvSpPr txBox="1"/>
            <p:nvPr/>
          </p:nvSpPr>
          <p:spPr>
            <a:xfrm>
              <a:off x="641124" y="48384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60" name="TextBox 159"/>
            <p:cNvSpPr txBox="1"/>
            <p:nvPr/>
          </p:nvSpPr>
          <p:spPr>
            <a:xfrm>
              <a:off x="1101386" y="48384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169" name="Group 168"/>
          <p:cNvGrpSpPr/>
          <p:nvPr/>
        </p:nvGrpSpPr>
        <p:grpSpPr>
          <a:xfrm>
            <a:off x="641124" y="5168693"/>
            <a:ext cx="5972852" cy="369332"/>
            <a:chOff x="641124" y="5244893"/>
            <a:chExt cx="5972852" cy="369332"/>
          </a:xfrm>
        </p:grpSpPr>
        <p:grpSp>
          <p:nvGrpSpPr>
            <p:cNvPr id="114" name="Group 113"/>
            <p:cNvGrpSpPr/>
            <p:nvPr/>
          </p:nvGrpSpPr>
          <p:grpSpPr>
            <a:xfrm>
              <a:off x="1555524" y="5244893"/>
              <a:ext cx="5058452" cy="369332"/>
              <a:chOff x="3193824" y="3428793"/>
              <a:chExt cx="5058452" cy="369332"/>
            </a:xfrm>
          </p:grpSpPr>
          <p:grpSp>
            <p:nvGrpSpPr>
              <p:cNvPr id="115" name="Group 114"/>
              <p:cNvGrpSpPr/>
              <p:nvPr/>
            </p:nvGrpSpPr>
            <p:grpSpPr>
              <a:xfrm>
                <a:off x="4574613" y="3428793"/>
                <a:ext cx="3677663" cy="369332"/>
                <a:chOff x="1795331" y="1680426"/>
                <a:chExt cx="2587678" cy="369332"/>
              </a:xfrm>
            </p:grpSpPr>
            <p:sp>
              <p:nvSpPr>
                <p:cNvPr id="119" name="TextBox 118"/>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20" name="TextBox 119"/>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p>
              </p:txBody>
            </p:sp>
            <p:sp>
              <p:nvSpPr>
                <p:cNvPr id="121" name="TextBox 120"/>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22" name="TextBox 121"/>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23" name="TextBox 122"/>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24" name="TextBox 123"/>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25" name="TextBox 124"/>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26" name="TextBox 125"/>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16" name="TextBox 115"/>
              <p:cNvSpPr txBox="1"/>
              <p:nvPr/>
            </p:nvSpPr>
            <p:spPr>
              <a:xfrm>
                <a:off x="3193824"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7" name="TextBox 116"/>
              <p:cNvSpPr txBox="1"/>
              <p:nvPr/>
            </p:nvSpPr>
            <p:spPr>
              <a:xfrm>
                <a:off x="3654086"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8" name="TextBox 117"/>
              <p:cNvSpPr txBox="1"/>
              <p:nvPr/>
            </p:nvSpPr>
            <p:spPr>
              <a:xfrm>
                <a:off x="4114349"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61" name="TextBox 160"/>
            <p:cNvSpPr txBox="1"/>
            <p:nvPr/>
          </p:nvSpPr>
          <p:spPr>
            <a:xfrm>
              <a:off x="641124" y="524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62" name="TextBox 161"/>
            <p:cNvSpPr txBox="1"/>
            <p:nvPr/>
          </p:nvSpPr>
          <p:spPr>
            <a:xfrm>
              <a:off x="1101386" y="52448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X</a:t>
              </a:r>
            </a:p>
          </p:txBody>
        </p:sp>
      </p:grpSp>
      <p:grpSp>
        <p:nvGrpSpPr>
          <p:cNvPr id="170" name="Group 169"/>
          <p:cNvGrpSpPr/>
          <p:nvPr/>
        </p:nvGrpSpPr>
        <p:grpSpPr>
          <a:xfrm>
            <a:off x="641124" y="5543343"/>
            <a:ext cx="5972852" cy="369332"/>
            <a:chOff x="641124" y="5663993"/>
            <a:chExt cx="5972852" cy="369332"/>
          </a:xfrm>
        </p:grpSpPr>
        <p:grpSp>
          <p:nvGrpSpPr>
            <p:cNvPr id="127" name="Group 126"/>
            <p:cNvGrpSpPr/>
            <p:nvPr/>
          </p:nvGrpSpPr>
          <p:grpSpPr>
            <a:xfrm>
              <a:off x="1555524" y="5663993"/>
              <a:ext cx="5058452" cy="369332"/>
              <a:chOff x="3193824" y="3428793"/>
              <a:chExt cx="5058452" cy="369332"/>
            </a:xfrm>
          </p:grpSpPr>
          <p:grpSp>
            <p:nvGrpSpPr>
              <p:cNvPr id="128" name="Group 127"/>
              <p:cNvGrpSpPr/>
              <p:nvPr/>
            </p:nvGrpSpPr>
            <p:grpSpPr>
              <a:xfrm>
                <a:off x="4574613" y="3428793"/>
                <a:ext cx="3677663" cy="369332"/>
                <a:chOff x="1795331" y="1680426"/>
                <a:chExt cx="2587678" cy="369332"/>
              </a:xfrm>
            </p:grpSpPr>
            <p:sp>
              <p:nvSpPr>
                <p:cNvPr id="132" name="TextBox 131"/>
                <p:cNvSpPr txBox="1"/>
                <p:nvPr/>
              </p:nvSpPr>
              <p:spPr>
                <a:xfrm>
                  <a:off x="17953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33" name="TextBox 132"/>
                <p:cNvSpPr txBox="1"/>
                <p:nvPr/>
              </p:nvSpPr>
              <p:spPr>
                <a:xfrm>
                  <a:off x="21191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4" name="TextBox 133"/>
                <p:cNvSpPr txBox="1"/>
                <p:nvPr/>
              </p:nvSpPr>
              <p:spPr>
                <a:xfrm>
                  <a:off x="244303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5" name="TextBox 134"/>
                <p:cNvSpPr txBox="1"/>
                <p:nvPr/>
              </p:nvSpPr>
              <p:spPr>
                <a:xfrm>
                  <a:off x="2766881"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6" name="TextBox 135"/>
                <p:cNvSpPr txBox="1"/>
                <p:nvPr/>
              </p:nvSpPr>
              <p:spPr>
                <a:xfrm>
                  <a:off x="30907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7" name="TextBox 136"/>
                <p:cNvSpPr txBox="1"/>
                <p:nvPr/>
              </p:nvSpPr>
              <p:spPr>
                <a:xfrm>
                  <a:off x="34145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8" name="TextBox 137"/>
                <p:cNvSpPr txBox="1"/>
                <p:nvPr/>
              </p:nvSpPr>
              <p:spPr>
                <a:xfrm>
                  <a:off x="373843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39" name="TextBox 138"/>
                <p:cNvSpPr txBox="1"/>
                <p:nvPr/>
              </p:nvSpPr>
              <p:spPr>
                <a:xfrm>
                  <a:off x="4062280" y="1680426"/>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sp>
            <p:nvSpPr>
              <p:cNvPr id="129" name="TextBox 128"/>
              <p:cNvSpPr txBox="1"/>
              <p:nvPr/>
            </p:nvSpPr>
            <p:spPr>
              <a:xfrm>
                <a:off x="3193824"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30" name="TextBox 129"/>
              <p:cNvSpPr txBox="1"/>
              <p:nvPr/>
            </p:nvSpPr>
            <p:spPr>
              <a:xfrm>
                <a:off x="3654086"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31" name="TextBox 130"/>
              <p:cNvSpPr txBox="1"/>
              <p:nvPr/>
            </p:nvSpPr>
            <p:spPr>
              <a:xfrm>
                <a:off x="4114349" y="34287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grpSp>
        <p:sp>
          <p:nvSpPr>
            <p:cNvPr id="163" name="TextBox 162"/>
            <p:cNvSpPr txBox="1"/>
            <p:nvPr/>
          </p:nvSpPr>
          <p:spPr>
            <a:xfrm>
              <a:off x="641124" y="56639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sp>
          <p:nvSpPr>
            <p:cNvPr id="164" name="TextBox 163"/>
            <p:cNvSpPr txBox="1"/>
            <p:nvPr/>
          </p:nvSpPr>
          <p:spPr>
            <a:xfrm>
              <a:off x="1101386" y="5663993"/>
              <a:ext cx="45582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X</a:t>
              </a:r>
              <a:endParaRPr lang="en-GB" dirty="0"/>
            </a:p>
          </p:txBody>
        </p:sp>
      </p:grpSp>
    </p:spTree>
    <p:extLst>
      <p:ext uri="{BB962C8B-B14F-4D97-AF65-F5344CB8AC3E}">
        <p14:creationId xmlns:p14="http://schemas.microsoft.com/office/powerpoint/2010/main" val="2706441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P spid="145" grpId="0"/>
      <p:bldP spid="146" grpId="0"/>
      <p:bldP spid="14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3369491"/>
              </p:ext>
            </p:extLst>
          </p:nvPr>
        </p:nvGraphicFramePr>
        <p:xfrm>
          <a:off x="444500" y="1231900"/>
          <a:ext cx="8229600" cy="468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D9B8CB04-7B95-2844-BD15-B133C35E4786}" type="slidenum">
              <a:rPr lang="en-GB" smtClean="0"/>
              <a:pPr/>
              <a:t>32</a:t>
            </a:fld>
            <a:endParaRPr lang="en-GB"/>
          </a:p>
        </p:txBody>
      </p:sp>
      <p:sp>
        <p:nvSpPr>
          <p:cNvPr id="7" name="TextBox 6"/>
          <p:cNvSpPr txBox="1"/>
          <p:nvPr/>
        </p:nvSpPr>
        <p:spPr>
          <a:xfrm>
            <a:off x="4102100" y="1816100"/>
            <a:ext cx="774700" cy="369332"/>
          </a:xfrm>
          <a:prstGeom prst="rect">
            <a:avLst/>
          </a:prstGeom>
          <a:noFill/>
        </p:spPr>
        <p:txBody>
          <a:bodyPr wrap="square" rtlCol="0">
            <a:spAutoFit/>
          </a:bodyPr>
          <a:lstStyle/>
          <a:p>
            <a:r>
              <a:rPr lang="en-GB" dirty="0" smtClean="0"/>
              <a:t>bit 1</a:t>
            </a:r>
            <a:endParaRPr lang="en-GB" dirty="0"/>
          </a:p>
        </p:txBody>
      </p:sp>
      <p:sp>
        <p:nvSpPr>
          <p:cNvPr id="8" name="TextBox 7"/>
          <p:cNvSpPr txBox="1"/>
          <p:nvPr/>
        </p:nvSpPr>
        <p:spPr>
          <a:xfrm>
            <a:off x="6667500" y="4038600"/>
            <a:ext cx="774700" cy="369332"/>
          </a:xfrm>
          <a:prstGeom prst="rect">
            <a:avLst/>
          </a:prstGeom>
          <a:noFill/>
        </p:spPr>
        <p:txBody>
          <a:bodyPr wrap="square" rtlCol="0">
            <a:spAutoFit/>
          </a:bodyPr>
          <a:lstStyle/>
          <a:p>
            <a:r>
              <a:rPr lang="en-GB" dirty="0" smtClean="0"/>
              <a:t>bit 4</a:t>
            </a:r>
            <a:endParaRPr lang="en-GB" dirty="0"/>
          </a:p>
        </p:txBody>
      </p:sp>
      <p:sp>
        <p:nvSpPr>
          <p:cNvPr id="10" name="TextBox 9"/>
          <p:cNvSpPr txBox="1"/>
          <p:nvPr/>
        </p:nvSpPr>
        <p:spPr>
          <a:xfrm>
            <a:off x="3860800" y="4787900"/>
            <a:ext cx="774700" cy="369332"/>
          </a:xfrm>
          <a:prstGeom prst="rect">
            <a:avLst/>
          </a:prstGeom>
          <a:noFill/>
        </p:spPr>
        <p:txBody>
          <a:bodyPr wrap="square" rtlCol="0">
            <a:spAutoFit/>
          </a:bodyPr>
          <a:lstStyle/>
          <a:p>
            <a:r>
              <a:rPr lang="en-GB" dirty="0" smtClean="0"/>
              <a:t>bit 2</a:t>
            </a:r>
            <a:endParaRPr lang="en-GB" dirty="0"/>
          </a:p>
        </p:txBody>
      </p:sp>
      <p:sp>
        <p:nvSpPr>
          <p:cNvPr id="12" name="TextBox 11"/>
          <p:cNvSpPr txBox="1"/>
          <p:nvPr/>
        </p:nvSpPr>
        <p:spPr>
          <a:xfrm>
            <a:off x="4025900" y="3200400"/>
            <a:ext cx="774700" cy="369332"/>
          </a:xfrm>
          <a:prstGeom prst="rect">
            <a:avLst/>
          </a:prstGeom>
          <a:noFill/>
        </p:spPr>
        <p:txBody>
          <a:bodyPr wrap="square" rtlCol="0">
            <a:spAutoFit/>
          </a:bodyPr>
          <a:lstStyle/>
          <a:p>
            <a:r>
              <a:rPr lang="en-GB" dirty="0" smtClean="0"/>
              <a:t>bit 3</a:t>
            </a:r>
            <a:endParaRPr lang="en-GB" dirty="0"/>
          </a:p>
        </p:txBody>
      </p:sp>
      <p:sp>
        <p:nvSpPr>
          <p:cNvPr id="13" name="TextBox 12"/>
          <p:cNvSpPr txBox="1"/>
          <p:nvPr/>
        </p:nvSpPr>
        <p:spPr>
          <a:xfrm>
            <a:off x="5930900" y="3009900"/>
            <a:ext cx="774700" cy="369332"/>
          </a:xfrm>
          <a:prstGeom prst="rect">
            <a:avLst/>
          </a:prstGeom>
          <a:noFill/>
        </p:spPr>
        <p:txBody>
          <a:bodyPr wrap="square" rtlCol="0">
            <a:spAutoFit/>
          </a:bodyPr>
          <a:lstStyle/>
          <a:p>
            <a:r>
              <a:rPr lang="en-GB" dirty="0" smtClean="0"/>
              <a:t>bit 5</a:t>
            </a:r>
            <a:endParaRPr lang="en-GB" dirty="0"/>
          </a:p>
        </p:txBody>
      </p:sp>
      <p:sp>
        <p:nvSpPr>
          <p:cNvPr id="14" name="TextBox 13"/>
          <p:cNvSpPr txBox="1"/>
          <p:nvPr/>
        </p:nvSpPr>
        <p:spPr>
          <a:xfrm>
            <a:off x="5016500" y="4127500"/>
            <a:ext cx="774700" cy="369332"/>
          </a:xfrm>
          <a:prstGeom prst="rect">
            <a:avLst/>
          </a:prstGeom>
          <a:noFill/>
        </p:spPr>
        <p:txBody>
          <a:bodyPr wrap="square" rtlCol="0">
            <a:spAutoFit/>
          </a:bodyPr>
          <a:lstStyle/>
          <a:p>
            <a:r>
              <a:rPr lang="en-GB" dirty="0" smtClean="0"/>
              <a:t>bit 6</a:t>
            </a:r>
            <a:endParaRPr lang="en-GB" dirty="0"/>
          </a:p>
        </p:txBody>
      </p:sp>
      <p:sp>
        <p:nvSpPr>
          <p:cNvPr id="15" name="TextBox 14"/>
          <p:cNvSpPr txBox="1"/>
          <p:nvPr/>
        </p:nvSpPr>
        <p:spPr>
          <a:xfrm>
            <a:off x="4787900" y="3302000"/>
            <a:ext cx="774700" cy="369332"/>
          </a:xfrm>
          <a:prstGeom prst="rect">
            <a:avLst/>
          </a:prstGeom>
          <a:noFill/>
        </p:spPr>
        <p:txBody>
          <a:bodyPr wrap="square" rtlCol="0">
            <a:spAutoFit/>
          </a:bodyPr>
          <a:lstStyle/>
          <a:p>
            <a:r>
              <a:rPr lang="en-GB" dirty="0" smtClean="0"/>
              <a:t>bit 7</a:t>
            </a:r>
            <a:endParaRPr lang="en-GB" dirty="0"/>
          </a:p>
        </p:txBody>
      </p:sp>
      <p:sp>
        <p:nvSpPr>
          <p:cNvPr id="16" name="TextBox 15"/>
          <p:cNvSpPr txBox="1"/>
          <p:nvPr/>
        </p:nvSpPr>
        <p:spPr>
          <a:xfrm>
            <a:off x="1295400" y="3810000"/>
            <a:ext cx="774700" cy="369332"/>
          </a:xfrm>
          <a:prstGeom prst="rect">
            <a:avLst/>
          </a:prstGeom>
          <a:noFill/>
        </p:spPr>
        <p:txBody>
          <a:bodyPr wrap="square" rtlCol="0">
            <a:spAutoFit/>
          </a:bodyPr>
          <a:lstStyle/>
          <a:p>
            <a:r>
              <a:rPr lang="en-GB" dirty="0" smtClean="0"/>
              <a:t>bit 8</a:t>
            </a:r>
            <a:endParaRPr lang="en-GB" dirty="0"/>
          </a:p>
        </p:txBody>
      </p:sp>
      <p:sp>
        <p:nvSpPr>
          <p:cNvPr id="17" name="TextBox 16"/>
          <p:cNvSpPr txBox="1"/>
          <p:nvPr/>
        </p:nvSpPr>
        <p:spPr>
          <a:xfrm>
            <a:off x="2133600" y="2806700"/>
            <a:ext cx="774700" cy="369332"/>
          </a:xfrm>
          <a:prstGeom prst="rect">
            <a:avLst/>
          </a:prstGeom>
          <a:noFill/>
        </p:spPr>
        <p:txBody>
          <a:bodyPr wrap="square" rtlCol="0">
            <a:spAutoFit/>
          </a:bodyPr>
          <a:lstStyle/>
          <a:p>
            <a:r>
              <a:rPr lang="en-GB" dirty="0" smtClean="0"/>
              <a:t>bit 9</a:t>
            </a:r>
            <a:endParaRPr lang="en-GB" dirty="0"/>
          </a:p>
        </p:txBody>
      </p:sp>
      <p:sp>
        <p:nvSpPr>
          <p:cNvPr id="18" name="TextBox 17"/>
          <p:cNvSpPr txBox="1"/>
          <p:nvPr/>
        </p:nvSpPr>
        <p:spPr>
          <a:xfrm>
            <a:off x="2705100" y="4114800"/>
            <a:ext cx="774700" cy="369332"/>
          </a:xfrm>
          <a:prstGeom prst="rect">
            <a:avLst/>
          </a:prstGeom>
          <a:noFill/>
        </p:spPr>
        <p:txBody>
          <a:bodyPr wrap="square" rtlCol="0">
            <a:spAutoFit/>
          </a:bodyPr>
          <a:lstStyle/>
          <a:p>
            <a:r>
              <a:rPr lang="en-GB" dirty="0" smtClean="0"/>
              <a:t>bit 10</a:t>
            </a:r>
            <a:endParaRPr lang="en-GB" dirty="0"/>
          </a:p>
        </p:txBody>
      </p:sp>
      <p:sp>
        <p:nvSpPr>
          <p:cNvPr id="19" name="TextBox 18"/>
          <p:cNvSpPr txBox="1"/>
          <p:nvPr/>
        </p:nvSpPr>
        <p:spPr>
          <a:xfrm>
            <a:off x="3060700" y="3263900"/>
            <a:ext cx="774700" cy="369332"/>
          </a:xfrm>
          <a:prstGeom prst="rect">
            <a:avLst/>
          </a:prstGeom>
          <a:noFill/>
        </p:spPr>
        <p:txBody>
          <a:bodyPr wrap="square" rtlCol="0">
            <a:spAutoFit/>
          </a:bodyPr>
          <a:lstStyle/>
          <a:p>
            <a:r>
              <a:rPr lang="en-GB" dirty="0" smtClean="0"/>
              <a:t>bit 11</a:t>
            </a:r>
            <a:endParaRPr lang="en-GB" dirty="0"/>
          </a:p>
        </p:txBody>
      </p:sp>
      <p:sp>
        <p:nvSpPr>
          <p:cNvPr id="20" name="TextBox 19"/>
          <p:cNvSpPr txBox="1"/>
          <p:nvPr/>
        </p:nvSpPr>
        <p:spPr>
          <a:xfrm>
            <a:off x="5067300" y="876300"/>
            <a:ext cx="1511300" cy="369332"/>
          </a:xfrm>
          <a:prstGeom prst="rect">
            <a:avLst/>
          </a:prstGeom>
          <a:noFill/>
        </p:spPr>
        <p:txBody>
          <a:bodyPr wrap="square" rtlCol="0">
            <a:spAutoFit/>
          </a:bodyPr>
          <a:lstStyle/>
          <a:p>
            <a:r>
              <a:rPr lang="en-GB" b="1" dirty="0" smtClean="0"/>
              <a:t>parity bit 1</a:t>
            </a:r>
            <a:endParaRPr lang="en-GB" b="1" dirty="0"/>
          </a:p>
        </p:txBody>
      </p:sp>
      <p:sp>
        <p:nvSpPr>
          <p:cNvPr id="22" name="TextBox 21"/>
          <p:cNvSpPr txBox="1"/>
          <p:nvPr/>
        </p:nvSpPr>
        <p:spPr>
          <a:xfrm>
            <a:off x="6642100" y="5080000"/>
            <a:ext cx="1511300" cy="369332"/>
          </a:xfrm>
          <a:prstGeom prst="rect">
            <a:avLst/>
          </a:prstGeom>
          <a:noFill/>
        </p:spPr>
        <p:txBody>
          <a:bodyPr wrap="square" rtlCol="0">
            <a:spAutoFit/>
          </a:bodyPr>
          <a:lstStyle/>
          <a:p>
            <a:r>
              <a:rPr lang="en-GB" b="1" dirty="0" smtClean="0"/>
              <a:t>parity bit 3</a:t>
            </a:r>
            <a:endParaRPr lang="en-GB" b="1" dirty="0"/>
          </a:p>
        </p:txBody>
      </p:sp>
      <p:sp>
        <p:nvSpPr>
          <p:cNvPr id="23" name="TextBox 22"/>
          <p:cNvSpPr txBox="1"/>
          <p:nvPr/>
        </p:nvSpPr>
        <p:spPr>
          <a:xfrm>
            <a:off x="3505200" y="5549900"/>
            <a:ext cx="1511300" cy="369332"/>
          </a:xfrm>
          <a:prstGeom prst="rect">
            <a:avLst/>
          </a:prstGeom>
          <a:noFill/>
        </p:spPr>
        <p:txBody>
          <a:bodyPr wrap="square" rtlCol="0">
            <a:spAutoFit/>
          </a:bodyPr>
          <a:lstStyle/>
          <a:p>
            <a:r>
              <a:rPr lang="en-GB" b="1" dirty="0" smtClean="0"/>
              <a:t>parity bit 2</a:t>
            </a:r>
            <a:endParaRPr lang="en-GB" b="1" dirty="0"/>
          </a:p>
        </p:txBody>
      </p:sp>
      <p:sp>
        <p:nvSpPr>
          <p:cNvPr id="24" name="TextBox 23"/>
          <p:cNvSpPr txBox="1"/>
          <p:nvPr/>
        </p:nvSpPr>
        <p:spPr>
          <a:xfrm>
            <a:off x="482600" y="4838700"/>
            <a:ext cx="1511300" cy="369332"/>
          </a:xfrm>
          <a:prstGeom prst="rect">
            <a:avLst/>
          </a:prstGeom>
          <a:noFill/>
        </p:spPr>
        <p:txBody>
          <a:bodyPr wrap="square" rtlCol="0">
            <a:spAutoFit/>
          </a:bodyPr>
          <a:lstStyle/>
          <a:p>
            <a:r>
              <a:rPr lang="en-GB" b="1" dirty="0" smtClean="0"/>
              <a:t>parity bit 4</a:t>
            </a:r>
            <a:endParaRPr lang="en-GB" b="1" dirty="0"/>
          </a:p>
        </p:txBody>
      </p:sp>
    </p:spTree>
    <p:extLst>
      <p:ext uri="{BB962C8B-B14F-4D97-AF65-F5344CB8AC3E}">
        <p14:creationId xmlns:p14="http://schemas.microsoft.com/office/powerpoint/2010/main" val="4001542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33</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spTree>
    <p:extLst>
      <p:ext uri="{BB962C8B-B14F-4D97-AF65-F5344CB8AC3E}">
        <p14:creationId xmlns:p14="http://schemas.microsoft.com/office/powerpoint/2010/main" val="300835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34</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sp>
        <p:nvSpPr>
          <p:cNvPr id="3" name="TextBox 2"/>
          <p:cNvSpPr txBox="1"/>
          <p:nvPr/>
        </p:nvSpPr>
        <p:spPr>
          <a:xfrm>
            <a:off x="3695700" y="4038600"/>
            <a:ext cx="3898900" cy="1384995"/>
          </a:xfrm>
          <a:prstGeom prst="rect">
            <a:avLst/>
          </a:prstGeom>
          <a:noFill/>
        </p:spPr>
        <p:txBody>
          <a:bodyPr wrap="square" rtlCol="0">
            <a:spAutoFit/>
          </a:bodyPr>
          <a:lstStyle/>
          <a:p>
            <a:r>
              <a:rPr lang="en-GB" sz="2800" dirty="0" smtClean="0"/>
              <a:t>Move data bits into their adjusted positions in </a:t>
            </a:r>
            <a:r>
              <a:rPr lang="en-GB" sz="2800" dirty="0" err="1" smtClean="0"/>
              <a:t>codeword</a:t>
            </a:r>
            <a:endParaRPr lang="en-GB" sz="2800" dirty="0"/>
          </a:p>
        </p:txBody>
      </p: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35</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7</a:t>
              </a:r>
              <a:endParaRPr lang="en-GB" sz="1000" b="1" dirty="0">
                <a:solidFill>
                  <a:srgbClr val="FF6600"/>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3</a:t>
              </a:r>
              <a:endParaRPr lang="en-GB" sz="1000" b="1" dirty="0">
                <a:solidFill>
                  <a:srgbClr val="FF6600"/>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11</a:t>
              </a:r>
              <a:endParaRPr lang="en-GB" sz="1000" b="1" dirty="0">
                <a:solidFill>
                  <a:srgbClr val="FF6600"/>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9</a:t>
              </a: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1 protects bits 1,3,5,7,9,11</a:t>
            </a:r>
            <a:r>
              <a:rPr lang="is-IS" sz="2800" dirty="0" smtClean="0"/>
              <a:t>…</a:t>
            </a:r>
            <a:endParaRPr lang="en-GB" sz="2800" dirty="0"/>
          </a:p>
        </p:txBody>
      </p:sp>
      <p:sp>
        <p:nvSpPr>
          <p:cNvPr id="39" name="TextBox 38"/>
          <p:cNvSpPr txBox="1"/>
          <p:nvPr/>
        </p:nvSpPr>
        <p:spPr>
          <a:xfrm>
            <a:off x="4762500" y="4495800"/>
            <a:ext cx="3162300" cy="1384995"/>
          </a:xfrm>
          <a:prstGeom prst="rect">
            <a:avLst/>
          </a:prstGeom>
          <a:noFill/>
        </p:spPr>
        <p:txBody>
          <a:bodyPr wrap="square" rtlCol="0">
            <a:spAutoFit/>
          </a:bodyPr>
          <a:lstStyle/>
          <a:p>
            <a:r>
              <a:rPr lang="en-GB" sz="2800" dirty="0" smtClean="0"/>
              <a:t>three ‘1’ bits (odd), so make parity bit a ‘1’</a:t>
            </a:r>
            <a:endParaRPr lang="en-GB" sz="2800" dirty="0"/>
          </a:p>
        </p:txBody>
      </p:sp>
      <p:cxnSp>
        <p:nvCxnSpPr>
          <p:cNvPr id="6" name="Straight Arrow Connector 5"/>
          <p:cNvCxnSpPr>
            <a:stCxn id="39" idx="0"/>
            <a:endCxn id="25" idx="2"/>
          </p:cNvCxnSpPr>
          <p:nvPr/>
        </p:nvCxnSpPr>
        <p:spPr>
          <a:xfrm flipH="1" flipV="1">
            <a:off x="5704312" y="3506025"/>
            <a:ext cx="639338"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36</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7</a:t>
              </a:r>
              <a:endParaRPr lang="en-GB" sz="1000" b="1" dirty="0">
                <a:solidFill>
                  <a:srgbClr val="FF6600"/>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6</a:t>
              </a:r>
              <a:endParaRPr lang="en-GB" sz="1000" b="1" dirty="0">
                <a:solidFill>
                  <a:srgbClr val="FF6600"/>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3</a:t>
              </a:r>
              <a:endParaRPr lang="en-GB" sz="1000" b="1" dirty="0">
                <a:solidFill>
                  <a:srgbClr val="FF6600"/>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2</a:t>
              </a:r>
              <a:endParaRPr lang="en-GB" sz="1000" b="1" dirty="0">
                <a:solidFill>
                  <a:srgbClr val="FF6600"/>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11</a:t>
              </a:r>
              <a:endParaRPr lang="en-GB" sz="1000" b="1" dirty="0">
                <a:solidFill>
                  <a:srgbClr val="FF6600"/>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10</a:t>
              </a:r>
              <a:endParaRPr lang="en-GB" sz="1000" b="1" dirty="0">
                <a:solidFill>
                  <a:srgbClr val="FF6600"/>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2 protects bits 2,3,6,7,10,11</a:t>
            </a:r>
            <a:r>
              <a:rPr lang="is-IS" sz="2800" dirty="0" smtClean="0"/>
              <a:t>…</a:t>
            </a:r>
            <a:endParaRPr lang="en-GB" sz="2800" dirty="0"/>
          </a:p>
        </p:txBody>
      </p:sp>
      <p:sp>
        <p:nvSpPr>
          <p:cNvPr id="39" name="TextBox 38"/>
          <p:cNvSpPr txBox="1"/>
          <p:nvPr/>
        </p:nvSpPr>
        <p:spPr>
          <a:xfrm>
            <a:off x="4762500" y="4495800"/>
            <a:ext cx="3009900" cy="1384995"/>
          </a:xfrm>
          <a:prstGeom prst="rect">
            <a:avLst/>
          </a:prstGeom>
          <a:noFill/>
        </p:spPr>
        <p:txBody>
          <a:bodyPr wrap="square" rtlCol="0">
            <a:spAutoFit/>
          </a:bodyPr>
          <a:lstStyle/>
          <a:p>
            <a:r>
              <a:rPr lang="en-GB" sz="2800" dirty="0" smtClean="0"/>
              <a:t>five ‘1’ bits (odd), so make parity bit a ‘1’</a:t>
            </a:r>
            <a:endParaRPr lang="en-GB" sz="2800" dirty="0"/>
          </a:p>
        </p:txBody>
      </p:sp>
      <p:cxnSp>
        <p:nvCxnSpPr>
          <p:cNvPr id="40" name="Straight Arrow Connector 39"/>
          <p:cNvCxnSpPr>
            <a:stCxn id="39" idx="0"/>
            <a:endCxn id="24" idx="2"/>
          </p:cNvCxnSpPr>
          <p:nvPr/>
        </p:nvCxnSpPr>
        <p:spPr>
          <a:xfrm flipH="1" flipV="1">
            <a:off x="5380462" y="3506025"/>
            <a:ext cx="886988"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37</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7</a:t>
              </a:r>
              <a:endParaRPr lang="en-GB" sz="1000" b="1" dirty="0">
                <a:solidFill>
                  <a:srgbClr val="FF6600"/>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6</a:t>
              </a:r>
              <a:endParaRPr lang="en-GB" sz="1000" b="1" dirty="0">
                <a:solidFill>
                  <a:srgbClr val="FF6600"/>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3 protects bits 4,5,6,7</a:t>
            </a:r>
            <a:r>
              <a:rPr lang="is-IS" sz="2800" dirty="0" smtClean="0"/>
              <a:t>…</a:t>
            </a:r>
            <a:endParaRPr lang="en-GB" sz="2800" dirty="0"/>
          </a:p>
        </p:txBody>
      </p:sp>
      <p:sp>
        <p:nvSpPr>
          <p:cNvPr id="39" name="TextBox 38"/>
          <p:cNvSpPr txBox="1"/>
          <p:nvPr/>
        </p:nvSpPr>
        <p:spPr>
          <a:xfrm>
            <a:off x="4762500" y="4495800"/>
            <a:ext cx="3124200" cy="1384995"/>
          </a:xfrm>
          <a:prstGeom prst="rect">
            <a:avLst/>
          </a:prstGeom>
          <a:noFill/>
        </p:spPr>
        <p:txBody>
          <a:bodyPr wrap="square" rtlCol="0">
            <a:spAutoFit/>
          </a:bodyPr>
          <a:lstStyle/>
          <a:p>
            <a:r>
              <a:rPr lang="en-GB" sz="2800" dirty="0" smtClean="0"/>
              <a:t>two ‘1’ bits (even), so make parity bit a ‘0’</a:t>
            </a:r>
            <a:endParaRPr lang="en-GB" sz="2800" dirty="0"/>
          </a:p>
        </p:txBody>
      </p:sp>
      <p:cxnSp>
        <p:nvCxnSpPr>
          <p:cNvPr id="40" name="Straight Arrow Connector 39"/>
          <p:cNvCxnSpPr>
            <a:stCxn id="39" idx="0"/>
            <a:endCxn id="22" idx="2"/>
          </p:cNvCxnSpPr>
          <p:nvPr/>
        </p:nvCxnSpPr>
        <p:spPr>
          <a:xfrm flipH="1" flipV="1">
            <a:off x="4732762" y="3506025"/>
            <a:ext cx="1591838"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38</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FF6600"/>
                </a:solidFill>
              </a:rPr>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6600"/>
                </a:solidFill>
              </a:rPr>
              <a:t>0</a:t>
            </a:r>
            <a:endParaRPr lang="en-GB" b="1" dirty="0">
              <a:solidFill>
                <a:srgbClr val="FF6600"/>
              </a:solidFill>
            </a:endParaRPr>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8</a:t>
              </a:r>
              <a:endParaRPr lang="en-GB" sz="1000" b="1" dirty="0">
                <a:solidFill>
                  <a:srgbClr val="FF6600"/>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11</a:t>
              </a:r>
              <a:endParaRPr lang="en-GB" sz="1000" b="1" dirty="0">
                <a:solidFill>
                  <a:srgbClr val="FF6600"/>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smtClean="0">
                  <a:solidFill>
                    <a:srgbClr val="FF6600"/>
                  </a:solidFill>
                </a:rPr>
                <a:t>10</a:t>
              </a:r>
              <a:endParaRPr lang="en-GB" sz="1000" b="1" dirty="0">
                <a:solidFill>
                  <a:srgbClr val="FF6600"/>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b="1" dirty="0">
                  <a:solidFill>
                    <a:srgbClr val="FF6600"/>
                  </a:solidFill>
                </a:rPr>
                <a:t>9</a:t>
              </a:r>
            </a:p>
          </p:txBody>
        </p:sp>
      </p:grpSp>
      <p:sp>
        <p:nvSpPr>
          <p:cNvPr id="38" name="TextBox 37"/>
          <p:cNvSpPr txBox="1"/>
          <p:nvPr/>
        </p:nvSpPr>
        <p:spPr>
          <a:xfrm>
            <a:off x="444500" y="4241800"/>
            <a:ext cx="3898900" cy="954107"/>
          </a:xfrm>
          <a:prstGeom prst="rect">
            <a:avLst/>
          </a:prstGeom>
          <a:noFill/>
        </p:spPr>
        <p:txBody>
          <a:bodyPr wrap="square" rtlCol="0">
            <a:spAutoFit/>
          </a:bodyPr>
          <a:lstStyle/>
          <a:p>
            <a:r>
              <a:rPr lang="en-GB" sz="2800" dirty="0" smtClean="0"/>
              <a:t>Parity bit 4 protects bits 8,9,10,11</a:t>
            </a:r>
            <a:r>
              <a:rPr lang="is-IS" sz="2800" dirty="0" smtClean="0"/>
              <a:t>…</a:t>
            </a:r>
            <a:endParaRPr lang="en-GB" sz="2800" dirty="0"/>
          </a:p>
        </p:txBody>
      </p:sp>
      <p:sp>
        <p:nvSpPr>
          <p:cNvPr id="39" name="TextBox 38"/>
          <p:cNvSpPr txBox="1"/>
          <p:nvPr/>
        </p:nvSpPr>
        <p:spPr>
          <a:xfrm>
            <a:off x="4762500" y="4495800"/>
            <a:ext cx="3136900" cy="1384995"/>
          </a:xfrm>
          <a:prstGeom prst="rect">
            <a:avLst/>
          </a:prstGeom>
          <a:noFill/>
        </p:spPr>
        <p:txBody>
          <a:bodyPr wrap="square" rtlCol="0">
            <a:spAutoFit/>
          </a:bodyPr>
          <a:lstStyle/>
          <a:p>
            <a:r>
              <a:rPr lang="en-GB" sz="2800" dirty="0" smtClean="0"/>
              <a:t>two ‘1’ bits (even), so make parity bit a ‘0’</a:t>
            </a:r>
            <a:endParaRPr lang="en-GB" sz="2800" dirty="0"/>
          </a:p>
        </p:txBody>
      </p:sp>
      <p:cxnSp>
        <p:nvCxnSpPr>
          <p:cNvPr id="40" name="Straight Arrow Connector 39"/>
          <p:cNvCxnSpPr>
            <a:stCxn id="39" idx="0"/>
            <a:endCxn id="18" idx="2"/>
          </p:cNvCxnSpPr>
          <p:nvPr/>
        </p:nvCxnSpPr>
        <p:spPr>
          <a:xfrm flipH="1" flipV="1">
            <a:off x="3437363" y="3506025"/>
            <a:ext cx="2893587" cy="9897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39</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sp>
        <p:nvSpPr>
          <p:cNvPr id="38" name="TextBox 37"/>
          <p:cNvSpPr txBox="1"/>
          <p:nvPr/>
        </p:nvSpPr>
        <p:spPr>
          <a:xfrm>
            <a:off x="3695700" y="4038600"/>
            <a:ext cx="3898900" cy="954107"/>
          </a:xfrm>
          <a:prstGeom prst="rect">
            <a:avLst/>
          </a:prstGeom>
          <a:noFill/>
        </p:spPr>
        <p:txBody>
          <a:bodyPr wrap="square" rtlCol="0">
            <a:spAutoFit/>
          </a:bodyPr>
          <a:lstStyle/>
          <a:p>
            <a:r>
              <a:rPr lang="en-GB" sz="2800" dirty="0" smtClean="0"/>
              <a:t>This is our final </a:t>
            </a:r>
            <a:r>
              <a:rPr lang="en-GB" sz="2800" dirty="0" err="1" smtClean="0"/>
              <a:t>codeword</a:t>
            </a:r>
            <a:endParaRPr lang="en-GB" sz="2800" dirty="0"/>
          </a:p>
        </p:txBody>
      </p:sp>
    </p:spTree>
    <p:extLst>
      <p:ext uri="{BB962C8B-B14F-4D97-AF65-F5344CB8AC3E}">
        <p14:creationId xmlns:p14="http://schemas.microsoft.com/office/powerpoint/2010/main" val="1614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linear solvers</a:t>
            </a:r>
            <a:endParaRPr lang="en-GB" dirty="0"/>
          </a:p>
        </p:txBody>
      </p:sp>
      <p:sp>
        <p:nvSpPr>
          <p:cNvPr id="3" name="Content Placeholder 2"/>
          <p:cNvSpPr>
            <a:spLocks noGrp="1"/>
          </p:cNvSpPr>
          <p:nvPr>
            <p:ph idx="1"/>
          </p:nvPr>
        </p:nvSpPr>
        <p:spPr/>
        <p:txBody>
          <a:bodyPr/>
          <a:lstStyle/>
          <a:p>
            <a:r>
              <a:rPr lang="en-GB" sz="2800" dirty="0" smtClean="0"/>
              <a:t>Even for very sparse matrices, the majority of the application data will be in the matrix</a:t>
            </a:r>
          </a:p>
          <a:p>
            <a:pPr lvl="1"/>
            <a:r>
              <a:rPr lang="en-GB" sz="2400" dirty="0" smtClean="0"/>
              <a:t>0.01% of a 10M x 10M matrix is three orders of magnitude larger than a 10M element vector</a:t>
            </a:r>
          </a:p>
          <a:p>
            <a:r>
              <a:rPr lang="en-GB" dirty="0" smtClean="0"/>
              <a:t>This means that:</a:t>
            </a:r>
          </a:p>
          <a:p>
            <a:pPr marL="914400" lvl="1" indent="-457200">
              <a:buFont typeface="+mj-lt"/>
              <a:buAutoNum type="arabicPeriod"/>
            </a:pPr>
            <a:r>
              <a:rPr lang="en-GB" sz="2400" dirty="0" smtClean="0"/>
              <a:t>Sparse matrix-vector products (</a:t>
            </a:r>
            <a:r>
              <a:rPr lang="en-GB" sz="2400" dirty="0" err="1" smtClean="0"/>
              <a:t>SpMV</a:t>
            </a:r>
            <a:r>
              <a:rPr lang="en-GB" sz="2400" dirty="0" smtClean="0"/>
              <a:t>) will account for the majority of the runtime in these iterative solvers</a:t>
            </a:r>
          </a:p>
          <a:p>
            <a:pPr marL="914400" lvl="1" indent="-457200">
              <a:buFont typeface="+mj-lt"/>
              <a:buAutoNum type="arabicPeriod"/>
            </a:pPr>
            <a:r>
              <a:rPr lang="en-GB" sz="2400" dirty="0" smtClean="0"/>
              <a:t>The sparse matrix data will be the most likely candidate for suffering a </a:t>
            </a:r>
            <a:r>
              <a:rPr lang="en-GB" sz="2400" b="1" dirty="0" smtClean="0">
                <a:solidFill>
                  <a:srgbClr val="FF0000"/>
                </a:solidFill>
              </a:rPr>
              <a:t>silent data corruption</a:t>
            </a:r>
            <a:r>
              <a:rPr lang="en-GB" sz="2400" dirty="0" smtClean="0"/>
              <a:t> (</a:t>
            </a:r>
            <a:r>
              <a:rPr lang="en-GB" sz="2400" b="1" dirty="0" smtClean="0"/>
              <a:t>SDC</a:t>
            </a:r>
            <a:r>
              <a:rPr lang="en-GB" sz="2400" dirty="0" smtClean="0"/>
              <a:t>)</a:t>
            </a:r>
            <a:endParaRPr lang="en-GB" sz="24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a:t>
            </a:fld>
            <a:endParaRPr lang="en-GB"/>
          </a:p>
        </p:txBody>
      </p:sp>
    </p:spTree>
    <p:extLst>
      <p:ext uri="{BB962C8B-B14F-4D97-AF65-F5344CB8AC3E}">
        <p14:creationId xmlns:p14="http://schemas.microsoft.com/office/powerpoint/2010/main" val="2132030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40</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grpSp>
        <p:nvGrpSpPr>
          <p:cNvPr id="38" name="Group 37"/>
          <p:cNvGrpSpPr/>
          <p:nvPr/>
        </p:nvGrpSpPr>
        <p:grpSpPr>
          <a:xfrm>
            <a:off x="2305448" y="3695493"/>
            <a:ext cx="3559228" cy="369332"/>
            <a:chOff x="2305448" y="3136693"/>
            <a:chExt cx="3559228" cy="369332"/>
          </a:xfrm>
        </p:grpSpPr>
        <p:sp>
          <p:nvSpPr>
            <p:cNvPr id="39" name="TextBox 38"/>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40" name="TextBox 39"/>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1" name="TextBox 40"/>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42" name="TextBox 41"/>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3" name="TextBox 42"/>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44" name="TextBox 43"/>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5" name="TextBox 44"/>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8" name="TextBox 47"/>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9" name="TextBox 48"/>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0" name="TextBox 49"/>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1" name="TextBox 50"/>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grpSp>
        <p:nvGrpSpPr>
          <p:cNvPr id="52" name="Group 51"/>
          <p:cNvGrpSpPr/>
          <p:nvPr/>
        </p:nvGrpSpPr>
        <p:grpSpPr>
          <a:xfrm>
            <a:off x="2305448" y="4279693"/>
            <a:ext cx="3559228" cy="369332"/>
            <a:chOff x="2305448" y="3136693"/>
            <a:chExt cx="3559228" cy="369332"/>
          </a:xfrm>
        </p:grpSpPr>
        <p:sp>
          <p:nvSpPr>
            <p:cNvPr id="53" name="TextBox 52"/>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54" name="TextBox 53"/>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5" name="TextBox 54"/>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FF0000"/>
                </a:solidFill>
              </a:endParaRPr>
            </a:p>
          </p:txBody>
        </p:sp>
        <p:sp>
          <p:nvSpPr>
            <p:cNvPr id="58" name="TextBox 57"/>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60" name="TextBox 59"/>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61" name="TextBox 60"/>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64" name="TextBox 6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74" name="TextBox 73"/>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75" name="TextBox 74"/>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76" name="TextBox 75"/>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77" name="TextBox 76"/>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grpSp>
        <p:nvGrpSpPr>
          <p:cNvPr id="79" name="Group 78"/>
          <p:cNvGrpSpPr/>
          <p:nvPr/>
        </p:nvGrpSpPr>
        <p:grpSpPr>
          <a:xfrm>
            <a:off x="2305448" y="4692443"/>
            <a:ext cx="3559228" cy="369332"/>
            <a:chOff x="2305448" y="3136693"/>
            <a:chExt cx="3559228" cy="369332"/>
          </a:xfrm>
        </p:grpSpPr>
        <p:sp>
          <p:nvSpPr>
            <p:cNvPr id="80" name="TextBox 79"/>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81" name="TextBox 80"/>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82" name="TextBox 81"/>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83" name="TextBox 82"/>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84" name="TextBox 83"/>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85" name="TextBox 84"/>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86" name="TextBox 85"/>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87" name="TextBox 86"/>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88" name="TextBox 87"/>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89" name="TextBox 88"/>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90" name="TextBox 89"/>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91" name="Group 90"/>
          <p:cNvGrpSpPr/>
          <p:nvPr/>
        </p:nvGrpSpPr>
        <p:grpSpPr>
          <a:xfrm>
            <a:off x="2305448" y="5111543"/>
            <a:ext cx="3559228" cy="369332"/>
            <a:chOff x="2305448" y="3136693"/>
            <a:chExt cx="3559228" cy="369332"/>
          </a:xfrm>
        </p:grpSpPr>
        <p:sp>
          <p:nvSpPr>
            <p:cNvPr id="92" name="TextBox 91"/>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93" name="TextBox 92"/>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94" name="TextBox 93"/>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95" name="TextBox 94"/>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96" name="TextBox 95"/>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97" name="TextBox 96"/>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98" name="TextBox 97"/>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99" name="TextBox 98"/>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00" name="TextBox 99"/>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1" name="TextBox 100"/>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2" name="TextBox 101"/>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grpSp>
      <p:grpSp>
        <p:nvGrpSpPr>
          <p:cNvPr id="103" name="Group 102"/>
          <p:cNvGrpSpPr/>
          <p:nvPr/>
        </p:nvGrpSpPr>
        <p:grpSpPr>
          <a:xfrm>
            <a:off x="2305448" y="5524293"/>
            <a:ext cx="3559228" cy="369332"/>
            <a:chOff x="2305448" y="3136693"/>
            <a:chExt cx="3559228" cy="369332"/>
          </a:xfrm>
        </p:grpSpPr>
        <p:sp>
          <p:nvSpPr>
            <p:cNvPr id="104" name="TextBox 103"/>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05" name="TextBox 104"/>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6" name="TextBox 105"/>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FF0000"/>
                </a:solidFill>
              </a:endParaRPr>
            </a:p>
          </p:txBody>
        </p:sp>
        <p:sp>
          <p:nvSpPr>
            <p:cNvPr id="107" name="TextBox 106"/>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08" name="TextBox 107"/>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09" name="TextBox 108"/>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dirty="0"/>
            </a:p>
          </p:txBody>
        </p:sp>
        <p:sp>
          <p:nvSpPr>
            <p:cNvPr id="110" name="TextBox 109"/>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11" name="TextBox 110"/>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GB" b="1" dirty="0">
                <a:solidFill>
                  <a:srgbClr val="0000FF"/>
                </a:solidFill>
              </a:endParaRPr>
            </a:p>
          </p:txBody>
        </p:sp>
        <p:sp>
          <p:nvSpPr>
            <p:cNvPr id="112" name="TextBox 111"/>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3" name="TextBox 112"/>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4" name="TextBox 113"/>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sp>
        <p:nvSpPr>
          <p:cNvPr id="3" name="TextBox 2"/>
          <p:cNvSpPr txBox="1"/>
          <p:nvPr/>
        </p:nvSpPr>
        <p:spPr>
          <a:xfrm>
            <a:off x="6007100" y="4279900"/>
            <a:ext cx="2590800" cy="369332"/>
          </a:xfrm>
          <a:prstGeom prst="rect">
            <a:avLst/>
          </a:prstGeom>
          <a:noFill/>
        </p:spPr>
        <p:txBody>
          <a:bodyPr wrap="square" rtlCol="0">
            <a:spAutoFit/>
          </a:bodyPr>
          <a:lstStyle/>
          <a:p>
            <a:r>
              <a:rPr lang="en-GB" dirty="0" smtClean="0"/>
              <a:t>four ‘1’s (even) - </a:t>
            </a:r>
            <a:r>
              <a:rPr lang="en-GB" b="1" dirty="0" smtClean="0">
                <a:solidFill>
                  <a:srgbClr val="008000"/>
                </a:solidFill>
              </a:rPr>
              <a:t>OK</a:t>
            </a:r>
            <a:endParaRPr lang="en-GB" b="1" dirty="0">
              <a:solidFill>
                <a:srgbClr val="008000"/>
              </a:solidFill>
            </a:endParaRPr>
          </a:p>
        </p:txBody>
      </p:sp>
      <p:sp>
        <p:nvSpPr>
          <p:cNvPr id="115" name="TextBox 114"/>
          <p:cNvSpPr txBox="1"/>
          <p:nvPr/>
        </p:nvSpPr>
        <p:spPr>
          <a:xfrm>
            <a:off x="6007100" y="4692650"/>
            <a:ext cx="2590800" cy="369332"/>
          </a:xfrm>
          <a:prstGeom prst="rect">
            <a:avLst/>
          </a:prstGeom>
          <a:noFill/>
        </p:spPr>
        <p:txBody>
          <a:bodyPr wrap="square" rtlCol="0">
            <a:spAutoFit/>
          </a:bodyPr>
          <a:lstStyle/>
          <a:p>
            <a:r>
              <a:rPr lang="en-GB" dirty="0" smtClean="0"/>
              <a:t>five ‘1’s (odd) - </a:t>
            </a:r>
            <a:r>
              <a:rPr lang="en-GB" b="1" dirty="0" smtClean="0">
                <a:solidFill>
                  <a:srgbClr val="FF0000"/>
                </a:solidFill>
              </a:rPr>
              <a:t>ERROR</a:t>
            </a:r>
            <a:endParaRPr lang="en-GB" b="1" dirty="0">
              <a:solidFill>
                <a:srgbClr val="FF0000"/>
              </a:solidFill>
            </a:endParaRPr>
          </a:p>
        </p:txBody>
      </p:sp>
      <p:sp>
        <p:nvSpPr>
          <p:cNvPr id="116" name="TextBox 115"/>
          <p:cNvSpPr txBox="1"/>
          <p:nvPr/>
        </p:nvSpPr>
        <p:spPr>
          <a:xfrm>
            <a:off x="6007100" y="5111750"/>
            <a:ext cx="2590800" cy="369332"/>
          </a:xfrm>
          <a:prstGeom prst="rect">
            <a:avLst/>
          </a:prstGeom>
          <a:noFill/>
        </p:spPr>
        <p:txBody>
          <a:bodyPr wrap="square" rtlCol="0">
            <a:spAutoFit/>
          </a:bodyPr>
          <a:lstStyle/>
          <a:p>
            <a:r>
              <a:rPr lang="en-GB" dirty="0" smtClean="0"/>
              <a:t>one ‘1’s (odd) - </a:t>
            </a:r>
            <a:r>
              <a:rPr lang="en-GB" b="1" dirty="0" smtClean="0">
                <a:solidFill>
                  <a:srgbClr val="FF0000"/>
                </a:solidFill>
              </a:rPr>
              <a:t>ERROR</a:t>
            </a:r>
            <a:endParaRPr lang="en-GB" b="1" dirty="0">
              <a:solidFill>
                <a:srgbClr val="FF0000"/>
              </a:solidFill>
            </a:endParaRPr>
          </a:p>
        </p:txBody>
      </p:sp>
      <p:sp>
        <p:nvSpPr>
          <p:cNvPr id="117" name="TextBox 116"/>
          <p:cNvSpPr txBox="1"/>
          <p:nvPr/>
        </p:nvSpPr>
        <p:spPr>
          <a:xfrm>
            <a:off x="6007100" y="5524500"/>
            <a:ext cx="2590800" cy="369332"/>
          </a:xfrm>
          <a:prstGeom prst="rect">
            <a:avLst/>
          </a:prstGeom>
          <a:noFill/>
        </p:spPr>
        <p:txBody>
          <a:bodyPr wrap="square" rtlCol="0">
            <a:spAutoFit/>
          </a:bodyPr>
          <a:lstStyle/>
          <a:p>
            <a:r>
              <a:rPr lang="en-GB" dirty="0" smtClean="0"/>
              <a:t>two ‘1’s (even) - </a:t>
            </a:r>
            <a:r>
              <a:rPr lang="en-GB" b="1" dirty="0" smtClean="0">
                <a:solidFill>
                  <a:srgbClr val="008000"/>
                </a:solidFill>
              </a:rPr>
              <a:t>OK</a:t>
            </a:r>
            <a:endParaRPr lang="en-GB" b="1" dirty="0">
              <a:solidFill>
                <a:srgbClr val="008000"/>
              </a:solidFill>
            </a:endParaRPr>
          </a:p>
        </p:txBody>
      </p:sp>
      <p:sp>
        <p:nvSpPr>
          <p:cNvPr id="6" name="TextBox 5"/>
          <p:cNvSpPr txBox="1"/>
          <p:nvPr/>
        </p:nvSpPr>
        <p:spPr>
          <a:xfrm>
            <a:off x="558800" y="3251200"/>
            <a:ext cx="1574800" cy="646331"/>
          </a:xfrm>
          <a:prstGeom prst="rect">
            <a:avLst/>
          </a:prstGeom>
          <a:noFill/>
        </p:spPr>
        <p:txBody>
          <a:bodyPr wrap="square" rtlCol="0">
            <a:spAutoFit/>
          </a:bodyPr>
          <a:lstStyle/>
          <a:p>
            <a:r>
              <a:rPr lang="en-GB" dirty="0" smtClean="0"/>
              <a:t>single bit flip at position 6</a:t>
            </a:r>
            <a:endParaRPr lang="en-GB" dirty="0"/>
          </a:p>
        </p:txBody>
      </p:sp>
      <p:sp>
        <p:nvSpPr>
          <p:cNvPr id="7" name="TextBox 6"/>
          <p:cNvSpPr txBox="1"/>
          <p:nvPr/>
        </p:nvSpPr>
        <p:spPr>
          <a:xfrm>
            <a:off x="1638300" y="4279900"/>
            <a:ext cx="520700" cy="369332"/>
          </a:xfrm>
          <a:prstGeom prst="rect">
            <a:avLst/>
          </a:prstGeom>
          <a:noFill/>
        </p:spPr>
        <p:txBody>
          <a:bodyPr wrap="square" rtlCol="0">
            <a:spAutoFit/>
          </a:bodyPr>
          <a:lstStyle/>
          <a:p>
            <a:r>
              <a:rPr lang="en-GB" b="1" dirty="0" smtClean="0">
                <a:solidFill>
                  <a:srgbClr val="0000FF"/>
                </a:solidFill>
              </a:rPr>
              <a:t>p1</a:t>
            </a:r>
            <a:endParaRPr lang="en-GB" b="1" dirty="0">
              <a:solidFill>
                <a:srgbClr val="0000FF"/>
              </a:solidFill>
            </a:endParaRPr>
          </a:p>
        </p:txBody>
      </p:sp>
      <p:sp>
        <p:nvSpPr>
          <p:cNvPr id="118" name="TextBox 117"/>
          <p:cNvSpPr txBox="1"/>
          <p:nvPr/>
        </p:nvSpPr>
        <p:spPr>
          <a:xfrm>
            <a:off x="1638300" y="5118100"/>
            <a:ext cx="520700" cy="369332"/>
          </a:xfrm>
          <a:prstGeom prst="rect">
            <a:avLst/>
          </a:prstGeom>
          <a:noFill/>
        </p:spPr>
        <p:txBody>
          <a:bodyPr wrap="square" rtlCol="0">
            <a:spAutoFit/>
          </a:bodyPr>
          <a:lstStyle/>
          <a:p>
            <a:r>
              <a:rPr lang="en-GB" b="1" dirty="0" smtClean="0">
                <a:solidFill>
                  <a:srgbClr val="0000FF"/>
                </a:solidFill>
              </a:rPr>
              <a:t>p3</a:t>
            </a:r>
            <a:endParaRPr lang="en-GB" b="1" dirty="0">
              <a:solidFill>
                <a:srgbClr val="0000FF"/>
              </a:solidFill>
            </a:endParaRPr>
          </a:p>
        </p:txBody>
      </p:sp>
      <p:sp>
        <p:nvSpPr>
          <p:cNvPr id="119" name="TextBox 118"/>
          <p:cNvSpPr txBox="1"/>
          <p:nvPr/>
        </p:nvSpPr>
        <p:spPr>
          <a:xfrm>
            <a:off x="1638300" y="4699000"/>
            <a:ext cx="520700" cy="369332"/>
          </a:xfrm>
          <a:prstGeom prst="rect">
            <a:avLst/>
          </a:prstGeom>
          <a:noFill/>
        </p:spPr>
        <p:txBody>
          <a:bodyPr wrap="square" rtlCol="0">
            <a:spAutoFit/>
          </a:bodyPr>
          <a:lstStyle/>
          <a:p>
            <a:r>
              <a:rPr lang="en-GB" b="1" dirty="0" smtClean="0">
                <a:solidFill>
                  <a:srgbClr val="0000FF"/>
                </a:solidFill>
              </a:rPr>
              <a:t>p2</a:t>
            </a:r>
            <a:endParaRPr lang="en-GB" b="1" dirty="0">
              <a:solidFill>
                <a:srgbClr val="0000FF"/>
              </a:solidFill>
            </a:endParaRPr>
          </a:p>
        </p:txBody>
      </p:sp>
      <p:sp>
        <p:nvSpPr>
          <p:cNvPr id="120" name="TextBox 119"/>
          <p:cNvSpPr txBox="1"/>
          <p:nvPr/>
        </p:nvSpPr>
        <p:spPr>
          <a:xfrm>
            <a:off x="1638300" y="5524500"/>
            <a:ext cx="520700" cy="369332"/>
          </a:xfrm>
          <a:prstGeom prst="rect">
            <a:avLst/>
          </a:prstGeom>
          <a:noFill/>
        </p:spPr>
        <p:txBody>
          <a:bodyPr wrap="square" rtlCol="0">
            <a:spAutoFit/>
          </a:bodyPr>
          <a:lstStyle/>
          <a:p>
            <a:r>
              <a:rPr lang="en-GB" b="1" dirty="0" smtClean="0">
                <a:solidFill>
                  <a:srgbClr val="0000FF"/>
                </a:solidFill>
              </a:rPr>
              <a:t>p4</a:t>
            </a:r>
            <a:endParaRPr lang="en-GB" b="1" dirty="0">
              <a:solidFill>
                <a:srgbClr val="0000FF"/>
              </a:solidFill>
            </a:endParaRPr>
          </a:p>
        </p:txBody>
      </p:sp>
    </p:spTree>
    <p:extLst>
      <p:ext uri="{BB962C8B-B14F-4D97-AF65-F5344CB8AC3E}">
        <p14:creationId xmlns:p14="http://schemas.microsoft.com/office/powerpoint/2010/main" val="423684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5" grpId="0"/>
      <p:bldP spid="116" grpId="0"/>
      <p:bldP spid="117" grpId="0"/>
      <p:bldP spid="7" grpId="0"/>
      <p:bldP spid="118" grpId="0"/>
      <p:bldP spid="119" grpId="0"/>
      <p:bldP spid="12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66504965"/>
              </p:ext>
            </p:extLst>
          </p:nvPr>
        </p:nvGraphicFramePr>
        <p:xfrm>
          <a:off x="444500" y="1231900"/>
          <a:ext cx="8229600" cy="468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D9B8CB04-7B95-2844-BD15-B133C35E4786}" type="slidenum">
              <a:rPr lang="en-GB" smtClean="0"/>
              <a:pPr/>
              <a:t>41</a:t>
            </a:fld>
            <a:endParaRPr lang="en-GB"/>
          </a:p>
        </p:txBody>
      </p:sp>
      <p:sp>
        <p:nvSpPr>
          <p:cNvPr id="7" name="TextBox 6"/>
          <p:cNvSpPr txBox="1"/>
          <p:nvPr/>
        </p:nvSpPr>
        <p:spPr>
          <a:xfrm>
            <a:off x="4102100" y="1816100"/>
            <a:ext cx="774700" cy="369332"/>
          </a:xfrm>
          <a:prstGeom prst="rect">
            <a:avLst/>
          </a:prstGeom>
          <a:noFill/>
        </p:spPr>
        <p:txBody>
          <a:bodyPr wrap="square" rtlCol="0">
            <a:spAutoFit/>
          </a:bodyPr>
          <a:lstStyle/>
          <a:p>
            <a:r>
              <a:rPr lang="en-GB" dirty="0" smtClean="0"/>
              <a:t>bit 1</a:t>
            </a:r>
            <a:endParaRPr lang="en-GB" dirty="0"/>
          </a:p>
        </p:txBody>
      </p:sp>
      <p:sp>
        <p:nvSpPr>
          <p:cNvPr id="8" name="TextBox 7"/>
          <p:cNvSpPr txBox="1"/>
          <p:nvPr/>
        </p:nvSpPr>
        <p:spPr>
          <a:xfrm>
            <a:off x="6667500" y="4038600"/>
            <a:ext cx="774700" cy="369332"/>
          </a:xfrm>
          <a:prstGeom prst="rect">
            <a:avLst/>
          </a:prstGeom>
          <a:noFill/>
        </p:spPr>
        <p:txBody>
          <a:bodyPr wrap="square" rtlCol="0">
            <a:spAutoFit/>
          </a:bodyPr>
          <a:lstStyle/>
          <a:p>
            <a:r>
              <a:rPr lang="en-GB" dirty="0" smtClean="0"/>
              <a:t>bit 4</a:t>
            </a:r>
            <a:endParaRPr lang="en-GB" dirty="0"/>
          </a:p>
        </p:txBody>
      </p:sp>
      <p:sp>
        <p:nvSpPr>
          <p:cNvPr id="10" name="TextBox 9"/>
          <p:cNvSpPr txBox="1"/>
          <p:nvPr/>
        </p:nvSpPr>
        <p:spPr>
          <a:xfrm>
            <a:off x="3860800" y="4787900"/>
            <a:ext cx="774700" cy="369332"/>
          </a:xfrm>
          <a:prstGeom prst="rect">
            <a:avLst/>
          </a:prstGeom>
          <a:noFill/>
        </p:spPr>
        <p:txBody>
          <a:bodyPr wrap="square" rtlCol="0">
            <a:spAutoFit/>
          </a:bodyPr>
          <a:lstStyle/>
          <a:p>
            <a:r>
              <a:rPr lang="en-GB" dirty="0" smtClean="0"/>
              <a:t>bit 2</a:t>
            </a:r>
            <a:endParaRPr lang="en-GB" dirty="0"/>
          </a:p>
        </p:txBody>
      </p:sp>
      <p:sp>
        <p:nvSpPr>
          <p:cNvPr id="12" name="TextBox 11"/>
          <p:cNvSpPr txBox="1"/>
          <p:nvPr/>
        </p:nvSpPr>
        <p:spPr>
          <a:xfrm>
            <a:off x="4025900" y="3200400"/>
            <a:ext cx="774700" cy="369332"/>
          </a:xfrm>
          <a:prstGeom prst="rect">
            <a:avLst/>
          </a:prstGeom>
          <a:noFill/>
        </p:spPr>
        <p:txBody>
          <a:bodyPr wrap="square" rtlCol="0">
            <a:spAutoFit/>
          </a:bodyPr>
          <a:lstStyle/>
          <a:p>
            <a:r>
              <a:rPr lang="en-GB" dirty="0" smtClean="0"/>
              <a:t>bit 3</a:t>
            </a:r>
            <a:endParaRPr lang="en-GB" dirty="0"/>
          </a:p>
        </p:txBody>
      </p:sp>
      <p:sp>
        <p:nvSpPr>
          <p:cNvPr id="13" name="TextBox 12"/>
          <p:cNvSpPr txBox="1"/>
          <p:nvPr/>
        </p:nvSpPr>
        <p:spPr>
          <a:xfrm>
            <a:off x="5930900" y="3009900"/>
            <a:ext cx="774700" cy="369332"/>
          </a:xfrm>
          <a:prstGeom prst="rect">
            <a:avLst/>
          </a:prstGeom>
          <a:noFill/>
        </p:spPr>
        <p:txBody>
          <a:bodyPr wrap="square" rtlCol="0">
            <a:spAutoFit/>
          </a:bodyPr>
          <a:lstStyle/>
          <a:p>
            <a:r>
              <a:rPr lang="en-GB" dirty="0" smtClean="0"/>
              <a:t>bit 5</a:t>
            </a:r>
            <a:endParaRPr lang="en-GB" dirty="0"/>
          </a:p>
        </p:txBody>
      </p:sp>
      <p:sp>
        <p:nvSpPr>
          <p:cNvPr id="14" name="TextBox 13"/>
          <p:cNvSpPr txBox="1"/>
          <p:nvPr/>
        </p:nvSpPr>
        <p:spPr>
          <a:xfrm>
            <a:off x="5016500" y="4127500"/>
            <a:ext cx="774700" cy="369332"/>
          </a:xfrm>
          <a:prstGeom prst="rect">
            <a:avLst/>
          </a:prstGeom>
          <a:noFill/>
        </p:spPr>
        <p:txBody>
          <a:bodyPr wrap="square" rtlCol="0">
            <a:spAutoFit/>
          </a:bodyPr>
          <a:lstStyle/>
          <a:p>
            <a:r>
              <a:rPr lang="en-GB" b="1" dirty="0" smtClean="0">
                <a:solidFill>
                  <a:srgbClr val="660066"/>
                </a:solidFill>
              </a:rPr>
              <a:t>bit 6</a:t>
            </a:r>
            <a:endParaRPr lang="en-GB" b="1" dirty="0">
              <a:solidFill>
                <a:srgbClr val="660066"/>
              </a:solidFill>
            </a:endParaRPr>
          </a:p>
        </p:txBody>
      </p:sp>
      <p:sp>
        <p:nvSpPr>
          <p:cNvPr id="15" name="TextBox 14"/>
          <p:cNvSpPr txBox="1"/>
          <p:nvPr/>
        </p:nvSpPr>
        <p:spPr>
          <a:xfrm>
            <a:off x="4787900" y="3302000"/>
            <a:ext cx="774700" cy="369332"/>
          </a:xfrm>
          <a:prstGeom prst="rect">
            <a:avLst/>
          </a:prstGeom>
          <a:noFill/>
        </p:spPr>
        <p:txBody>
          <a:bodyPr wrap="square" rtlCol="0">
            <a:spAutoFit/>
          </a:bodyPr>
          <a:lstStyle/>
          <a:p>
            <a:r>
              <a:rPr lang="en-GB" dirty="0" smtClean="0"/>
              <a:t>bit 7</a:t>
            </a:r>
            <a:endParaRPr lang="en-GB" dirty="0"/>
          </a:p>
        </p:txBody>
      </p:sp>
      <p:sp>
        <p:nvSpPr>
          <p:cNvPr id="16" name="TextBox 15"/>
          <p:cNvSpPr txBox="1"/>
          <p:nvPr/>
        </p:nvSpPr>
        <p:spPr>
          <a:xfrm>
            <a:off x="1295400" y="3810000"/>
            <a:ext cx="774700" cy="369332"/>
          </a:xfrm>
          <a:prstGeom prst="rect">
            <a:avLst/>
          </a:prstGeom>
          <a:noFill/>
        </p:spPr>
        <p:txBody>
          <a:bodyPr wrap="square" rtlCol="0">
            <a:spAutoFit/>
          </a:bodyPr>
          <a:lstStyle/>
          <a:p>
            <a:r>
              <a:rPr lang="en-GB" dirty="0" smtClean="0"/>
              <a:t>bit 8</a:t>
            </a:r>
            <a:endParaRPr lang="en-GB" dirty="0"/>
          </a:p>
        </p:txBody>
      </p:sp>
      <p:sp>
        <p:nvSpPr>
          <p:cNvPr id="17" name="TextBox 16"/>
          <p:cNvSpPr txBox="1"/>
          <p:nvPr/>
        </p:nvSpPr>
        <p:spPr>
          <a:xfrm>
            <a:off x="2133600" y="2806700"/>
            <a:ext cx="774700" cy="369332"/>
          </a:xfrm>
          <a:prstGeom prst="rect">
            <a:avLst/>
          </a:prstGeom>
          <a:noFill/>
        </p:spPr>
        <p:txBody>
          <a:bodyPr wrap="square" rtlCol="0">
            <a:spAutoFit/>
          </a:bodyPr>
          <a:lstStyle/>
          <a:p>
            <a:r>
              <a:rPr lang="en-GB" dirty="0" smtClean="0"/>
              <a:t>bit 9</a:t>
            </a:r>
            <a:endParaRPr lang="en-GB" dirty="0"/>
          </a:p>
        </p:txBody>
      </p:sp>
      <p:sp>
        <p:nvSpPr>
          <p:cNvPr id="18" name="TextBox 17"/>
          <p:cNvSpPr txBox="1"/>
          <p:nvPr/>
        </p:nvSpPr>
        <p:spPr>
          <a:xfrm>
            <a:off x="2705100" y="4114800"/>
            <a:ext cx="774700" cy="369332"/>
          </a:xfrm>
          <a:prstGeom prst="rect">
            <a:avLst/>
          </a:prstGeom>
          <a:noFill/>
        </p:spPr>
        <p:txBody>
          <a:bodyPr wrap="square" rtlCol="0">
            <a:spAutoFit/>
          </a:bodyPr>
          <a:lstStyle/>
          <a:p>
            <a:r>
              <a:rPr lang="en-GB" dirty="0" smtClean="0"/>
              <a:t>bit 10</a:t>
            </a:r>
            <a:endParaRPr lang="en-GB" dirty="0"/>
          </a:p>
        </p:txBody>
      </p:sp>
      <p:sp>
        <p:nvSpPr>
          <p:cNvPr id="19" name="TextBox 18"/>
          <p:cNvSpPr txBox="1"/>
          <p:nvPr/>
        </p:nvSpPr>
        <p:spPr>
          <a:xfrm>
            <a:off x="3060700" y="3263900"/>
            <a:ext cx="774700" cy="369332"/>
          </a:xfrm>
          <a:prstGeom prst="rect">
            <a:avLst/>
          </a:prstGeom>
          <a:noFill/>
        </p:spPr>
        <p:txBody>
          <a:bodyPr wrap="square" rtlCol="0">
            <a:spAutoFit/>
          </a:bodyPr>
          <a:lstStyle/>
          <a:p>
            <a:r>
              <a:rPr lang="en-GB" dirty="0" smtClean="0"/>
              <a:t>bit 11</a:t>
            </a:r>
            <a:endParaRPr lang="en-GB" dirty="0"/>
          </a:p>
        </p:txBody>
      </p:sp>
      <p:sp>
        <p:nvSpPr>
          <p:cNvPr id="20" name="TextBox 19"/>
          <p:cNvSpPr txBox="1"/>
          <p:nvPr/>
        </p:nvSpPr>
        <p:spPr>
          <a:xfrm>
            <a:off x="5067300" y="876300"/>
            <a:ext cx="1511300" cy="369332"/>
          </a:xfrm>
          <a:prstGeom prst="rect">
            <a:avLst/>
          </a:prstGeom>
          <a:noFill/>
        </p:spPr>
        <p:txBody>
          <a:bodyPr wrap="square" rtlCol="0">
            <a:spAutoFit/>
          </a:bodyPr>
          <a:lstStyle/>
          <a:p>
            <a:r>
              <a:rPr lang="en-GB" b="1" dirty="0" smtClean="0"/>
              <a:t>parity bit 1</a:t>
            </a:r>
            <a:endParaRPr lang="en-GB" b="1" dirty="0"/>
          </a:p>
        </p:txBody>
      </p:sp>
      <p:sp>
        <p:nvSpPr>
          <p:cNvPr id="22" name="TextBox 21"/>
          <p:cNvSpPr txBox="1"/>
          <p:nvPr/>
        </p:nvSpPr>
        <p:spPr>
          <a:xfrm>
            <a:off x="6642100" y="5080000"/>
            <a:ext cx="1511300" cy="369332"/>
          </a:xfrm>
          <a:prstGeom prst="rect">
            <a:avLst/>
          </a:prstGeom>
          <a:noFill/>
        </p:spPr>
        <p:txBody>
          <a:bodyPr wrap="square" rtlCol="0">
            <a:spAutoFit/>
          </a:bodyPr>
          <a:lstStyle/>
          <a:p>
            <a:r>
              <a:rPr lang="en-GB" b="1" dirty="0" smtClean="0">
                <a:solidFill>
                  <a:srgbClr val="FF0000"/>
                </a:solidFill>
              </a:rPr>
              <a:t>parity bit 3</a:t>
            </a:r>
            <a:endParaRPr lang="en-GB" b="1" dirty="0">
              <a:solidFill>
                <a:srgbClr val="FF0000"/>
              </a:solidFill>
            </a:endParaRPr>
          </a:p>
        </p:txBody>
      </p:sp>
      <p:sp>
        <p:nvSpPr>
          <p:cNvPr id="23" name="TextBox 22"/>
          <p:cNvSpPr txBox="1"/>
          <p:nvPr/>
        </p:nvSpPr>
        <p:spPr>
          <a:xfrm>
            <a:off x="3505200" y="5549900"/>
            <a:ext cx="1511300" cy="369332"/>
          </a:xfrm>
          <a:prstGeom prst="rect">
            <a:avLst/>
          </a:prstGeom>
          <a:noFill/>
        </p:spPr>
        <p:txBody>
          <a:bodyPr wrap="square" rtlCol="0">
            <a:spAutoFit/>
          </a:bodyPr>
          <a:lstStyle/>
          <a:p>
            <a:r>
              <a:rPr lang="en-GB" b="1" dirty="0" smtClean="0">
                <a:solidFill>
                  <a:srgbClr val="FF0000"/>
                </a:solidFill>
              </a:rPr>
              <a:t>parity bit 2</a:t>
            </a:r>
            <a:endParaRPr lang="en-GB" b="1" dirty="0">
              <a:solidFill>
                <a:srgbClr val="FF0000"/>
              </a:solidFill>
            </a:endParaRPr>
          </a:p>
        </p:txBody>
      </p:sp>
      <p:sp>
        <p:nvSpPr>
          <p:cNvPr id="24" name="TextBox 23"/>
          <p:cNvSpPr txBox="1"/>
          <p:nvPr/>
        </p:nvSpPr>
        <p:spPr>
          <a:xfrm>
            <a:off x="482600" y="4838700"/>
            <a:ext cx="1511300" cy="369332"/>
          </a:xfrm>
          <a:prstGeom prst="rect">
            <a:avLst/>
          </a:prstGeom>
          <a:noFill/>
        </p:spPr>
        <p:txBody>
          <a:bodyPr wrap="square" rtlCol="0">
            <a:spAutoFit/>
          </a:bodyPr>
          <a:lstStyle/>
          <a:p>
            <a:r>
              <a:rPr lang="en-GB" b="1" dirty="0" smtClean="0"/>
              <a:t>parity bit 4</a:t>
            </a:r>
            <a:endParaRPr lang="en-GB" b="1" dirty="0"/>
          </a:p>
        </p:txBody>
      </p:sp>
    </p:spTree>
    <p:extLst>
      <p:ext uri="{BB962C8B-B14F-4D97-AF65-F5344CB8AC3E}">
        <p14:creationId xmlns:p14="http://schemas.microsoft.com/office/powerpoint/2010/main" val="453921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 - example</a:t>
            </a:r>
            <a:endParaRPr lang="en-GB"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42</a:t>
            </a:fld>
            <a:endParaRPr lang="en-GB"/>
          </a:p>
        </p:txBody>
      </p:sp>
      <p:sp>
        <p:nvSpPr>
          <p:cNvPr id="9" name="TextBox 8"/>
          <p:cNvSpPr txBox="1"/>
          <p:nvPr/>
        </p:nvSpPr>
        <p:spPr>
          <a:xfrm>
            <a:off x="36008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0" name="TextBox 9"/>
          <p:cNvSpPr txBox="1"/>
          <p:nvPr/>
        </p:nvSpPr>
        <p:spPr>
          <a:xfrm>
            <a:off x="392469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1" name="TextBox 10"/>
          <p:cNvSpPr txBox="1"/>
          <p:nvPr/>
        </p:nvSpPr>
        <p:spPr>
          <a:xfrm>
            <a:off x="4248548"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2" name="TextBox 11"/>
          <p:cNvSpPr txBox="1"/>
          <p:nvPr/>
        </p:nvSpPr>
        <p:spPr>
          <a:xfrm>
            <a:off x="45723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3" name="TextBox 12"/>
          <p:cNvSpPr txBox="1"/>
          <p:nvPr/>
        </p:nvSpPr>
        <p:spPr>
          <a:xfrm>
            <a:off x="48962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4" name="TextBox 13"/>
          <p:cNvSpPr txBox="1"/>
          <p:nvPr/>
        </p:nvSpPr>
        <p:spPr>
          <a:xfrm>
            <a:off x="522009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15" name="TextBox 14"/>
          <p:cNvSpPr txBox="1"/>
          <p:nvPr/>
        </p:nvSpPr>
        <p:spPr>
          <a:xfrm>
            <a:off x="5543947" y="1917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18" name="TextBox 17"/>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19" name="TextBox 18"/>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0" name="TextBox 19"/>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1" name="TextBox 20"/>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22" name="TextBox 21"/>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23" name="TextBox 22"/>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24" name="TextBox 23"/>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25" name="TextBox 24"/>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6" name="Left Brace 45"/>
          <p:cNvSpPr/>
          <p:nvPr/>
        </p:nvSpPr>
        <p:spPr>
          <a:xfrm rot="5400000">
            <a:off x="4654550" y="666750"/>
            <a:ext cx="190500" cy="2235200"/>
          </a:xfrm>
          <a:prstGeom prst="leftBrace">
            <a:avLst>
              <a:gd name="adj1" fmla="val 40765"/>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7" name="TextBox 46"/>
          <p:cNvSpPr txBox="1"/>
          <p:nvPr/>
        </p:nvSpPr>
        <p:spPr>
          <a:xfrm>
            <a:off x="4127500" y="1282700"/>
            <a:ext cx="1244600" cy="369332"/>
          </a:xfrm>
          <a:prstGeom prst="rect">
            <a:avLst/>
          </a:prstGeom>
          <a:noFill/>
        </p:spPr>
        <p:txBody>
          <a:bodyPr wrap="square" rtlCol="0">
            <a:spAutoFit/>
          </a:bodyPr>
          <a:lstStyle/>
          <a:p>
            <a:r>
              <a:rPr lang="en-GB" dirty="0" smtClean="0"/>
              <a:t>7 data bits</a:t>
            </a:r>
            <a:endParaRPr lang="en-GB" dirty="0"/>
          </a:p>
        </p:txBody>
      </p:sp>
      <p:cxnSp>
        <p:nvCxnSpPr>
          <p:cNvPr id="78" name="Straight Arrow Connector 77"/>
          <p:cNvCxnSpPr/>
          <p:nvPr/>
        </p:nvCxnSpPr>
        <p:spPr>
          <a:xfrm>
            <a:off x="4572000" y="2387600"/>
            <a:ext cx="12700" cy="406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7" name="TextBox 56"/>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9" name="TextBox 58"/>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nvGrpSpPr>
          <p:cNvPr id="8" name="Group 7"/>
          <p:cNvGrpSpPr/>
          <p:nvPr/>
        </p:nvGrpSpPr>
        <p:grpSpPr>
          <a:xfrm>
            <a:off x="2305448" y="2844593"/>
            <a:ext cx="3559228" cy="246221"/>
            <a:chOff x="2305448" y="2755693"/>
            <a:chExt cx="3559228" cy="246221"/>
          </a:xfrm>
        </p:grpSpPr>
        <p:sp>
          <p:nvSpPr>
            <p:cNvPr id="62" name="TextBox 61"/>
            <p:cNvSpPr txBox="1"/>
            <p:nvPr/>
          </p:nvSpPr>
          <p:spPr>
            <a:xfrm>
              <a:off x="32769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8</a:t>
              </a:r>
              <a:endParaRPr lang="en-GB" sz="1000" dirty="0">
                <a:solidFill>
                  <a:schemeClr val="tx1"/>
                </a:solidFill>
              </a:endParaRPr>
            </a:p>
          </p:txBody>
        </p:sp>
        <p:sp>
          <p:nvSpPr>
            <p:cNvPr id="63" name="TextBox 62"/>
            <p:cNvSpPr txBox="1"/>
            <p:nvPr/>
          </p:nvSpPr>
          <p:spPr>
            <a:xfrm>
              <a:off x="36008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7</a:t>
              </a:r>
              <a:endParaRPr lang="en-GB" sz="1000" dirty="0">
                <a:solidFill>
                  <a:schemeClr val="tx1"/>
                </a:solidFill>
              </a:endParaRPr>
            </a:p>
          </p:txBody>
        </p:sp>
        <p:sp>
          <p:nvSpPr>
            <p:cNvPr id="65" name="TextBox 64"/>
            <p:cNvSpPr txBox="1"/>
            <p:nvPr/>
          </p:nvSpPr>
          <p:spPr>
            <a:xfrm>
              <a:off x="39246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6</a:t>
              </a:r>
              <a:endParaRPr lang="en-GB" sz="1000" dirty="0">
                <a:solidFill>
                  <a:schemeClr val="tx1"/>
                </a:solidFill>
              </a:endParaRPr>
            </a:p>
          </p:txBody>
        </p:sp>
        <p:sp>
          <p:nvSpPr>
            <p:cNvPr id="66" name="TextBox 65"/>
            <p:cNvSpPr txBox="1"/>
            <p:nvPr/>
          </p:nvSpPr>
          <p:spPr>
            <a:xfrm>
              <a:off x="42485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5</a:t>
              </a:r>
            </a:p>
          </p:txBody>
        </p:sp>
        <p:sp>
          <p:nvSpPr>
            <p:cNvPr id="67" name="TextBox 66"/>
            <p:cNvSpPr txBox="1"/>
            <p:nvPr/>
          </p:nvSpPr>
          <p:spPr>
            <a:xfrm>
              <a:off x="45723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68" name="TextBox 67"/>
            <p:cNvSpPr txBox="1"/>
            <p:nvPr/>
          </p:nvSpPr>
          <p:spPr>
            <a:xfrm>
              <a:off x="48962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69" name="TextBox 68"/>
            <p:cNvSpPr txBox="1"/>
            <p:nvPr/>
          </p:nvSpPr>
          <p:spPr>
            <a:xfrm>
              <a:off x="522009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70" name="TextBox 69"/>
            <p:cNvSpPr txBox="1"/>
            <p:nvPr/>
          </p:nvSpPr>
          <p:spPr>
            <a:xfrm>
              <a:off x="5543947"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sp>
          <p:nvSpPr>
            <p:cNvPr id="71" name="TextBox 70"/>
            <p:cNvSpPr txBox="1"/>
            <p:nvPr/>
          </p:nvSpPr>
          <p:spPr>
            <a:xfrm>
              <a:off x="23054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11</a:t>
              </a:r>
              <a:endParaRPr lang="en-GB" sz="1000" dirty="0">
                <a:solidFill>
                  <a:schemeClr val="tx1"/>
                </a:solidFill>
              </a:endParaRPr>
            </a:p>
          </p:txBody>
        </p:sp>
        <p:sp>
          <p:nvSpPr>
            <p:cNvPr id="72" name="TextBox 71"/>
            <p:cNvSpPr txBox="1"/>
            <p:nvPr/>
          </p:nvSpPr>
          <p:spPr>
            <a:xfrm>
              <a:off x="262929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10</a:t>
              </a:r>
              <a:endParaRPr lang="en-GB" sz="1000" dirty="0">
                <a:solidFill>
                  <a:schemeClr val="tx1"/>
                </a:solidFill>
              </a:endParaRPr>
            </a:p>
          </p:txBody>
        </p:sp>
        <p:sp>
          <p:nvSpPr>
            <p:cNvPr id="73" name="TextBox 72"/>
            <p:cNvSpPr txBox="1"/>
            <p:nvPr/>
          </p:nvSpPr>
          <p:spPr>
            <a:xfrm>
              <a:off x="2953148" y="27556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9</a:t>
              </a:r>
            </a:p>
          </p:txBody>
        </p:sp>
      </p:grpSp>
      <p:grpSp>
        <p:nvGrpSpPr>
          <p:cNvPr id="38" name="Group 37"/>
          <p:cNvGrpSpPr/>
          <p:nvPr/>
        </p:nvGrpSpPr>
        <p:grpSpPr>
          <a:xfrm>
            <a:off x="2305448" y="3695493"/>
            <a:ext cx="3559228" cy="369332"/>
            <a:chOff x="2305448" y="3136693"/>
            <a:chExt cx="3559228" cy="369332"/>
          </a:xfrm>
        </p:grpSpPr>
        <p:sp>
          <p:nvSpPr>
            <p:cNvPr id="39" name="TextBox 38"/>
            <p:cNvSpPr txBox="1"/>
            <p:nvPr/>
          </p:nvSpPr>
          <p:spPr>
            <a:xfrm>
              <a:off x="32769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0</a:t>
              </a:r>
            </a:p>
          </p:txBody>
        </p:sp>
        <p:sp>
          <p:nvSpPr>
            <p:cNvPr id="40" name="TextBox 39"/>
            <p:cNvSpPr txBox="1"/>
            <p:nvPr/>
          </p:nvSpPr>
          <p:spPr>
            <a:xfrm>
              <a:off x="36008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1" name="TextBox 40"/>
            <p:cNvSpPr txBox="1"/>
            <p:nvPr/>
          </p:nvSpPr>
          <p:spPr>
            <a:xfrm>
              <a:off x="39246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FF0000"/>
                  </a:solidFill>
                </a:rPr>
                <a:t>0</a:t>
              </a:r>
              <a:endParaRPr lang="en-GB" b="1" dirty="0">
                <a:solidFill>
                  <a:srgbClr val="FF0000"/>
                </a:solidFill>
              </a:endParaRPr>
            </a:p>
          </p:txBody>
        </p:sp>
        <p:sp>
          <p:nvSpPr>
            <p:cNvPr id="42" name="TextBox 41"/>
            <p:cNvSpPr txBox="1"/>
            <p:nvPr/>
          </p:nvSpPr>
          <p:spPr>
            <a:xfrm>
              <a:off x="42485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sp>
          <p:nvSpPr>
            <p:cNvPr id="43" name="TextBox 42"/>
            <p:cNvSpPr txBox="1"/>
            <p:nvPr/>
          </p:nvSpPr>
          <p:spPr>
            <a:xfrm>
              <a:off x="45723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smtClean="0">
                  <a:solidFill>
                    <a:srgbClr val="0000FF"/>
                  </a:solidFill>
                </a:rPr>
                <a:t>0</a:t>
              </a:r>
              <a:endParaRPr lang="en-GB" b="1" dirty="0">
                <a:solidFill>
                  <a:srgbClr val="0000FF"/>
                </a:solidFill>
              </a:endParaRPr>
            </a:p>
          </p:txBody>
        </p:sp>
        <p:sp>
          <p:nvSpPr>
            <p:cNvPr id="44" name="TextBox 43"/>
            <p:cNvSpPr txBox="1"/>
            <p:nvPr/>
          </p:nvSpPr>
          <p:spPr>
            <a:xfrm>
              <a:off x="48962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45" name="TextBox 44"/>
            <p:cNvSpPr txBox="1"/>
            <p:nvPr/>
          </p:nvSpPr>
          <p:spPr>
            <a:xfrm>
              <a:off x="522009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8" name="TextBox 47"/>
            <p:cNvSpPr txBox="1"/>
            <p:nvPr/>
          </p:nvSpPr>
          <p:spPr>
            <a:xfrm>
              <a:off x="5543947"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b="1" dirty="0">
                  <a:solidFill>
                    <a:srgbClr val="0000FF"/>
                  </a:solidFill>
                </a:rPr>
                <a:t>1</a:t>
              </a:r>
            </a:p>
          </p:txBody>
        </p:sp>
        <p:sp>
          <p:nvSpPr>
            <p:cNvPr id="49" name="TextBox 48"/>
            <p:cNvSpPr txBox="1"/>
            <p:nvPr/>
          </p:nvSpPr>
          <p:spPr>
            <a:xfrm>
              <a:off x="23054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0" name="TextBox 49"/>
            <p:cNvSpPr txBox="1"/>
            <p:nvPr/>
          </p:nvSpPr>
          <p:spPr>
            <a:xfrm>
              <a:off x="262929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1</a:t>
              </a:r>
            </a:p>
          </p:txBody>
        </p:sp>
        <p:sp>
          <p:nvSpPr>
            <p:cNvPr id="51" name="TextBox 50"/>
            <p:cNvSpPr txBox="1"/>
            <p:nvPr/>
          </p:nvSpPr>
          <p:spPr>
            <a:xfrm>
              <a:off x="2953148" y="31366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t>0</a:t>
              </a:r>
              <a:endParaRPr lang="en-GB" dirty="0"/>
            </a:p>
          </p:txBody>
        </p:sp>
      </p:grpSp>
      <p:sp>
        <p:nvSpPr>
          <p:cNvPr id="17" name="TextBox 16"/>
          <p:cNvSpPr txBox="1"/>
          <p:nvPr/>
        </p:nvSpPr>
        <p:spPr>
          <a:xfrm>
            <a:off x="812800" y="4178300"/>
            <a:ext cx="5419986" cy="923330"/>
          </a:xfrm>
          <a:prstGeom prst="rect">
            <a:avLst/>
          </a:prstGeom>
          <a:noFill/>
        </p:spPr>
        <p:txBody>
          <a:bodyPr wrap="none" rtlCol="0">
            <a:spAutoFit/>
          </a:bodyPr>
          <a:lstStyle/>
          <a:p>
            <a:r>
              <a:rPr lang="en-GB" dirty="0" smtClean="0"/>
              <a:t>Parity bits 2 and 3 failed the check</a:t>
            </a:r>
          </a:p>
          <a:p>
            <a:r>
              <a:rPr lang="en-GB" dirty="0" smtClean="0"/>
              <a:t>The position of the flipped bit has these two bits set</a:t>
            </a:r>
          </a:p>
          <a:p>
            <a:endParaRPr lang="en-GB" dirty="0"/>
          </a:p>
        </p:txBody>
      </p:sp>
      <p:grpSp>
        <p:nvGrpSpPr>
          <p:cNvPr id="26" name="Group 25"/>
          <p:cNvGrpSpPr/>
          <p:nvPr/>
        </p:nvGrpSpPr>
        <p:grpSpPr>
          <a:xfrm>
            <a:off x="2508647" y="5181393"/>
            <a:ext cx="1292279" cy="369332"/>
            <a:chOff x="4902597" y="5600493"/>
            <a:chExt cx="1292279" cy="369332"/>
          </a:xfrm>
        </p:grpSpPr>
        <p:sp>
          <p:nvSpPr>
            <p:cNvPr id="125" name="TextBox 124"/>
            <p:cNvSpPr txBox="1"/>
            <p:nvPr/>
          </p:nvSpPr>
          <p:spPr>
            <a:xfrm>
              <a:off x="490259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solidFill>
                    <a:schemeClr val="tx1"/>
                  </a:solidFill>
                </a:rPr>
                <a:t>0</a:t>
              </a:r>
            </a:p>
          </p:txBody>
        </p:sp>
        <p:sp>
          <p:nvSpPr>
            <p:cNvPr id="126" name="TextBox 125"/>
            <p:cNvSpPr txBox="1"/>
            <p:nvPr/>
          </p:nvSpPr>
          <p:spPr>
            <a:xfrm>
              <a:off x="522644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solidFill>
                    <a:schemeClr val="tx1"/>
                  </a:solidFill>
                </a:rPr>
                <a:t>1</a:t>
              </a:r>
            </a:p>
          </p:txBody>
        </p:sp>
        <p:sp>
          <p:nvSpPr>
            <p:cNvPr id="127" name="TextBox 126"/>
            <p:cNvSpPr txBox="1"/>
            <p:nvPr/>
          </p:nvSpPr>
          <p:spPr>
            <a:xfrm>
              <a:off x="555029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solidFill>
                    <a:schemeClr val="tx1"/>
                  </a:solidFill>
                </a:rPr>
                <a:t>1</a:t>
              </a:r>
            </a:p>
          </p:txBody>
        </p:sp>
        <p:sp>
          <p:nvSpPr>
            <p:cNvPr id="128" name="TextBox 127"/>
            <p:cNvSpPr txBox="1"/>
            <p:nvPr/>
          </p:nvSpPr>
          <p:spPr>
            <a:xfrm>
              <a:off x="5874147" y="5600493"/>
              <a:ext cx="3207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smtClean="0">
                  <a:solidFill>
                    <a:schemeClr val="tx1"/>
                  </a:solidFill>
                </a:rPr>
                <a:t>0</a:t>
              </a:r>
              <a:endParaRPr lang="en-GB" dirty="0">
                <a:solidFill>
                  <a:schemeClr val="tx1"/>
                </a:solidFill>
              </a:endParaRPr>
            </a:p>
          </p:txBody>
        </p:sp>
      </p:grpSp>
      <p:grpSp>
        <p:nvGrpSpPr>
          <p:cNvPr id="28" name="Group 27"/>
          <p:cNvGrpSpPr/>
          <p:nvPr/>
        </p:nvGrpSpPr>
        <p:grpSpPr>
          <a:xfrm>
            <a:off x="2508647" y="4889293"/>
            <a:ext cx="1292279" cy="246221"/>
            <a:chOff x="3499247" y="5016293"/>
            <a:chExt cx="1292279" cy="246221"/>
          </a:xfrm>
        </p:grpSpPr>
        <p:sp>
          <p:nvSpPr>
            <p:cNvPr id="137" name="TextBox 136"/>
            <p:cNvSpPr txBox="1"/>
            <p:nvPr/>
          </p:nvSpPr>
          <p:spPr>
            <a:xfrm>
              <a:off x="349924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4</a:t>
              </a:r>
            </a:p>
          </p:txBody>
        </p:sp>
        <p:sp>
          <p:nvSpPr>
            <p:cNvPr id="138" name="TextBox 137"/>
            <p:cNvSpPr txBox="1"/>
            <p:nvPr/>
          </p:nvSpPr>
          <p:spPr>
            <a:xfrm>
              <a:off x="382309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3</a:t>
              </a:r>
              <a:endParaRPr lang="en-GB" sz="1000" dirty="0">
                <a:solidFill>
                  <a:schemeClr val="tx1"/>
                </a:solidFill>
              </a:endParaRPr>
            </a:p>
          </p:txBody>
        </p:sp>
        <p:sp>
          <p:nvSpPr>
            <p:cNvPr id="139" name="TextBox 138"/>
            <p:cNvSpPr txBox="1"/>
            <p:nvPr/>
          </p:nvSpPr>
          <p:spPr>
            <a:xfrm>
              <a:off x="414694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smtClean="0">
                  <a:solidFill>
                    <a:schemeClr val="tx1"/>
                  </a:solidFill>
                </a:rPr>
                <a:t>2</a:t>
              </a:r>
              <a:endParaRPr lang="en-GB" sz="1000" dirty="0">
                <a:solidFill>
                  <a:schemeClr val="tx1"/>
                </a:solidFill>
              </a:endParaRPr>
            </a:p>
          </p:txBody>
        </p:sp>
        <p:sp>
          <p:nvSpPr>
            <p:cNvPr id="140" name="TextBox 139"/>
            <p:cNvSpPr txBox="1"/>
            <p:nvPr/>
          </p:nvSpPr>
          <p:spPr>
            <a:xfrm>
              <a:off x="4470797" y="5016293"/>
              <a:ext cx="32072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000" dirty="0">
                  <a:solidFill>
                    <a:schemeClr val="tx1"/>
                  </a:solidFill>
                </a:rPr>
                <a:t>1</a:t>
              </a:r>
            </a:p>
          </p:txBody>
        </p:sp>
      </p:grpSp>
      <p:sp>
        <p:nvSpPr>
          <p:cNvPr id="27" name="TextBox 26"/>
          <p:cNvSpPr txBox="1"/>
          <p:nvPr/>
        </p:nvSpPr>
        <p:spPr>
          <a:xfrm>
            <a:off x="3898900" y="5181600"/>
            <a:ext cx="1828800" cy="369332"/>
          </a:xfrm>
          <a:prstGeom prst="rect">
            <a:avLst/>
          </a:prstGeom>
          <a:noFill/>
        </p:spPr>
        <p:txBody>
          <a:bodyPr wrap="square" rtlCol="0">
            <a:spAutoFit/>
          </a:bodyPr>
          <a:lstStyle/>
          <a:p>
            <a:r>
              <a:rPr lang="en-GB" dirty="0" smtClean="0"/>
              <a:t>= </a:t>
            </a:r>
            <a:r>
              <a:rPr lang="en-GB" b="1" dirty="0" smtClean="0">
                <a:solidFill>
                  <a:srgbClr val="FF0000"/>
                </a:solidFill>
              </a:rPr>
              <a:t>6</a:t>
            </a:r>
            <a:r>
              <a:rPr lang="en-GB" dirty="0" smtClean="0"/>
              <a:t> (in decimal)</a:t>
            </a:r>
            <a:endParaRPr lang="en-GB" dirty="0"/>
          </a:p>
        </p:txBody>
      </p:sp>
      <p:sp>
        <p:nvSpPr>
          <p:cNvPr id="29" name="TextBox 28"/>
          <p:cNvSpPr txBox="1"/>
          <p:nvPr/>
        </p:nvSpPr>
        <p:spPr>
          <a:xfrm>
            <a:off x="3733800" y="5638800"/>
            <a:ext cx="4000500" cy="646331"/>
          </a:xfrm>
          <a:prstGeom prst="rect">
            <a:avLst/>
          </a:prstGeom>
          <a:noFill/>
        </p:spPr>
        <p:txBody>
          <a:bodyPr wrap="square" rtlCol="0">
            <a:spAutoFit/>
          </a:bodyPr>
          <a:lstStyle/>
          <a:p>
            <a:r>
              <a:rPr lang="en-GB" dirty="0" smtClean="0"/>
              <a:t>Since we know bit 6 has been flipped, we can correct it</a:t>
            </a:r>
            <a:endParaRPr lang="en-GB" dirty="0"/>
          </a:p>
        </p:txBody>
      </p:sp>
    </p:spTree>
    <p:extLst>
      <p:ext uri="{BB962C8B-B14F-4D97-AF65-F5344CB8AC3E}">
        <p14:creationId xmlns:p14="http://schemas.microsoft.com/office/powerpoint/2010/main" val="2549747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Hamming codes</a:t>
            </a:r>
            <a:endParaRPr lang="en-GB" dirty="0"/>
          </a:p>
        </p:txBody>
      </p:sp>
      <p:sp>
        <p:nvSpPr>
          <p:cNvPr id="3" name="Content Placeholder 2"/>
          <p:cNvSpPr>
            <a:spLocks noGrp="1"/>
          </p:cNvSpPr>
          <p:nvPr>
            <p:ph idx="1"/>
          </p:nvPr>
        </p:nvSpPr>
        <p:spPr/>
        <p:txBody>
          <a:bodyPr/>
          <a:lstStyle/>
          <a:p>
            <a:r>
              <a:rPr lang="en-GB" dirty="0" smtClean="0"/>
              <a:t>This gives us a </a:t>
            </a:r>
            <a:r>
              <a:rPr lang="en-GB" b="1" dirty="0" smtClean="0">
                <a:solidFill>
                  <a:srgbClr val="0000FF"/>
                </a:solidFill>
              </a:rPr>
              <a:t>single-error correct</a:t>
            </a:r>
            <a:r>
              <a:rPr lang="en-GB" dirty="0" smtClean="0"/>
              <a:t> scheme (SEC)</a:t>
            </a:r>
          </a:p>
          <a:p>
            <a:r>
              <a:rPr lang="en-GB" dirty="0" smtClean="0"/>
              <a:t>Seven parity bits will protect a 127-bit </a:t>
            </a:r>
            <a:r>
              <a:rPr lang="en-GB" dirty="0" err="1" smtClean="0"/>
              <a:t>codeword</a:t>
            </a:r>
            <a:endParaRPr lang="en-GB" dirty="0" smtClean="0"/>
          </a:p>
          <a:p>
            <a:pPr lvl="1"/>
            <a:r>
              <a:rPr lang="en-GB" dirty="0" smtClean="0"/>
              <a:t>This means we can steal eight bits from the indices of our sparse matrix elements to give us full protection against single-bit errors</a:t>
            </a:r>
          </a:p>
          <a:p>
            <a:r>
              <a:rPr lang="en-GB" dirty="0" smtClean="0"/>
              <a:t>Requires significantly more computation than the single parity bit SED scheme</a:t>
            </a:r>
          </a:p>
        </p:txBody>
      </p:sp>
      <p:sp>
        <p:nvSpPr>
          <p:cNvPr id="4" name="Slide Number Placeholder 3"/>
          <p:cNvSpPr>
            <a:spLocks noGrp="1"/>
          </p:cNvSpPr>
          <p:nvPr>
            <p:ph type="sldNum" sz="quarter" idx="10"/>
          </p:nvPr>
        </p:nvSpPr>
        <p:spPr/>
        <p:txBody>
          <a:bodyPr/>
          <a:lstStyle/>
          <a:p>
            <a:fld id="{D9B8CB04-7B95-2844-BD15-B133C35E4786}" type="slidenum">
              <a:rPr lang="en-GB" smtClean="0"/>
              <a:pPr/>
              <a:t>43</a:t>
            </a:fld>
            <a:endParaRPr lang="en-GB"/>
          </a:p>
        </p:txBody>
      </p:sp>
    </p:spTree>
    <p:extLst>
      <p:ext uri="{BB962C8B-B14F-4D97-AF65-F5344CB8AC3E}">
        <p14:creationId xmlns:p14="http://schemas.microsoft.com/office/powerpoint/2010/main" val="1596939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implementation</a:t>
            </a:r>
            <a:endParaRPr lang="en-GB" sz="4000" dirty="0"/>
          </a:p>
        </p:txBody>
      </p:sp>
      <p:sp>
        <p:nvSpPr>
          <p:cNvPr id="3" name="Content Placeholder 2"/>
          <p:cNvSpPr>
            <a:spLocks noGrp="1"/>
          </p:cNvSpPr>
          <p:nvPr>
            <p:ph idx="1"/>
          </p:nvPr>
        </p:nvSpPr>
        <p:spPr/>
        <p:txBody>
          <a:bodyPr/>
          <a:lstStyle/>
          <a:p>
            <a:r>
              <a:rPr lang="en-GB" sz="2600" dirty="0" smtClean="0"/>
              <a:t>Interleaving the parity bits with the data will be very expensive</a:t>
            </a:r>
          </a:p>
          <a:p>
            <a:r>
              <a:rPr lang="en-GB" sz="2600" dirty="0" smtClean="0"/>
              <a:t>Instead, we can store the parity bits somewhere else, and just perform the hamming code operations </a:t>
            </a:r>
            <a:r>
              <a:rPr lang="en-GB" sz="2600" b="1" i="1" dirty="0" smtClean="0"/>
              <a:t>as if</a:t>
            </a:r>
            <a:r>
              <a:rPr lang="en-GB" sz="2600" dirty="0" smtClean="0"/>
              <a:t> they were in the correct (power-of-two) positions</a:t>
            </a:r>
          </a:p>
          <a:p>
            <a:r>
              <a:rPr lang="en-GB" sz="2600" dirty="0" smtClean="0"/>
              <a:t>If we store the parity bits in the </a:t>
            </a:r>
            <a:r>
              <a:rPr lang="en-GB" sz="2600" dirty="0"/>
              <a:t>unused </a:t>
            </a:r>
            <a:r>
              <a:rPr lang="en-GB" sz="2600" dirty="0" smtClean="0"/>
              <a:t>high-order bits </a:t>
            </a:r>
            <a:r>
              <a:rPr lang="en-GB" sz="2600" dirty="0"/>
              <a:t>of the matrix </a:t>
            </a:r>
            <a:r>
              <a:rPr lang="en-GB" sz="2600" dirty="0" smtClean="0"/>
              <a:t>indices, masking them out becomes a simple bitwise </a:t>
            </a:r>
            <a:r>
              <a:rPr lang="en-GB" sz="2600" b="1" dirty="0" smtClean="0">
                <a:solidFill>
                  <a:srgbClr val="0000FF"/>
                </a:solidFill>
              </a:rPr>
              <a:t>AND</a:t>
            </a:r>
            <a:r>
              <a:rPr lang="en-GB" sz="2600" dirty="0" smtClean="0"/>
              <a:t> operation</a:t>
            </a:r>
          </a:p>
          <a:p>
            <a:r>
              <a:rPr lang="en-GB" sz="2600" dirty="0"/>
              <a:t>We can </a:t>
            </a:r>
            <a:r>
              <a:rPr lang="en-GB" sz="2600" dirty="0" err="1"/>
              <a:t>precompute</a:t>
            </a:r>
            <a:r>
              <a:rPr lang="en-GB" sz="2600" dirty="0"/>
              <a:t> </a:t>
            </a:r>
            <a:r>
              <a:rPr lang="en-GB" sz="2600" dirty="0" smtClean="0"/>
              <a:t>some masks </a:t>
            </a:r>
            <a:r>
              <a:rPr lang="en-GB" sz="2600" dirty="0"/>
              <a:t>for efficient extraction of the correct bits</a:t>
            </a:r>
          </a:p>
          <a:p>
            <a:endParaRPr lang="en-GB" sz="2600" dirty="0" smtClean="0"/>
          </a:p>
        </p:txBody>
      </p:sp>
      <p:sp>
        <p:nvSpPr>
          <p:cNvPr id="4" name="Slide Number Placeholder 3"/>
          <p:cNvSpPr>
            <a:spLocks noGrp="1"/>
          </p:cNvSpPr>
          <p:nvPr>
            <p:ph type="sldNum" sz="quarter" idx="10"/>
          </p:nvPr>
        </p:nvSpPr>
        <p:spPr/>
        <p:txBody>
          <a:bodyPr/>
          <a:lstStyle/>
          <a:p>
            <a:fld id="{D9B8CB04-7B95-2844-BD15-B133C35E4786}" type="slidenum">
              <a:rPr lang="en-GB" smtClean="0"/>
              <a:pPr/>
              <a:t>44</a:t>
            </a:fld>
            <a:endParaRPr lang="en-GB"/>
          </a:p>
        </p:txBody>
      </p:sp>
    </p:spTree>
    <p:extLst>
      <p:ext uri="{BB962C8B-B14F-4D97-AF65-F5344CB8AC3E}">
        <p14:creationId xmlns:p14="http://schemas.microsoft.com/office/powerpoint/2010/main" val="2996553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implementation</a:t>
            </a:r>
            <a:endParaRPr lang="en-GB" sz="4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45</a:t>
            </a:fld>
            <a:endParaRPr lang="en-GB"/>
          </a:p>
        </p:txBody>
      </p:sp>
      <p:sp>
        <p:nvSpPr>
          <p:cNvPr id="5" name="Content Placeholder 2"/>
          <p:cNvSpPr txBox="1">
            <a:spLocks/>
          </p:cNvSpPr>
          <p:nvPr/>
        </p:nvSpPr>
        <p:spPr bwMode="auto">
          <a:xfrm>
            <a:off x="584200" y="1206500"/>
            <a:ext cx="8255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FontTx/>
              <a:buNone/>
            </a:pPr>
            <a:r>
              <a:rPr lang="en-GB" sz="1800" b="1" i="1" dirty="0" smtClean="0">
                <a:solidFill>
                  <a:srgbClr val="3366FF"/>
                </a:solidFill>
                <a:latin typeface="Courier New"/>
                <a:cs typeface="Courier New"/>
              </a:rPr>
              <a:t>uint32_t</a:t>
            </a:r>
            <a:r>
              <a:rPr lang="en-GB" sz="1800" b="1" dirty="0" smtClean="0">
                <a:latin typeface="Courier New"/>
                <a:cs typeface="Courier New"/>
              </a:rPr>
              <a:t> data[</a:t>
            </a:r>
            <a:r>
              <a:rPr lang="en-GB" sz="1800" b="1" dirty="0" smtClean="0">
                <a:solidFill>
                  <a:srgbClr val="6117C1"/>
                </a:solidFill>
                <a:latin typeface="Courier New"/>
                <a:cs typeface="Courier New"/>
              </a:rPr>
              <a:t>4</a:t>
            </a:r>
            <a:r>
              <a:rPr lang="en-GB" sz="1800" b="1" dirty="0" smtClean="0">
                <a:latin typeface="Courier New"/>
                <a:cs typeface="Courier New"/>
              </a:rPr>
              <a:t>]; </a:t>
            </a:r>
            <a:r>
              <a:rPr lang="en-GB" sz="1800" b="1" dirty="0" smtClean="0">
                <a:solidFill>
                  <a:srgbClr val="008000"/>
                </a:solidFill>
                <a:latin typeface="Courier New"/>
                <a:cs typeface="Courier New"/>
              </a:rPr>
              <a:t>// 128 bits of data</a:t>
            </a:r>
          </a:p>
          <a:p>
            <a:pPr marL="0" indent="0">
              <a:buFontTx/>
              <a:buNone/>
            </a:pPr>
            <a:endParaRPr lang="en-GB" sz="1800" b="1" dirty="0" smtClean="0">
              <a:latin typeface="Courier New"/>
              <a:cs typeface="Courier New"/>
            </a:endParaRPr>
          </a:p>
          <a:p>
            <a:pPr marL="0" indent="0">
              <a:buFontTx/>
              <a:buNone/>
            </a:pPr>
            <a:r>
              <a:rPr lang="en-GB" sz="1800" b="1" dirty="0" smtClean="0">
                <a:solidFill>
                  <a:srgbClr val="008000"/>
                </a:solidFill>
                <a:latin typeface="Courier New"/>
                <a:cs typeface="Courier New"/>
              </a:rPr>
              <a:t>// calculate first parity bit</a:t>
            </a:r>
          </a:p>
          <a:p>
            <a:pPr marL="0" indent="0">
              <a:buFontTx/>
              <a:buNone/>
            </a:pPr>
            <a:r>
              <a:rPr lang="en-US" sz="1800" b="1" dirty="0" smtClean="0">
                <a:latin typeface="Courier New"/>
                <a:cs typeface="Courier New"/>
              </a:rPr>
              <a:t>x </a:t>
            </a:r>
            <a:r>
              <a:rPr lang="en-US" sz="1800" b="1" dirty="0">
                <a:latin typeface="Courier New"/>
                <a:cs typeface="Courier New"/>
              </a:rPr>
              <a:t>= (data[</a:t>
            </a:r>
            <a:r>
              <a:rPr lang="en-US" sz="1800" b="1" dirty="0">
                <a:solidFill>
                  <a:srgbClr val="6117C1"/>
                </a:solidFill>
                <a:latin typeface="Courier New"/>
                <a:cs typeface="Courier New"/>
              </a:rPr>
              <a:t>0</a:t>
            </a:r>
            <a:r>
              <a:rPr lang="en-US" sz="1800" b="1" dirty="0">
                <a:latin typeface="Courier New"/>
                <a:cs typeface="Courier New"/>
              </a:rPr>
              <a:t>] &amp; ECC7_P1_0) ^ (data[</a:t>
            </a:r>
            <a:r>
              <a:rPr lang="en-US" sz="1800" b="1" dirty="0">
                <a:solidFill>
                  <a:srgbClr val="6117C1"/>
                </a:solidFill>
                <a:latin typeface="Courier New"/>
                <a:cs typeface="Courier New"/>
              </a:rPr>
              <a:t>1</a:t>
            </a:r>
            <a:r>
              <a:rPr lang="en-US" sz="1800" b="1" dirty="0">
                <a:latin typeface="Courier New"/>
                <a:cs typeface="Courier New"/>
              </a:rPr>
              <a:t>] &amp; ECC7_P1_1) ^</a:t>
            </a:r>
          </a:p>
          <a:p>
            <a:pPr marL="0" indent="0">
              <a:buFontTx/>
              <a:buNone/>
            </a:pPr>
            <a:r>
              <a:rPr lang="en-US" sz="1800" b="1" dirty="0">
                <a:latin typeface="Courier New"/>
                <a:cs typeface="Courier New"/>
              </a:rPr>
              <a:t>    </a:t>
            </a:r>
            <a:r>
              <a:rPr lang="en-US" sz="1800" b="1" dirty="0" smtClean="0">
                <a:latin typeface="Courier New"/>
                <a:cs typeface="Courier New"/>
              </a:rPr>
              <a:t>(</a:t>
            </a:r>
            <a:r>
              <a:rPr lang="en-US" sz="1800" b="1" dirty="0">
                <a:latin typeface="Courier New"/>
                <a:cs typeface="Courier New"/>
              </a:rPr>
              <a:t>data[</a:t>
            </a:r>
            <a:r>
              <a:rPr lang="en-US" sz="1800" b="1" dirty="0">
                <a:solidFill>
                  <a:srgbClr val="6117C1"/>
                </a:solidFill>
                <a:latin typeface="Courier New"/>
                <a:cs typeface="Courier New"/>
              </a:rPr>
              <a:t>2</a:t>
            </a:r>
            <a:r>
              <a:rPr lang="en-US" sz="1800" b="1" dirty="0">
                <a:latin typeface="Courier New"/>
                <a:cs typeface="Courier New"/>
              </a:rPr>
              <a:t>] &amp; ECC7_P1_2) ^ (data[</a:t>
            </a:r>
            <a:r>
              <a:rPr lang="en-US" sz="1800" b="1" dirty="0">
                <a:solidFill>
                  <a:srgbClr val="6117C1"/>
                </a:solidFill>
                <a:latin typeface="Courier New"/>
                <a:cs typeface="Courier New"/>
              </a:rPr>
              <a:t>3</a:t>
            </a:r>
            <a:r>
              <a:rPr lang="en-US" sz="1800" b="1" dirty="0">
                <a:latin typeface="Courier New"/>
                <a:cs typeface="Courier New"/>
              </a:rPr>
              <a:t>] &amp; ECC7_P1_3);</a:t>
            </a:r>
          </a:p>
          <a:p>
            <a:pPr marL="0" indent="0">
              <a:buFontTx/>
              <a:buNone/>
            </a:pPr>
            <a:r>
              <a:rPr lang="en-US" sz="1800" b="1" dirty="0" smtClean="0">
                <a:latin typeface="Courier New"/>
                <a:cs typeface="Courier New"/>
              </a:rPr>
              <a:t>p1 = </a:t>
            </a:r>
            <a:r>
              <a:rPr lang="en-US" sz="1800" b="1" dirty="0">
                <a:solidFill>
                  <a:srgbClr val="3366FF"/>
                </a:solidFill>
                <a:latin typeface="Courier New"/>
                <a:cs typeface="Courier New"/>
              </a:rPr>
              <a:t>__</a:t>
            </a:r>
            <a:r>
              <a:rPr lang="en-US" sz="1800" b="1" dirty="0" err="1">
                <a:solidFill>
                  <a:srgbClr val="3366FF"/>
                </a:solidFill>
                <a:latin typeface="Courier New"/>
                <a:cs typeface="Courier New"/>
              </a:rPr>
              <a:t>builtin_parity</a:t>
            </a:r>
            <a:r>
              <a:rPr lang="en-US" sz="1800" b="1" dirty="0" smtClean="0">
                <a:latin typeface="Courier New"/>
                <a:cs typeface="Courier New"/>
              </a:rPr>
              <a:t>(x);</a:t>
            </a:r>
            <a:endParaRPr lang="en-US" sz="1800" b="1" dirty="0">
              <a:latin typeface="Courier New"/>
              <a:cs typeface="Courier New"/>
            </a:endParaRPr>
          </a:p>
          <a:p>
            <a:pPr marL="0" indent="0">
              <a:buFontTx/>
              <a:buNone/>
            </a:pPr>
            <a:endParaRPr lang="en-US" sz="1800" b="1" dirty="0" smtClean="0">
              <a:latin typeface="Courier New"/>
              <a:cs typeface="Courier New"/>
            </a:endParaRPr>
          </a:p>
          <a:p>
            <a:pPr marL="0" indent="0">
              <a:buFontTx/>
              <a:buNone/>
            </a:pPr>
            <a:r>
              <a:rPr lang="en-US" sz="1800" b="1" dirty="0" smtClean="0">
                <a:solidFill>
                  <a:srgbClr val="008000"/>
                </a:solidFill>
                <a:latin typeface="Courier New"/>
                <a:cs typeface="Courier New"/>
              </a:rPr>
              <a:t>// calculate second parity bit</a:t>
            </a:r>
            <a:endParaRPr lang="en-US" sz="1800" b="1" dirty="0">
              <a:solidFill>
                <a:srgbClr val="008000"/>
              </a:solidFill>
              <a:latin typeface="Courier New"/>
              <a:cs typeface="Courier New"/>
            </a:endParaRPr>
          </a:p>
          <a:p>
            <a:pPr marL="0" indent="0">
              <a:buFontTx/>
              <a:buNone/>
            </a:pPr>
            <a:r>
              <a:rPr lang="en-US" sz="1800" b="1" dirty="0">
                <a:latin typeface="Courier New"/>
                <a:cs typeface="Courier New"/>
              </a:rPr>
              <a:t>x</a:t>
            </a:r>
            <a:r>
              <a:rPr lang="en-US" sz="1800" b="1" dirty="0" smtClean="0">
                <a:latin typeface="Courier New"/>
                <a:cs typeface="Courier New"/>
              </a:rPr>
              <a:t> </a:t>
            </a:r>
            <a:r>
              <a:rPr lang="en-US" sz="1800" b="1" dirty="0">
                <a:latin typeface="Courier New"/>
                <a:cs typeface="Courier New"/>
              </a:rPr>
              <a:t>= (data[</a:t>
            </a:r>
            <a:r>
              <a:rPr lang="en-US" sz="1800" b="1" dirty="0">
                <a:solidFill>
                  <a:srgbClr val="6117C1"/>
                </a:solidFill>
                <a:latin typeface="Courier New"/>
                <a:cs typeface="Courier New"/>
              </a:rPr>
              <a:t>0</a:t>
            </a:r>
            <a:r>
              <a:rPr lang="en-US" sz="1800" b="1" dirty="0">
                <a:latin typeface="Courier New"/>
                <a:cs typeface="Courier New"/>
              </a:rPr>
              <a:t>] &amp; ECC7_P2_0) ^ (data[</a:t>
            </a:r>
            <a:r>
              <a:rPr lang="en-US" sz="1800" b="1" dirty="0">
                <a:solidFill>
                  <a:srgbClr val="6117C1"/>
                </a:solidFill>
                <a:latin typeface="Courier New"/>
                <a:cs typeface="Courier New"/>
              </a:rPr>
              <a:t>1</a:t>
            </a:r>
            <a:r>
              <a:rPr lang="en-US" sz="1800" b="1" dirty="0">
                <a:latin typeface="Courier New"/>
                <a:cs typeface="Courier New"/>
              </a:rPr>
              <a:t>] &amp; ECC7_P2_1) ^</a:t>
            </a:r>
          </a:p>
          <a:p>
            <a:pPr marL="0" indent="0">
              <a:buFontTx/>
              <a:buNone/>
            </a:pPr>
            <a:r>
              <a:rPr lang="en-US" sz="1800" b="1" dirty="0">
                <a:latin typeface="Courier New"/>
                <a:cs typeface="Courier New"/>
              </a:rPr>
              <a:t>    </a:t>
            </a:r>
            <a:r>
              <a:rPr lang="en-US" sz="1800" b="1" dirty="0" smtClean="0">
                <a:latin typeface="Courier New"/>
                <a:cs typeface="Courier New"/>
              </a:rPr>
              <a:t>(</a:t>
            </a:r>
            <a:r>
              <a:rPr lang="en-US" sz="1800" b="1" dirty="0">
                <a:latin typeface="Courier New"/>
                <a:cs typeface="Courier New"/>
              </a:rPr>
              <a:t>data[</a:t>
            </a:r>
            <a:r>
              <a:rPr lang="en-US" sz="1800" b="1" dirty="0">
                <a:solidFill>
                  <a:srgbClr val="6117C1"/>
                </a:solidFill>
                <a:latin typeface="Courier New"/>
                <a:cs typeface="Courier New"/>
              </a:rPr>
              <a:t>2</a:t>
            </a:r>
            <a:r>
              <a:rPr lang="en-US" sz="1800" b="1" dirty="0">
                <a:latin typeface="Courier New"/>
                <a:cs typeface="Courier New"/>
              </a:rPr>
              <a:t>] &amp; ECC7_P2_2) ^ (data[</a:t>
            </a:r>
            <a:r>
              <a:rPr lang="en-US" sz="1800" b="1" dirty="0">
                <a:solidFill>
                  <a:srgbClr val="6117C1"/>
                </a:solidFill>
                <a:latin typeface="Courier New"/>
                <a:cs typeface="Courier New"/>
              </a:rPr>
              <a:t>3</a:t>
            </a:r>
            <a:r>
              <a:rPr lang="en-US" sz="1800" b="1" dirty="0">
                <a:latin typeface="Courier New"/>
                <a:cs typeface="Courier New"/>
              </a:rPr>
              <a:t>] &amp; ECC7_P2_3);</a:t>
            </a:r>
          </a:p>
          <a:p>
            <a:pPr marL="0" indent="0">
              <a:buFontTx/>
              <a:buNone/>
            </a:pPr>
            <a:r>
              <a:rPr lang="en-US" sz="1800" b="1" dirty="0" smtClean="0">
                <a:latin typeface="Courier New"/>
                <a:cs typeface="Courier New"/>
              </a:rPr>
              <a:t>p2 = </a:t>
            </a:r>
            <a:r>
              <a:rPr lang="en-US" sz="1800" b="1" dirty="0">
                <a:solidFill>
                  <a:srgbClr val="3366FF"/>
                </a:solidFill>
                <a:latin typeface="Courier New"/>
                <a:cs typeface="Courier New"/>
              </a:rPr>
              <a:t>__</a:t>
            </a:r>
            <a:r>
              <a:rPr lang="en-US" sz="1800" b="1" dirty="0" err="1">
                <a:solidFill>
                  <a:srgbClr val="3366FF"/>
                </a:solidFill>
                <a:latin typeface="Courier New"/>
                <a:cs typeface="Courier New"/>
              </a:rPr>
              <a:t>builtin_parity</a:t>
            </a:r>
            <a:r>
              <a:rPr lang="en-US" sz="1800" b="1" dirty="0" smtClean="0">
                <a:latin typeface="Courier New"/>
                <a:cs typeface="Courier New"/>
              </a:rPr>
              <a:t>(x);</a:t>
            </a:r>
          </a:p>
          <a:p>
            <a:pPr marL="0" indent="0">
              <a:buFontTx/>
              <a:buNone/>
            </a:pPr>
            <a:endParaRPr lang="en-US" sz="1800" b="1" dirty="0">
              <a:latin typeface="Courier New"/>
              <a:cs typeface="Courier New"/>
            </a:endParaRPr>
          </a:p>
          <a:p>
            <a:pPr marL="0" indent="0">
              <a:buFontTx/>
              <a:buNone/>
            </a:pPr>
            <a:r>
              <a:rPr lang="en-US" sz="1800" b="1" dirty="0" smtClean="0">
                <a:solidFill>
                  <a:srgbClr val="008000"/>
                </a:solidFill>
                <a:latin typeface="Courier New"/>
                <a:cs typeface="Courier New"/>
              </a:rPr>
              <a:t>// </a:t>
            </a:r>
            <a:r>
              <a:rPr lang="en-US" sz="1800" b="1" dirty="0" err="1" smtClean="0">
                <a:solidFill>
                  <a:srgbClr val="008000"/>
                </a:solidFill>
                <a:latin typeface="Courier New"/>
                <a:cs typeface="Courier New"/>
              </a:rPr>
              <a:t>etc</a:t>
            </a:r>
            <a:endParaRPr lang="en-GB" sz="1800" b="1" dirty="0">
              <a:solidFill>
                <a:srgbClr val="008000"/>
              </a:solidFill>
            </a:endParaRPr>
          </a:p>
        </p:txBody>
      </p:sp>
    </p:spTree>
    <p:extLst>
      <p:ext uri="{BB962C8B-B14F-4D97-AF65-F5344CB8AC3E}">
        <p14:creationId xmlns:p14="http://schemas.microsoft.com/office/powerpoint/2010/main" val="3982507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matrix ABFT Results</a:t>
            </a:r>
            <a:endParaRPr lang="en-GB" dirty="0"/>
          </a:p>
        </p:txBody>
      </p:sp>
      <p:sp>
        <p:nvSpPr>
          <p:cNvPr id="3" name="Content Placeholder 2"/>
          <p:cNvSpPr>
            <a:spLocks noGrp="1"/>
          </p:cNvSpPr>
          <p:nvPr>
            <p:ph idx="1"/>
          </p:nvPr>
        </p:nvSpPr>
        <p:spPr>
          <a:xfrm>
            <a:off x="457200" y="1270000"/>
            <a:ext cx="8229600" cy="1473200"/>
          </a:xfrm>
        </p:spPr>
        <p:txBody>
          <a:bodyPr/>
          <a:lstStyle/>
          <a:p>
            <a:r>
              <a:rPr lang="en-GB" sz="2000" dirty="0" smtClean="0"/>
              <a:t>Performance collected using a CG solver in </a:t>
            </a:r>
            <a:r>
              <a:rPr lang="en-GB" sz="2000" dirty="0" err="1" smtClean="0"/>
              <a:t>TeaLeaf</a:t>
            </a:r>
            <a:r>
              <a:rPr lang="en-GB" sz="2000" dirty="0" smtClean="0"/>
              <a:t> (</a:t>
            </a:r>
            <a:r>
              <a:rPr lang="en-GB" sz="2000" dirty="0"/>
              <a:t>h</a:t>
            </a:r>
            <a:r>
              <a:rPr lang="en-GB" sz="2000" dirty="0" smtClean="0"/>
              <a:t>ydrodynamics mini-app from </a:t>
            </a:r>
            <a:r>
              <a:rPr lang="en-GB" sz="2000" dirty="0" err="1" smtClean="0"/>
              <a:t>Mantevo</a:t>
            </a:r>
            <a:r>
              <a:rPr lang="en-GB" sz="2000" dirty="0" smtClean="0"/>
              <a:t> benchmark suite)</a:t>
            </a:r>
          </a:p>
          <a:p>
            <a:r>
              <a:rPr lang="en-GB" sz="2000" dirty="0" smtClean="0"/>
              <a:t>x86: Intel </a:t>
            </a:r>
            <a:r>
              <a:rPr lang="is-IS" sz="2000" dirty="0"/>
              <a:t>E5-</a:t>
            </a:r>
            <a:r>
              <a:rPr lang="is-IS" sz="2000" dirty="0" smtClean="0"/>
              <a:t>2670, 16-cores @ 2.6GHz</a:t>
            </a:r>
          </a:p>
          <a:p>
            <a:r>
              <a:rPr lang="is-IS" sz="2000" dirty="0" smtClean="0"/>
              <a:t>ARM32:  Samsung Exynos 5 dual Cortex-A15</a:t>
            </a:r>
            <a:endParaRPr lang="en-GB" sz="2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46</a:t>
            </a:fld>
            <a:endParaRPr lang="en-GB"/>
          </a:p>
        </p:txBody>
      </p:sp>
      <p:graphicFrame>
        <p:nvGraphicFramePr>
          <p:cNvPr id="6" name="Content Placeholder 3"/>
          <p:cNvGraphicFramePr>
            <a:graphicFrameLocks/>
          </p:cNvGraphicFramePr>
          <p:nvPr>
            <p:extLst>
              <p:ext uri="{D42A27DB-BD31-4B8C-83A1-F6EECF244321}">
                <p14:modId xmlns:p14="http://schemas.microsoft.com/office/powerpoint/2010/main" val="3489410578"/>
              </p:ext>
            </p:extLst>
          </p:nvPr>
        </p:nvGraphicFramePr>
        <p:xfrm>
          <a:off x="458823" y="3172403"/>
          <a:ext cx="8227976" cy="1542664"/>
        </p:xfrm>
        <a:graphic>
          <a:graphicData uri="http://schemas.openxmlformats.org/drawingml/2006/table">
            <a:tbl>
              <a:tblPr firstRow="1" bandRow="1">
                <a:tableStyleId>{5C22544A-7EE6-4342-B048-85BDC9FD1C3A}</a:tableStyleId>
              </a:tblPr>
              <a:tblGrid>
                <a:gridCol w="1696897"/>
                <a:gridCol w="1871277"/>
                <a:gridCol w="2080918"/>
                <a:gridCol w="2578884"/>
              </a:tblGrid>
              <a:tr h="385666">
                <a:tc>
                  <a:txBody>
                    <a:bodyPr/>
                    <a:lstStyle/>
                    <a:p>
                      <a:r>
                        <a:rPr lang="en-GB" dirty="0" smtClean="0">
                          <a:solidFill>
                            <a:srgbClr val="31747B"/>
                          </a:solidFill>
                        </a:rPr>
                        <a:t>Scheme</a:t>
                      </a:r>
                      <a:endParaRPr lang="en-GB" dirty="0">
                        <a:solidFill>
                          <a:srgbClr val="31747B"/>
                        </a:solidFill>
                      </a:endParaRPr>
                    </a:p>
                  </a:txBody>
                  <a:tcPr/>
                </a:tc>
                <a:tc>
                  <a:txBody>
                    <a:bodyPr/>
                    <a:lstStyle/>
                    <a:p>
                      <a:r>
                        <a:rPr lang="en-GB" dirty="0" smtClean="0">
                          <a:solidFill>
                            <a:srgbClr val="31747B"/>
                          </a:solidFill>
                        </a:rPr>
                        <a:t>Bits needed</a:t>
                      </a:r>
                      <a:endParaRPr lang="en-GB" dirty="0">
                        <a:solidFill>
                          <a:srgbClr val="31747B"/>
                        </a:solidFill>
                      </a:endParaRPr>
                    </a:p>
                  </a:txBody>
                  <a:tcPr/>
                </a:tc>
                <a:tc>
                  <a:txBody>
                    <a:bodyPr/>
                    <a:lstStyle/>
                    <a:p>
                      <a:r>
                        <a:rPr lang="en-GB" dirty="0" smtClean="0">
                          <a:solidFill>
                            <a:srgbClr val="31747B"/>
                          </a:solidFill>
                        </a:rPr>
                        <a:t>x86</a:t>
                      </a:r>
                      <a:r>
                        <a:rPr lang="en-GB" baseline="0" dirty="0" smtClean="0">
                          <a:solidFill>
                            <a:srgbClr val="31747B"/>
                          </a:solidFill>
                        </a:rPr>
                        <a:t> overhead</a:t>
                      </a:r>
                      <a:endParaRPr lang="en-GB" dirty="0">
                        <a:solidFill>
                          <a:srgbClr val="31747B"/>
                        </a:solidFill>
                      </a:endParaRPr>
                    </a:p>
                  </a:txBody>
                  <a:tcPr/>
                </a:tc>
                <a:tc>
                  <a:txBody>
                    <a:bodyPr/>
                    <a:lstStyle/>
                    <a:p>
                      <a:r>
                        <a:rPr lang="en-GB" dirty="0" smtClean="0">
                          <a:solidFill>
                            <a:srgbClr val="31747B"/>
                          </a:solidFill>
                        </a:rPr>
                        <a:t>ARM32 overhead</a:t>
                      </a:r>
                      <a:endParaRPr lang="en-GB" dirty="0">
                        <a:solidFill>
                          <a:srgbClr val="31747B"/>
                        </a:solidFill>
                      </a:endParaRPr>
                    </a:p>
                  </a:txBody>
                  <a:tcPr/>
                </a:tc>
              </a:tr>
              <a:tr h="385666">
                <a:tc>
                  <a:txBody>
                    <a:bodyPr/>
                    <a:lstStyle/>
                    <a:p>
                      <a:r>
                        <a:rPr lang="en-GB" dirty="0" smtClean="0"/>
                        <a:t>Constraints</a:t>
                      </a:r>
                    </a:p>
                  </a:txBody>
                  <a:tcPr/>
                </a:tc>
                <a:tc>
                  <a:txBody>
                    <a:bodyPr/>
                    <a:lstStyle/>
                    <a:p>
                      <a:pPr algn="ctr"/>
                      <a:r>
                        <a:rPr lang="en-GB" dirty="0" smtClean="0"/>
                        <a:t>0</a:t>
                      </a:r>
                    </a:p>
                  </a:txBody>
                  <a:tcPr/>
                </a:tc>
                <a:tc>
                  <a:txBody>
                    <a:bodyPr/>
                    <a:lstStyle/>
                    <a:p>
                      <a:pPr algn="ctr" fontAlgn="b"/>
                      <a:r>
                        <a:rPr lang="nb-NO" sz="1800" b="0" i="0" u="none" strike="noStrike" dirty="0" smtClean="0">
                          <a:solidFill>
                            <a:srgbClr val="000000"/>
                          </a:solidFill>
                          <a:effectLst/>
                          <a:latin typeface="+mn-lt"/>
                        </a:rPr>
                        <a:t>1.00x</a:t>
                      </a:r>
                      <a:endParaRPr lang="nb-NO" sz="1800" b="0" i="0" u="none" strike="noStrike" dirty="0">
                        <a:solidFill>
                          <a:srgbClr val="000000"/>
                        </a:solidFill>
                        <a:effectLst/>
                        <a:latin typeface="+mn-lt"/>
                      </a:endParaRPr>
                    </a:p>
                  </a:txBody>
                  <a:tcPr marL="12700" marR="12700" marT="12700" marB="0" anchor="b"/>
                </a:tc>
                <a:tc>
                  <a:txBody>
                    <a:bodyPr/>
                    <a:lstStyle/>
                    <a:p>
                      <a:pPr algn="ctr" fontAlgn="b"/>
                      <a:r>
                        <a:rPr lang="en-GB" sz="1800" b="0" i="0" u="none" strike="noStrike" dirty="0" smtClean="0">
                          <a:solidFill>
                            <a:srgbClr val="000000"/>
                          </a:solidFill>
                          <a:effectLst/>
                          <a:latin typeface="+mn-lt"/>
                        </a:rPr>
                        <a:t>1.07x</a:t>
                      </a:r>
                      <a:endParaRPr lang="uk-UA" sz="1800" b="0" i="0" u="none" strike="noStrike" dirty="0">
                        <a:solidFill>
                          <a:srgbClr val="000000"/>
                        </a:solidFill>
                        <a:effectLst/>
                        <a:latin typeface="+mn-lt"/>
                      </a:endParaRPr>
                    </a:p>
                  </a:txBody>
                  <a:tcPr marL="12700" marR="12700" marT="12700" marB="0" anchor="b"/>
                </a:tc>
              </a:tr>
              <a:tr h="385666">
                <a:tc>
                  <a:txBody>
                    <a:bodyPr/>
                    <a:lstStyle/>
                    <a:p>
                      <a:r>
                        <a:rPr lang="en-GB" dirty="0" smtClean="0"/>
                        <a:t>SED</a:t>
                      </a:r>
                    </a:p>
                  </a:txBody>
                  <a:tcPr/>
                </a:tc>
                <a:tc>
                  <a:txBody>
                    <a:bodyPr/>
                    <a:lstStyle/>
                    <a:p>
                      <a:pPr algn="ctr"/>
                      <a:r>
                        <a:rPr lang="en-GB" dirty="0" smtClean="0"/>
                        <a:t>1</a:t>
                      </a:r>
                    </a:p>
                  </a:txBody>
                  <a:tcPr/>
                </a:tc>
                <a:tc>
                  <a:txBody>
                    <a:bodyPr/>
                    <a:lstStyle/>
                    <a:p>
                      <a:pPr algn="ctr" fontAlgn="b"/>
                      <a:r>
                        <a:rPr lang="nb-NO" sz="1800" b="0" i="0" u="none" strike="noStrike" dirty="0" smtClean="0">
                          <a:solidFill>
                            <a:srgbClr val="000000"/>
                          </a:solidFill>
                          <a:effectLst/>
                          <a:latin typeface="+mn-lt"/>
                        </a:rPr>
                        <a:t>1.01x</a:t>
                      </a:r>
                      <a:endParaRPr lang="nb-NO" sz="1800" b="0" i="0" u="none" strike="noStrike" dirty="0">
                        <a:solidFill>
                          <a:srgbClr val="000000"/>
                        </a:solidFill>
                        <a:effectLst/>
                        <a:latin typeface="+mn-lt"/>
                      </a:endParaRPr>
                    </a:p>
                  </a:txBody>
                  <a:tcPr marL="12700" marR="12700" marT="12700" marB="0" anchor="b"/>
                </a:tc>
                <a:tc>
                  <a:txBody>
                    <a:bodyPr/>
                    <a:lstStyle/>
                    <a:p>
                      <a:pPr algn="ctr" fontAlgn="b"/>
                      <a:r>
                        <a:rPr lang="uk-UA" sz="1800" b="0" i="0" u="none" strike="noStrike" dirty="0" smtClean="0">
                          <a:solidFill>
                            <a:srgbClr val="000000"/>
                          </a:solidFill>
                          <a:effectLst/>
                          <a:latin typeface="+mn-lt"/>
                        </a:rPr>
                        <a:t>1.</a:t>
                      </a:r>
                      <a:r>
                        <a:rPr lang="en-GB" sz="1800" b="0" i="0" u="none" strike="noStrike" dirty="0" smtClean="0">
                          <a:solidFill>
                            <a:srgbClr val="000000"/>
                          </a:solidFill>
                          <a:effectLst/>
                          <a:latin typeface="+mn-lt"/>
                        </a:rPr>
                        <a:t>28x</a:t>
                      </a:r>
                      <a:endParaRPr lang="uk-UA" sz="1800" b="0" i="0" u="none" strike="noStrike" dirty="0">
                        <a:solidFill>
                          <a:srgbClr val="000000"/>
                        </a:solidFill>
                        <a:effectLst/>
                        <a:latin typeface="+mn-lt"/>
                      </a:endParaRPr>
                    </a:p>
                  </a:txBody>
                  <a:tcPr marL="12700" marR="12700" marT="12700" marB="0" anchor="b"/>
                </a:tc>
              </a:tr>
              <a:tr h="385666">
                <a:tc>
                  <a:txBody>
                    <a:bodyPr/>
                    <a:lstStyle/>
                    <a:p>
                      <a:r>
                        <a:rPr lang="en-GB" b="1" dirty="0" smtClean="0"/>
                        <a:t>SEC 7-bit</a:t>
                      </a:r>
                      <a:endParaRPr lang="en-GB" b="1" dirty="0"/>
                    </a:p>
                  </a:txBody>
                  <a:tcPr/>
                </a:tc>
                <a:tc>
                  <a:txBody>
                    <a:bodyPr/>
                    <a:lstStyle/>
                    <a:p>
                      <a:pPr algn="ctr"/>
                      <a:r>
                        <a:rPr lang="en-GB" b="1" dirty="0" smtClean="0"/>
                        <a:t>7</a:t>
                      </a:r>
                      <a:endParaRPr lang="en-GB" b="1" dirty="0"/>
                    </a:p>
                  </a:txBody>
                  <a:tcPr/>
                </a:tc>
                <a:tc>
                  <a:txBody>
                    <a:bodyPr/>
                    <a:lstStyle/>
                    <a:p>
                      <a:pPr algn="ctr" fontAlgn="b"/>
                      <a:r>
                        <a:rPr lang="hr-HR" sz="1800" b="1" i="0" u="none" strike="noStrike" dirty="0" smtClean="0">
                          <a:solidFill>
                            <a:srgbClr val="000000"/>
                          </a:solidFill>
                          <a:effectLst/>
                          <a:latin typeface="+mn-lt"/>
                        </a:rPr>
                        <a:t>2.61x</a:t>
                      </a:r>
                      <a:endParaRPr lang="hr-HR" sz="1800" b="1" i="0" u="none" strike="noStrike" dirty="0">
                        <a:solidFill>
                          <a:srgbClr val="000000"/>
                        </a:solidFill>
                        <a:effectLst/>
                        <a:latin typeface="+mn-lt"/>
                      </a:endParaRPr>
                    </a:p>
                  </a:txBody>
                  <a:tcPr marL="12700" marR="12700" marT="12700" marB="0" anchor="b"/>
                </a:tc>
                <a:tc>
                  <a:txBody>
                    <a:bodyPr/>
                    <a:lstStyle/>
                    <a:p>
                      <a:pPr algn="ctr" fontAlgn="b"/>
                      <a:r>
                        <a:rPr lang="hr-HR" sz="1800" b="1" i="0" u="none" strike="noStrike" dirty="0" smtClean="0">
                          <a:solidFill>
                            <a:srgbClr val="000000"/>
                          </a:solidFill>
                          <a:effectLst/>
                          <a:latin typeface="+mn-lt"/>
                        </a:rPr>
                        <a:t>4.27x</a:t>
                      </a:r>
                      <a:endParaRPr lang="hr-HR" sz="1800" b="1" i="0" u="none" strike="noStrike" dirty="0">
                        <a:solidFill>
                          <a:srgbClr val="000000"/>
                        </a:solidFill>
                        <a:effectLst/>
                        <a:latin typeface="+mn-lt"/>
                      </a:endParaRPr>
                    </a:p>
                  </a:txBody>
                  <a:tcPr marL="12700" marR="12700" marT="12700" marB="0" anchor="b"/>
                </a:tc>
              </a:tr>
            </a:tbl>
          </a:graphicData>
        </a:graphic>
      </p:graphicFrame>
    </p:spTree>
    <p:extLst>
      <p:ext uri="{BB962C8B-B14F-4D97-AF65-F5344CB8AC3E}">
        <p14:creationId xmlns:p14="http://schemas.microsoft.com/office/powerpoint/2010/main" val="1333219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optimisation</a:t>
            </a:r>
            <a:endParaRPr lang="en-GB" sz="4000" dirty="0"/>
          </a:p>
        </p:txBody>
      </p:sp>
      <p:sp>
        <p:nvSpPr>
          <p:cNvPr id="3" name="Content Placeholder 2"/>
          <p:cNvSpPr>
            <a:spLocks noGrp="1"/>
          </p:cNvSpPr>
          <p:nvPr>
            <p:ph idx="1"/>
          </p:nvPr>
        </p:nvSpPr>
        <p:spPr/>
        <p:txBody>
          <a:bodyPr/>
          <a:lstStyle/>
          <a:p>
            <a:r>
              <a:rPr lang="en-GB" sz="2600" dirty="0" smtClean="0"/>
              <a:t>Even with this optimisation, we are still performing eight 32-bit integer operations for each parity bit</a:t>
            </a:r>
          </a:p>
          <a:p>
            <a:r>
              <a:rPr lang="en-GB" sz="2600" dirty="0" smtClean="0"/>
              <a:t>This is still too expensive</a:t>
            </a:r>
          </a:p>
          <a:p>
            <a:r>
              <a:rPr lang="en-GB" sz="2600" dirty="0" smtClean="0"/>
              <a:t>We can further reduce the overheads by adding one more parity bit which covers the whole </a:t>
            </a:r>
            <a:r>
              <a:rPr lang="en-GB" sz="2600" dirty="0" err="1" smtClean="0"/>
              <a:t>codeword</a:t>
            </a:r>
            <a:endParaRPr lang="en-GB" sz="2600" dirty="0" smtClean="0"/>
          </a:p>
          <a:p>
            <a:r>
              <a:rPr lang="en-GB" sz="2600" dirty="0" smtClean="0"/>
              <a:t>We can use this extra bit to check whether or not an error has occurred</a:t>
            </a:r>
          </a:p>
          <a:p>
            <a:r>
              <a:rPr lang="en-GB" sz="2600" dirty="0" smtClean="0"/>
              <a:t>Only if this overall parity check fails will we check the other seven parity bits to work out </a:t>
            </a:r>
            <a:r>
              <a:rPr lang="en-GB" sz="2600" b="1" i="1" dirty="0" smtClean="0"/>
              <a:t>which</a:t>
            </a:r>
            <a:r>
              <a:rPr lang="en-GB" sz="2600" dirty="0" smtClean="0"/>
              <a:t> bit contains the error</a:t>
            </a:r>
          </a:p>
        </p:txBody>
      </p:sp>
      <p:sp>
        <p:nvSpPr>
          <p:cNvPr id="4" name="Slide Number Placeholder 3"/>
          <p:cNvSpPr>
            <a:spLocks noGrp="1"/>
          </p:cNvSpPr>
          <p:nvPr>
            <p:ph type="sldNum" sz="quarter" idx="10"/>
          </p:nvPr>
        </p:nvSpPr>
        <p:spPr/>
        <p:txBody>
          <a:bodyPr/>
          <a:lstStyle/>
          <a:p>
            <a:fld id="{D9B8CB04-7B95-2844-BD15-B133C35E4786}" type="slidenum">
              <a:rPr lang="en-GB" smtClean="0"/>
              <a:pPr/>
              <a:t>47</a:t>
            </a:fld>
            <a:endParaRPr lang="en-GB"/>
          </a:p>
        </p:txBody>
      </p:sp>
    </p:spTree>
    <p:extLst>
      <p:ext uri="{BB962C8B-B14F-4D97-AF65-F5344CB8AC3E}">
        <p14:creationId xmlns:p14="http://schemas.microsoft.com/office/powerpoint/2010/main" val="3801112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a:t>
            </a:r>
            <a:r>
              <a:rPr lang="en-GB" sz="4000" dirty="0"/>
              <a:t>optimisation</a:t>
            </a:r>
          </a:p>
        </p:txBody>
      </p:sp>
      <p:sp>
        <p:nvSpPr>
          <p:cNvPr id="4" name="Slide Number Placeholder 3"/>
          <p:cNvSpPr>
            <a:spLocks noGrp="1"/>
          </p:cNvSpPr>
          <p:nvPr>
            <p:ph type="sldNum" sz="quarter" idx="10"/>
          </p:nvPr>
        </p:nvSpPr>
        <p:spPr/>
        <p:txBody>
          <a:bodyPr/>
          <a:lstStyle/>
          <a:p>
            <a:fld id="{D9B8CB04-7B95-2844-BD15-B133C35E4786}" type="slidenum">
              <a:rPr lang="en-GB" smtClean="0"/>
              <a:pPr/>
              <a:t>48</a:t>
            </a:fld>
            <a:endParaRPr lang="en-GB"/>
          </a:p>
        </p:txBody>
      </p:sp>
      <p:sp>
        <p:nvSpPr>
          <p:cNvPr id="5" name="Content Placeholder 2"/>
          <p:cNvSpPr txBox="1">
            <a:spLocks/>
          </p:cNvSpPr>
          <p:nvPr/>
        </p:nvSpPr>
        <p:spPr bwMode="auto">
          <a:xfrm>
            <a:off x="457200" y="1079500"/>
            <a:ext cx="8382000" cy="515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FontTx/>
              <a:buNone/>
            </a:pPr>
            <a:r>
              <a:rPr lang="en-GB" sz="1800" b="1" i="1" dirty="0" smtClean="0">
                <a:solidFill>
                  <a:srgbClr val="3366FF"/>
                </a:solidFill>
                <a:latin typeface="Courier New"/>
                <a:cs typeface="Courier New"/>
              </a:rPr>
              <a:t>uint32_t</a:t>
            </a:r>
            <a:r>
              <a:rPr lang="en-GB" sz="1800" b="1" dirty="0" smtClean="0">
                <a:latin typeface="Courier New"/>
                <a:cs typeface="Courier New"/>
              </a:rPr>
              <a:t> data[</a:t>
            </a:r>
            <a:r>
              <a:rPr lang="en-GB" sz="1800" b="1" dirty="0" smtClean="0">
                <a:solidFill>
                  <a:srgbClr val="6117C1"/>
                </a:solidFill>
                <a:latin typeface="Courier New"/>
                <a:cs typeface="Courier New"/>
              </a:rPr>
              <a:t>4</a:t>
            </a:r>
            <a:r>
              <a:rPr lang="en-GB" sz="1800" b="1" dirty="0" smtClean="0">
                <a:latin typeface="Courier New"/>
                <a:cs typeface="Courier New"/>
              </a:rPr>
              <a:t>]; </a:t>
            </a:r>
            <a:r>
              <a:rPr lang="en-GB" sz="1800" b="1" dirty="0" smtClean="0">
                <a:solidFill>
                  <a:srgbClr val="008000"/>
                </a:solidFill>
                <a:latin typeface="Courier New"/>
                <a:cs typeface="Courier New"/>
              </a:rPr>
              <a:t>// 128 bits of data</a:t>
            </a:r>
          </a:p>
          <a:p>
            <a:pPr marL="0" indent="0">
              <a:buFontTx/>
              <a:buNone/>
            </a:pPr>
            <a:endParaRPr lang="en-US" sz="1800" b="1" dirty="0" smtClean="0">
              <a:latin typeface="Courier New"/>
              <a:cs typeface="Courier New"/>
            </a:endParaRPr>
          </a:p>
          <a:p>
            <a:pPr marL="0" indent="0">
              <a:buFontTx/>
              <a:buNone/>
            </a:pPr>
            <a:r>
              <a:rPr lang="en-US" sz="1800" b="1" dirty="0" err="1" smtClean="0">
                <a:latin typeface="Courier New"/>
                <a:cs typeface="Courier New"/>
              </a:rPr>
              <a:t>overall_parity</a:t>
            </a:r>
            <a:r>
              <a:rPr lang="en-US" sz="1800" b="1" dirty="0" smtClean="0">
                <a:latin typeface="Courier New"/>
                <a:cs typeface="Courier New"/>
              </a:rPr>
              <a:t> = </a:t>
            </a:r>
            <a:r>
              <a:rPr lang="en-US" sz="1800" b="1" dirty="0" err="1" smtClean="0">
                <a:solidFill>
                  <a:srgbClr val="3366FF"/>
                </a:solidFill>
                <a:latin typeface="Courier New"/>
                <a:cs typeface="Courier New"/>
              </a:rPr>
              <a:t>compute_overall_parity</a:t>
            </a:r>
            <a:r>
              <a:rPr lang="en-US" sz="1800" b="1" dirty="0" smtClean="0">
                <a:latin typeface="Courier New"/>
                <a:cs typeface="Courier New"/>
              </a:rPr>
              <a:t>(data);</a:t>
            </a:r>
          </a:p>
          <a:p>
            <a:pPr marL="0" indent="0">
              <a:buFontTx/>
              <a:buNone/>
            </a:pPr>
            <a:r>
              <a:rPr lang="en-US" sz="1800" b="1" dirty="0" smtClean="0">
                <a:solidFill>
                  <a:srgbClr val="FF6600"/>
                </a:solidFill>
                <a:latin typeface="Courier New"/>
                <a:cs typeface="Courier New"/>
              </a:rPr>
              <a:t>if</a:t>
            </a:r>
            <a:r>
              <a:rPr lang="en-US" sz="1800" b="1" dirty="0" smtClean="0">
                <a:latin typeface="Courier New"/>
                <a:cs typeface="Courier New"/>
              </a:rPr>
              <a:t> (</a:t>
            </a:r>
            <a:r>
              <a:rPr lang="en-US" sz="1800" b="1" dirty="0" err="1" smtClean="0">
                <a:latin typeface="Courier New"/>
                <a:cs typeface="Courier New"/>
              </a:rPr>
              <a:t>overall_parity</a:t>
            </a:r>
            <a:r>
              <a:rPr lang="en-US" sz="1800" b="1" dirty="0" smtClean="0">
                <a:latin typeface="Courier New"/>
                <a:cs typeface="Courier New"/>
              </a:rPr>
              <a:t> != </a:t>
            </a:r>
            <a:r>
              <a:rPr lang="en-US" sz="1800" b="1" dirty="0" smtClean="0">
                <a:solidFill>
                  <a:srgbClr val="6117C1"/>
                </a:solidFill>
                <a:latin typeface="Courier New"/>
                <a:cs typeface="Courier New"/>
              </a:rPr>
              <a:t>0</a:t>
            </a:r>
            <a:r>
              <a:rPr lang="en-US" sz="1800" b="1" dirty="0" smtClean="0">
                <a:latin typeface="Courier New"/>
                <a:cs typeface="Courier New"/>
              </a:rPr>
              <a:t>)</a:t>
            </a:r>
          </a:p>
          <a:p>
            <a:pPr marL="0" indent="0">
              <a:buFontTx/>
              <a:buNone/>
            </a:pPr>
            <a:r>
              <a:rPr lang="en-US" sz="1800" b="1" dirty="0" smtClean="0">
                <a:latin typeface="Courier New"/>
                <a:cs typeface="Courier New"/>
              </a:rPr>
              <a:t>{</a:t>
            </a:r>
          </a:p>
          <a:p>
            <a:pPr marL="0" indent="0">
              <a:buFontTx/>
              <a:buNone/>
            </a:pPr>
            <a:r>
              <a:rPr lang="en-US" sz="1800" b="1" dirty="0">
                <a:latin typeface="Courier New"/>
                <a:cs typeface="Courier New"/>
              </a:rPr>
              <a:t> </a:t>
            </a:r>
            <a:r>
              <a:rPr lang="en-US" sz="1800" b="1" dirty="0" smtClean="0">
                <a:latin typeface="Courier New"/>
                <a:cs typeface="Courier New"/>
              </a:rPr>
              <a:t> syndrome = </a:t>
            </a:r>
            <a:r>
              <a:rPr lang="en-US" sz="1800" b="1" dirty="0" err="1" smtClean="0">
                <a:solidFill>
                  <a:srgbClr val="3366FF"/>
                </a:solidFill>
                <a:latin typeface="Courier New"/>
                <a:cs typeface="Courier New"/>
              </a:rPr>
              <a:t>compute_hamming_bits</a:t>
            </a:r>
            <a:r>
              <a:rPr lang="en-US" sz="1800" b="1" dirty="0" smtClean="0">
                <a:latin typeface="Courier New"/>
                <a:cs typeface="Courier New"/>
              </a:rPr>
              <a:t>(data);</a:t>
            </a:r>
          </a:p>
          <a:p>
            <a:pPr marL="0" indent="0">
              <a:buFontTx/>
              <a:buNone/>
            </a:pPr>
            <a:r>
              <a:rPr lang="en-US" sz="1800" b="1" dirty="0">
                <a:latin typeface="Courier New"/>
                <a:cs typeface="Courier New"/>
              </a:rPr>
              <a:t> </a:t>
            </a:r>
            <a:r>
              <a:rPr lang="en-US" sz="1800" b="1" dirty="0" smtClean="0">
                <a:latin typeface="Courier New"/>
                <a:cs typeface="Courier New"/>
              </a:rPr>
              <a:t> </a:t>
            </a:r>
            <a:r>
              <a:rPr lang="en-US" sz="1800" b="1" dirty="0" smtClean="0">
                <a:solidFill>
                  <a:srgbClr val="FF6600"/>
                </a:solidFill>
                <a:latin typeface="Courier New"/>
                <a:cs typeface="Courier New"/>
              </a:rPr>
              <a:t>if</a:t>
            </a:r>
            <a:r>
              <a:rPr lang="en-US" sz="1800" b="1" dirty="0" smtClean="0">
                <a:latin typeface="Courier New"/>
                <a:cs typeface="Courier New"/>
              </a:rPr>
              <a:t> (syndrome != </a:t>
            </a:r>
            <a:r>
              <a:rPr lang="en-US" sz="1800" b="1" dirty="0" smtClean="0">
                <a:solidFill>
                  <a:srgbClr val="6117C1"/>
                </a:solidFill>
                <a:latin typeface="Courier New"/>
                <a:cs typeface="Courier New"/>
              </a:rPr>
              <a:t>0</a:t>
            </a:r>
            <a:r>
              <a:rPr lang="en-US" sz="1800" b="1" dirty="0" smtClean="0">
                <a:latin typeface="Courier New"/>
                <a:cs typeface="Courier New"/>
              </a:rPr>
              <a:t>)</a:t>
            </a:r>
          </a:p>
          <a:p>
            <a:pPr marL="0" indent="0">
              <a:buFontTx/>
              <a:buNone/>
            </a:pPr>
            <a:r>
              <a:rPr lang="en-US" sz="1800" b="1" dirty="0" smtClean="0">
                <a:latin typeface="Courier New"/>
                <a:cs typeface="Courier New"/>
              </a:rPr>
              <a:t>  {</a:t>
            </a:r>
          </a:p>
          <a:p>
            <a:pPr marL="0" indent="0">
              <a:buFontTx/>
              <a:buNone/>
            </a:pPr>
            <a:r>
              <a:rPr lang="en-US" sz="1800" b="1" dirty="0">
                <a:latin typeface="Courier New"/>
                <a:cs typeface="Courier New"/>
              </a:rPr>
              <a:t> </a:t>
            </a:r>
            <a:r>
              <a:rPr lang="en-US" sz="1800" b="1" dirty="0" smtClean="0">
                <a:latin typeface="Courier New"/>
                <a:cs typeface="Courier New"/>
              </a:rPr>
              <a:t>   </a:t>
            </a:r>
            <a:r>
              <a:rPr lang="en-US" sz="1800" b="1" dirty="0" smtClean="0">
                <a:solidFill>
                  <a:srgbClr val="008000"/>
                </a:solidFill>
                <a:latin typeface="Courier New"/>
                <a:cs typeface="Courier New"/>
              </a:rPr>
              <a:t>// correct flipped bit</a:t>
            </a:r>
          </a:p>
          <a:p>
            <a:pPr marL="0" indent="0">
              <a:buFontTx/>
              <a:buNone/>
            </a:pPr>
            <a:r>
              <a:rPr lang="en-US" sz="1800" b="1" dirty="0">
                <a:latin typeface="Courier New"/>
                <a:cs typeface="Courier New"/>
              </a:rPr>
              <a:t> </a:t>
            </a:r>
            <a:r>
              <a:rPr lang="en-US" sz="1800" b="1" dirty="0" smtClean="0">
                <a:latin typeface="Courier New"/>
                <a:cs typeface="Courier New"/>
              </a:rPr>
              <a:t> }</a:t>
            </a:r>
          </a:p>
          <a:p>
            <a:pPr marL="0" indent="0">
              <a:buFontTx/>
              <a:buNone/>
            </a:pPr>
            <a:r>
              <a:rPr lang="en-US" sz="1800" b="1" dirty="0">
                <a:latin typeface="Courier New"/>
                <a:cs typeface="Courier New"/>
              </a:rPr>
              <a:t> </a:t>
            </a:r>
            <a:r>
              <a:rPr lang="en-US" sz="1800" b="1" dirty="0" smtClean="0">
                <a:latin typeface="Courier New"/>
                <a:cs typeface="Courier New"/>
              </a:rPr>
              <a:t> </a:t>
            </a:r>
            <a:r>
              <a:rPr lang="en-US" sz="1800" b="1" dirty="0" smtClean="0">
                <a:solidFill>
                  <a:srgbClr val="FF6600"/>
                </a:solidFill>
                <a:latin typeface="Courier New"/>
                <a:cs typeface="Courier New"/>
              </a:rPr>
              <a:t>else</a:t>
            </a:r>
          </a:p>
          <a:p>
            <a:pPr marL="0" indent="0">
              <a:buFontTx/>
              <a:buNone/>
            </a:pPr>
            <a:r>
              <a:rPr lang="en-US" sz="1800" b="1" dirty="0" smtClean="0">
                <a:latin typeface="Courier New"/>
                <a:cs typeface="Courier New"/>
              </a:rPr>
              <a:t>  {</a:t>
            </a:r>
          </a:p>
          <a:p>
            <a:pPr marL="0" indent="0">
              <a:buFontTx/>
              <a:buNone/>
            </a:pPr>
            <a:r>
              <a:rPr lang="en-US" sz="1800" b="1" dirty="0">
                <a:latin typeface="Courier New"/>
                <a:cs typeface="Courier New"/>
              </a:rPr>
              <a:t> </a:t>
            </a:r>
            <a:r>
              <a:rPr lang="en-US" sz="1800" b="1" dirty="0" smtClean="0">
                <a:latin typeface="Courier New"/>
                <a:cs typeface="Courier New"/>
              </a:rPr>
              <a:t>   </a:t>
            </a:r>
            <a:r>
              <a:rPr lang="en-US" sz="1800" b="1" dirty="0" smtClean="0">
                <a:solidFill>
                  <a:srgbClr val="008000"/>
                </a:solidFill>
                <a:latin typeface="Courier New"/>
                <a:cs typeface="Courier New"/>
              </a:rPr>
              <a:t>// correct overall parity bit</a:t>
            </a:r>
          </a:p>
          <a:p>
            <a:pPr marL="0" indent="0">
              <a:buFontTx/>
              <a:buNone/>
            </a:pPr>
            <a:r>
              <a:rPr lang="en-US" sz="1800" b="1" dirty="0" smtClean="0">
                <a:latin typeface="Courier New"/>
                <a:cs typeface="Courier New"/>
              </a:rPr>
              <a:t>  }</a:t>
            </a:r>
          </a:p>
          <a:p>
            <a:pPr marL="0" indent="0">
              <a:buFontTx/>
              <a:buNone/>
            </a:pPr>
            <a:r>
              <a:rPr lang="en-US" sz="1800" b="1" dirty="0" smtClean="0">
                <a:latin typeface="Courier New"/>
                <a:cs typeface="Courier New"/>
              </a:rPr>
              <a:t>}</a:t>
            </a:r>
            <a:endParaRPr lang="en-GB" sz="1800" b="1" dirty="0"/>
          </a:p>
        </p:txBody>
      </p:sp>
    </p:spTree>
    <p:extLst>
      <p:ext uri="{BB962C8B-B14F-4D97-AF65-F5344CB8AC3E}">
        <p14:creationId xmlns:p14="http://schemas.microsoft.com/office/powerpoint/2010/main" val="4233116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matrix ABFT Results</a:t>
            </a:r>
            <a:endParaRPr lang="en-GB" dirty="0"/>
          </a:p>
        </p:txBody>
      </p:sp>
      <p:sp>
        <p:nvSpPr>
          <p:cNvPr id="3" name="Content Placeholder 2"/>
          <p:cNvSpPr>
            <a:spLocks noGrp="1"/>
          </p:cNvSpPr>
          <p:nvPr>
            <p:ph idx="1"/>
          </p:nvPr>
        </p:nvSpPr>
        <p:spPr>
          <a:xfrm>
            <a:off x="457200" y="1270000"/>
            <a:ext cx="8229600" cy="1473200"/>
          </a:xfrm>
        </p:spPr>
        <p:txBody>
          <a:bodyPr/>
          <a:lstStyle/>
          <a:p>
            <a:r>
              <a:rPr lang="en-GB" sz="2000" dirty="0" smtClean="0"/>
              <a:t>Performance collected using a CG solver in </a:t>
            </a:r>
            <a:r>
              <a:rPr lang="en-GB" sz="2000" dirty="0" err="1" smtClean="0"/>
              <a:t>TeaLeaf</a:t>
            </a:r>
            <a:r>
              <a:rPr lang="en-GB" sz="2000" dirty="0" smtClean="0"/>
              <a:t> (</a:t>
            </a:r>
            <a:r>
              <a:rPr lang="en-GB" sz="2000" dirty="0"/>
              <a:t>h</a:t>
            </a:r>
            <a:r>
              <a:rPr lang="en-GB" sz="2000" dirty="0" smtClean="0"/>
              <a:t>ydrodynamics mini-app from </a:t>
            </a:r>
            <a:r>
              <a:rPr lang="en-GB" sz="2000" dirty="0" err="1" smtClean="0"/>
              <a:t>Mantevo</a:t>
            </a:r>
            <a:r>
              <a:rPr lang="en-GB" sz="2000" dirty="0" smtClean="0"/>
              <a:t> benchmark suite)</a:t>
            </a:r>
          </a:p>
          <a:p>
            <a:r>
              <a:rPr lang="en-GB" sz="2000" dirty="0" smtClean="0"/>
              <a:t>x86: Intel </a:t>
            </a:r>
            <a:r>
              <a:rPr lang="is-IS" sz="2000" dirty="0"/>
              <a:t>E5-</a:t>
            </a:r>
            <a:r>
              <a:rPr lang="is-IS" sz="2000" dirty="0" smtClean="0"/>
              <a:t>2670, 16-cores @ 2.6GHz</a:t>
            </a:r>
          </a:p>
          <a:p>
            <a:r>
              <a:rPr lang="is-IS" sz="2000" dirty="0" smtClean="0"/>
              <a:t>ARM32:  Samsung Exynos 5 dual Cortex-A15</a:t>
            </a:r>
            <a:endParaRPr lang="en-GB" sz="2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49</a:t>
            </a:fld>
            <a:endParaRPr lang="en-GB"/>
          </a:p>
        </p:txBody>
      </p:sp>
      <p:graphicFrame>
        <p:nvGraphicFramePr>
          <p:cNvPr id="6" name="Content Placeholder 3"/>
          <p:cNvGraphicFramePr>
            <a:graphicFrameLocks/>
          </p:cNvGraphicFramePr>
          <p:nvPr>
            <p:extLst>
              <p:ext uri="{D42A27DB-BD31-4B8C-83A1-F6EECF244321}">
                <p14:modId xmlns:p14="http://schemas.microsoft.com/office/powerpoint/2010/main" val="1318109702"/>
              </p:ext>
            </p:extLst>
          </p:nvPr>
        </p:nvGraphicFramePr>
        <p:xfrm>
          <a:off x="458823" y="3172403"/>
          <a:ext cx="8227976" cy="1928330"/>
        </p:xfrm>
        <a:graphic>
          <a:graphicData uri="http://schemas.openxmlformats.org/drawingml/2006/table">
            <a:tbl>
              <a:tblPr firstRow="1" bandRow="1">
                <a:tableStyleId>{5C22544A-7EE6-4342-B048-85BDC9FD1C3A}</a:tableStyleId>
              </a:tblPr>
              <a:tblGrid>
                <a:gridCol w="1696897"/>
                <a:gridCol w="1871277"/>
                <a:gridCol w="2080918"/>
                <a:gridCol w="2578884"/>
              </a:tblGrid>
              <a:tr h="385666">
                <a:tc>
                  <a:txBody>
                    <a:bodyPr/>
                    <a:lstStyle/>
                    <a:p>
                      <a:r>
                        <a:rPr lang="en-GB" dirty="0" smtClean="0">
                          <a:solidFill>
                            <a:srgbClr val="31747B"/>
                          </a:solidFill>
                        </a:rPr>
                        <a:t>Scheme</a:t>
                      </a:r>
                      <a:endParaRPr lang="en-GB" dirty="0">
                        <a:solidFill>
                          <a:srgbClr val="31747B"/>
                        </a:solidFill>
                      </a:endParaRPr>
                    </a:p>
                  </a:txBody>
                  <a:tcPr/>
                </a:tc>
                <a:tc>
                  <a:txBody>
                    <a:bodyPr/>
                    <a:lstStyle/>
                    <a:p>
                      <a:r>
                        <a:rPr lang="en-GB" dirty="0" smtClean="0">
                          <a:solidFill>
                            <a:srgbClr val="31747B"/>
                          </a:solidFill>
                        </a:rPr>
                        <a:t>Bits needed</a:t>
                      </a:r>
                      <a:endParaRPr lang="en-GB" dirty="0">
                        <a:solidFill>
                          <a:srgbClr val="31747B"/>
                        </a:solidFill>
                      </a:endParaRPr>
                    </a:p>
                  </a:txBody>
                  <a:tcPr/>
                </a:tc>
                <a:tc>
                  <a:txBody>
                    <a:bodyPr/>
                    <a:lstStyle/>
                    <a:p>
                      <a:r>
                        <a:rPr lang="en-GB" dirty="0" smtClean="0">
                          <a:solidFill>
                            <a:srgbClr val="31747B"/>
                          </a:solidFill>
                        </a:rPr>
                        <a:t>x86</a:t>
                      </a:r>
                      <a:r>
                        <a:rPr lang="en-GB" baseline="0" dirty="0" smtClean="0">
                          <a:solidFill>
                            <a:srgbClr val="31747B"/>
                          </a:solidFill>
                        </a:rPr>
                        <a:t> overhead</a:t>
                      </a:r>
                      <a:endParaRPr lang="en-GB" dirty="0">
                        <a:solidFill>
                          <a:srgbClr val="31747B"/>
                        </a:solidFill>
                      </a:endParaRPr>
                    </a:p>
                  </a:txBody>
                  <a:tcPr/>
                </a:tc>
                <a:tc>
                  <a:txBody>
                    <a:bodyPr/>
                    <a:lstStyle/>
                    <a:p>
                      <a:r>
                        <a:rPr lang="en-GB" dirty="0" smtClean="0">
                          <a:solidFill>
                            <a:srgbClr val="31747B"/>
                          </a:solidFill>
                        </a:rPr>
                        <a:t>ARM32 overhead</a:t>
                      </a:r>
                      <a:endParaRPr lang="en-GB" dirty="0">
                        <a:solidFill>
                          <a:srgbClr val="31747B"/>
                        </a:solidFill>
                      </a:endParaRPr>
                    </a:p>
                  </a:txBody>
                  <a:tcPr/>
                </a:tc>
              </a:tr>
              <a:tr h="385666">
                <a:tc>
                  <a:txBody>
                    <a:bodyPr/>
                    <a:lstStyle/>
                    <a:p>
                      <a:r>
                        <a:rPr lang="en-GB" dirty="0" smtClean="0"/>
                        <a:t>Constraints</a:t>
                      </a:r>
                    </a:p>
                  </a:txBody>
                  <a:tcPr/>
                </a:tc>
                <a:tc>
                  <a:txBody>
                    <a:bodyPr/>
                    <a:lstStyle/>
                    <a:p>
                      <a:pPr algn="ctr"/>
                      <a:r>
                        <a:rPr lang="en-GB" dirty="0" smtClean="0"/>
                        <a:t>0</a:t>
                      </a:r>
                    </a:p>
                  </a:txBody>
                  <a:tcPr/>
                </a:tc>
                <a:tc>
                  <a:txBody>
                    <a:bodyPr/>
                    <a:lstStyle/>
                    <a:p>
                      <a:pPr algn="ctr" fontAlgn="b"/>
                      <a:r>
                        <a:rPr lang="nb-NO" sz="1800" b="0" i="0" u="none" strike="noStrike" dirty="0" smtClean="0">
                          <a:solidFill>
                            <a:srgbClr val="000000"/>
                          </a:solidFill>
                          <a:effectLst/>
                          <a:latin typeface="+mn-lt"/>
                        </a:rPr>
                        <a:t>1.00x</a:t>
                      </a:r>
                      <a:endParaRPr lang="nb-NO" sz="1800" b="0" i="0" u="none" strike="noStrike" dirty="0">
                        <a:solidFill>
                          <a:srgbClr val="000000"/>
                        </a:solidFill>
                        <a:effectLst/>
                        <a:latin typeface="+mn-lt"/>
                      </a:endParaRPr>
                    </a:p>
                  </a:txBody>
                  <a:tcPr marL="12700" marR="12700" marT="12700" marB="0" anchor="b"/>
                </a:tc>
                <a:tc>
                  <a:txBody>
                    <a:bodyPr/>
                    <a:lstStyle/>
                    <a:p>
                      <a:pPr algn="ctr" fontAlgn="b"/>
                      <a:r>
                        <a:rPr lang="en-GB" sz="1800" b="0" i="0" u="none" strike="noStrike" dirty="0" smtClean="0">
                          <a:solidFill>
                            <a:srgbClr val="000000"/>
                          </a:solidFill>
                          <a:effectLst/>
                          <a:latin typeface="+mn-lt"/>
                        </a:rPr>
                        <a:t>1.07x</a:t>
                      </a:r>
                      <a:endParaRPr lang="uk-UA" sz="1800" b="0" i="0" u="none" strike="noStrike" dirty="0">
                        <a:solidFill>
                          <a:srgbClr val="000000"/>
                        </a:solidFill>
                        <a:effectLst/>
                        <a:latin typeface="+mn-lt"/>
                      </a:endParaRPr>
                    </a:p>
                  </a:txBody>
                  <a:tcPr marL="12700" marR="12700" marT="12700" marB="0" anchor="b"/>
                </a:tc>
              </a:tr>
              <a:tr h="385666">
                <a:tc>
                  <a:txBody>
                    <a:bodyPr/>
                    <a:lstStyle/>
                    <a:p>
                      <a:r>
                        <a:rPr lang="en-GB" dirty="0" smtClean="0"/>
                        <a:t>SED</a:t>
                      </a:r>
                    </a:p>
                  </a:txBody>
                  <a:tcPr/>
                </a:tc>
                <a:tc>
                  <a:txBody>
                    <a:bodyPr/>
                    <a:lstStyle/>
                    <a:p>
                      <a:pPr algn="ctr"/>
                      <a:r>
                        <a:rPr lang="en-GB" dirty="0" smtClean="0"/>
                        <a:t>1</a:t>
                      </a:r>
                    </a:p>
                  </a:txBody>
                  <a:tcPr/>
                </a:tc>
                <a:tc>
                  <a:txBody>
                    <a:bodyPr/>
                    <a:lstStyle/>
                    <a:p>
                      <a:pPr algn="ctr" fontAlgn="b"/>
                      <a:r>
                        <a:rPr lang="nb-NO" sz="1800" b="0" i="0" u="none" strike="noStrike" dirty="0" smtClean="0">
                          <a:solidFill>
                            <a:srgbClr val="000000"/>
                          </a:solidFill>
                          <a:effectLst/>
                          <a:latin typeface="+mn-lt"/>
                        </a:rPr>
                        <a:t>1.01x</a:t>
                      </a:r>
                      <a:endParaRPr lang="nb-NO" sz="1800" b="0" i="0" u="none" strike="noStrike" dirty="0">
                        <a:solidFill>
                          <a:srgbClr val="000000"/>
                        </a:solidFill>
                        <a:effectLst/>
                        <a:latin typeface="+mn-lt"/>
                      </a:endParaRPr>
                    </a:p>
                  </a:txBody>
                  <a:tcPr marL="12700" marR="12700" marT="12700" marB="0" anchor="b"/>
                </a:tc>
                <a:tc>
                  <a:txBody>
                    <a:bodyPr/>
                    <a:lstStyle/>
                    <a:p>
                      <a:pPr algn="ctr" fontAlgn="b"/>
                      <a:r>
                        <a:rPr lang="uk-UA" sz="1800" b="0" i="0" u="none" strike="noStrike" dirty="0" smtClean="0">
                          <a:solidFill>
                            <a:srgbClr val="000000"/>
                          </a:solidFill>
                          <a:effectLst/>
                          <a:latin typeface="+mn-lt"/>
                        </a:rPr>
                        <a:t>1.</a:t>
                      </a:r>
                      <a:r>
                        <a:rPr lang="en-GB" sz="1800" b="0" i="0" u="none" strike="noStrike" dirty="0" smtClean="0">
                          <a:solidFill>
                            <a:srgbClr val="000000"/>
                          </a:solidFill>
                          <a:effectLst/>
                          <a:latin typeface="+mn-lt"/>
                        </a:rPr>
                        <a:t>28x</a:t>
                      </a:r>
                      <a:endParaRPr lang="uk-UA" sz="1800" b="0" i="0" u="none" strike="noStrike" dirty="0">
                        <a:solidFill>
                          <a:srgbClr val="000000"/>
                        </a:solidFill>
                        <a:effectLst/>
                        <a:latin typeface="+mn-lt"/>
                      </a:endParaRPr>
                    </a:p>
                  </a:txBody>
                  <a:tcPr marL="12700" marR="12700" marT="12700" marB="0" anchor="b"/>
                </a:tc>
              </a:tr>
              <a:tr h="385666">
                <a:tc>
                  <a:txBody>
                    <a:bodyPr/>
                    <a:lstStyle/>
                    <a:p>
                      <a:r>
                        <a:rPr lang="en-GB" dirty="0" smtClean="0"/>
                        <a:t>SEC 7-bit</a:t>
                      </a:r>
                      <a:endParaRPr lang="en-GB" dirty="0"/>
                    </a:p>
                  </a:txBody>
                  <a:tcPr/>
                </a:tc>
                <a:tc>
                  <a:txBody>
                    <a:bodyPr/>
                    <a:lstStyle/>
                    <a:p>
                      <a:pPr algn="ctr"/>
                      <a:r>
                        <a:rPr lang="en-GB" dirty="0" smtClean="0"/>
                        <a:t>7</a:t>
                      </a:r>
                      <a:endParaRPr lang="en-GB" dirty="0"/>
                    </a:p>
                  </a:txBody>
                  <a:tcPr/>
                </a:tc>
                <a:tc>
                  <a:txBody>
                    <a:bodyPr/>
                    <a:lstStyle/>
                    <a:p>
                      <a:pPr algn="ctr" fontAlgn="b"/>
                      <a:r>
                        <a:rPr lang="hr-HR" sz="1800" b="0" i="0" u="none" strike="noStrike" dirty="0" smtClean="0">
                          <a:solidFill>
                            <a:srgbClr val="000000"/>
                          </a:solidFill>
                          <a:effectLst/>
                          <a:latin typeface="+mn-lt"/>
                        </a:rPr>
                        <a:t>2.61x</a:t>
                      </a:r>
                      <a:endParaRPr lang="hr-HR" sz="1800" b="0" i="0" u="none" strike="noStrike" dirty="0">
                        <a:solidFill>
                          <a:srgbClr val="000000"/>
                        </a:solidFill>
                        <a:effectLst/>
                        <a:latin typeface="+mn-lt"/>
                      </a:endParaRPr>
                    </a:p>
                  </a:txBody>
                  <a:tcPr marL="12700" marR="12700" marT="12700" marB="0" anchor="b"/>
                </a:tc>
                <a:tc>
                  <a:txBody>
                    <a:bodyPr/>
                    <a:lstStyle/>
                    <a:p>
                      <a:pPr algn="ctr" fontAlgn="b"/>
                      <a:r>
                        <a:rPr lang="hr-HR" sz="1800" b="0" i="0" u="none" strike="noStrike" dirty="0" smtClean="0">
                          <a:solidFill>
                            <a:srgbClr val="000000"/>
                          </a:solidFill>
                          <a:effectLst/>
                          <a:latin typeface="+mn-lt"/>
                        </a:rPr>
                        <a:t>4.27x</a:t>
                      </a:r>
                      <a:endParaRPr lang="hr-HR" sz="1800" b="0" i="0" u="none" strike="noStrike" dirty="0">
                        <a:solidFill>
                          <a:srgbClr val="000000"/>
                        </a:solidFill>
                        <a:effectLst/>
                        <a:latin typeface="+mn-lt"/>
                      </a:endParaRPr>
                    </a:p>
                  </a:txBody>
                  <a:tcPr marL="12700" marR="12700" marT="12700" marB="0" anchor="b"/>
                </a:tc>
              </a:tr>
              <a:tr h="385666">
                <a:tc>
                  <a:txBody>
                    <a:bodyPr/>
                    <a:lstStyle/>
                    <a:p>
                      <a:r>
                        <a:rPr lang="en-GB" b="1" dirty="0" smtClean="0"/>
                        <a:t>SEC 8-bit</a:t>
                      </a:r>
                      <a:endParaRPr lang="en-GB" b="1" dirty="0"/>
                    </a:p>
                  </a:txBody>
                  <a:tcPr/>
                </a:tc>
                <a:tc>
                  <a:txBody>
                    <a:bodyPr/>
                    <a:lstStyle/>
                    <a:p>
                      <a:pPr algn="ctr"/>
                      <a:r>
                        <a:rPr lang="en-GB" b="1" dirty="0" smtClean="0"/>
                        <a:t>8</a:t>
                      </a:r>
                      <a:endParaRPr lang="en-GB" b="1" dirty="0"/>
                    </a:p>
                  </a:txBody>
                  <a:tcPr/>
                </a:tc>
                <a:tc>
                  <a:txBody>
                    <a:bodyPr/>
                    <a:lstStyle/>
                    <a:p>
                      <a:pPr algn="ctr" fontAlgn="b"/>
                      <a:r>
                        <a:rPr lang="hr-HR" sz="1800" b="1" i="0" u="none" strike="noStrike" dirty="0" smtClean="0">
                          <a:solidFill>
                            <a:srgbClr val="000000"/>
                          </a:solidFill>
                          <a:effectLst/>
                          <a:latin typeface="+mn-lt"/>
                        </a:rPr>
                        <a:t>1.04x</a:t>
                      </a:r>
                      <a:endParaRPr lang="hr-HR" sz="1800" b="1" i="0" u="none" strike="noStrike" dirty="0">
                        <a:solidFill>
                          <a:srgbClr val="000000"/>
                        </a:solidFill>
                        <a:effectLst/>
                        <a:latin typeface="+mn-lt"/>
                      </a:endParaRPr>
                    </a:p>
                  </a:txBody>
                  <a:tcPr marL="12700" marR="12700" marT="12700" marB="0" anchor="b"/>
                </a:tc>
                <a:tc>
                  <a:txBody>
                    <a:bodyPr/>
                    <a:lstStyle/>
                    <a:p>
                      <a:pPr algn="ctr" fontAlgn="b"/>
                      <a:r>
                        <a:rPr lang="nb-NO" sz="1800" b="1" i="0" u="none" strike="noStrike" dirty="0" smtClean="0">
                          <a:solidFill>
                            <a:srgbClr val="000000"/>
                          </a:solidFill>
                          <a:effectLst/>
                          <a:latin typeface="+mn-lt"/>
                        </a:rPr>
                        <a:t>1.48x</a:t>
                      </a:r>
                      <a:endParaRPr lang="nb-NO" sz="1800" b="1" i="0" u="none" strike="noStrike" dirty="0">
                        <a:solidFill>
                          <a:srgbClr val="000000"/>
                        </a:solidFill>
                        <a:effectLst/>
                        <a:latin typeface="+mn-lt"/>
                      </a:endParaRPr>
                    </a:p>
                  </a:txBody>
                  <a:tcPr marL="12700" marR="12700" marT="12700" marB="0" anchor="b"/>
                </a:tc>
              </a:tr>
            </a:tbl>
          </a:graphicData>
        </a:graphic>
      </p:graphicFrame>
    </p:spTree>
    <p:extLst>
      <p:ext uri="{BB962C8B-B14F-4D97-AF65-F5344CB8AC3E}">
        <p14:creationId xmlns:p14="http://schemas.microsoft.com/office/powerpoint/2010/main" val="1333219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7938"/>
            <a:ext cx="9144000" cy="1143000"/>
          </a:xfrm>
        </p:spPr>
        <p:txBody>
          <a:bodyPr>
            <a:normAutofit fontScale="90000"/>
          </a:bodyPr>
          <a:lstStyle/>
          <a:p>
            <a:r>
              <a:rPr lang="en-GB" dirty="0" smtClean="0"/>
              <a:t>ABFT for sparse matrix computations</a:t>
            </a:r>
            <a:endParaRPr lang="en-GB" dirty="0"/>
          </a:p>
        </p:txBody>
      </p:sp>
      <p:sp>
        <p:nvSpPr>
          <p:cNvPr id="6" name="Content Placeholder 5"/>
          <p:cNvSpPr>
            <a:spLocks noGrp="1"/>
          </p:cNvSpPr>
          <p:nvPr>
            <p:ph idx="1"/>
          </p:nvPr>
        </p:nvSpPr>
        <p:spPr>
          <a:xfrm>
            <a:off x="457200" y="1651000"/>
            <a:ext cx="8229600" cy="4432300"/>
          </a:xfrm>
        </p:spPr>
        <p:txBody>
          <a:bodyPr>
            <a:normAutofit lnSpcReduction="10000"/>
          </a:bodyPr>
          <a:lstStyle/>
          <a:p>
            <a:r>
              <a:rPr lang="en-GB" dirty="0" smtClean="0"/>
              <a:t>Since most of the matrix elements are zero, sparse matrices are </a:t>
            </a:r>
            <a:r>
              <a:rPr lang="en-GB" dirty="0"/>
              <a:t>s</a:t>
            </a:r>
            <a:r>
              <a:rPr lang="en-GB" dirty="0" smtClean="0"/>
              <a:t>tored in a compressed format</a:t>
            </a:r>
          </a:p>
          <a:p>
            <a:r>
              <a:rPr lang="en-GB" dirty="0" smtClean="0"/>
              <a:t>Which elements are non-zero may change over time</a:t>
            </a:r>
          </a:p>
          <a:p>
            <a:r>
              <a:rPr lang="en-GB" dirty="0" smtClean="0"/>
              <a:t>Can't use the same approach as dense LA</a:t>
            </a:r>
          </a:p>
          <a:p>
            <a:pPr lvl="4"/>
            <a:endParaRPr lang="en-GB" dirty="0"/>
          </a:p>
          <a:p>
            <a:pPr marL="0" indent="0">
              <a:buNone/>
            </a:pPr>
            <a:r>
              <a:rPr lang="en-GB" dirty="0" smtClean="0"/>
              <a:t>So we need a different approach for sparse matrices to try and catch </a:t>
            </a:r>
            <a:r>
              <a:rPr lang="en-GB" b="1" dirty="0" smtClean="0"/>
              <a:t>SDCs</a:t>
            </a:r>
            <a:endParaRPr lang="en-GB" dirty="0" smtClean="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5</a:t>
            </a:fld>
            <a:endParaRPr lang="en-GB"/>
          </a:p>
        </p:txBody>
      </p:sp>
      <p:sp>
        <p:nvSpPr>
          <p:cNvPr id="2" name="TextBox 1"/>
          <p:cNvSpPr txBox="1"/>
          <p:nvPr/>
        </p:nvSpPr>
        <p:spPr>
          <a:xfrm>
            <a:off x="2241308" y="6284665"/>
            <a:ext cx="6548788" cy="338554"/>
          </a:xfrm>
          <a:prstGeom prst="rect">
            <a:avLst/>
          </a:prstGeom>
          <a:noFill/>
        </p:spPr>
        <p:txBody>
          <a:bodyPr wrap="none" rtlCol="0">
            <a:spAutoFit/>
          </a:bodyPr>
          <a:lstStyle/>
          <a:p>
            <a:r>
              <a:rPr lang="en-GB" sz="1600" dirty="0" smtClean="0"/>
              <a:t>This work has been undertaken as part of the FP7 Mont Blanc project </a:t>
            </a:r>
            <a:endParaRPr lang="en-GB" sz="1600" dirty="0"/>
          </a:p>
        </p:txBody>
      </p:sp>
    </p:spTree>
    <p:extLst>
      <p:ext uri="{BB962C8B-B14F-4D97-AF65-F5344CB8AC3E}">
        <p14:creationId xmlns:p14="http://schemas.microsoft.com/office/powerpoint/2010/main" val="1538294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SECDED</a:t>
            </a:r>
            <a:endParaRPr lang="en-GB" sz="4000" dirty="0"/>
          </a:p>
        </p:txBody>
      </p:sp>
      <p:sp>
        <p:nvSpPr>
          <p:cNvPr id="3" name="Content Placeholder 2"/>
          <p:cNvSpPr>
            <a:spLocks noGrp="1"/>
          </p:cNvSpPr>
          <p:nvPr>
            <p:ph idx="1"/>
          </p:nvPr>
        </p:nvSpPr>
        <p:spPr/>
        <p:txBody>
          <a:bodyPr/>
          <a:lstStyle/>
          <a:p>
            <a:r>
              <a:rPr lang="en-GB" sz="2400" dirty="0" smtClean="0"/>
              <a:t>An alternative use of this overall parity bit would be to </a:t>
            </a:r>
            <a:r>
              <a:rPr lang="en-GB" sz="2400" b="1" dirty="0" smtClean="0">
                <a:solidFill>
                  <a:srgbClr val="0000FF"/>
                </a:solidFill>
              </a:rPr>
              <a:t>detect double-bit errors </a:t>
            </a:r>
            <a:r>
              <a:rPr lang="en-GB" sz="2400" dirty="0" smtClean="0"/>
              <a:t>(SECDED)</a:t>
            </a:r>
          </a:p>
          <a:p>
            <a:r>
              <a:rPr lang="en-GB" sz="2400" dirty="0" smtClean="0"/>
              <a:t>If the overall parity passes, but one of the other parity checks fails, then we have suffered a double-bit error</a:t>
            </a:r>
          </a:p>
          <a:p>
            <a:pPr lvl="1"/>
            <a:r>
              <a:rPr lang="en-GB" sz="2000" dirty="0" smtClean="0"/>
              <a:t>We cannot correct this error, but we can fail gracefully</a:t>
            </a:r>
          </a:p>
          <a:p>
            <a:r>
              <a:rPr lang="en-GB" sz="2400" dirty="0" smtClean="0"/>
              <a:t>This requires that we always check all eight parity bits, so this is an expensive scheme</a:t>
            </a:r>
          </a:p>
          <a:p>
            <a:r>
              <a:rPr lang="en-GB" sz="2400" dirty="0" smtClean="0"/>
              <a:t>If we can assume that double-bit errors will always be consecutive, then we can use two overall parity bits to make this more efficient</a:t>
            </a:r>
          </a:p>
          <a:p>
            <a:pPr lvl="1"/>
            <a:r>
              <a:rPr lang="en-GB" sz="2000" dirty="0" smtClean="0"/>
              <a:t>One will cover odd numbered bits, the other even numbered bits</a:t>
            </a:r>
          </a:p>
          <a:p>
            <a:pPr lvl="1"/>
            <a:r>
              <a:rPr lang="en-GB" sz="2000" dirty="0" smtClean="0"/>
              <a:t>This now requires nine bits in total</a:t>
            </a:r>
            <a:endParaRPr lang="en-GB" sz="2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50</a:t>
            </a:fld>
            <a:endParaRPr lang="en-GB"/>
          </a:p>
        </p:txBody>
      </p:sp>
    </p:spTree>
    <p:extLst>
      <p:ext uri="{BB962C8B-B14F-4D97-AF65-F5344CB8AC3E}">
        <p14:creationId xmlns:p14="http://schemas.microsoft.com/office/powerpoint/2010/main" val="1612734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Hamming codes - SECDED</a:t>
            </a:r>
            <a:endParaRPr lang="en-GB" sz="4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51</a:t>
            </a:fld>
            <a:endParaRPr lang="en-GB"/>
          </a:p>
        </p:txBody>
      </p:sp>
      <p:sp>
        <p:nvSpPr>
          <p:cNvPr id="5" name="Content Placeholder 2"/>
          <p:cNvSpPr txBox="1">
            <a:spLocks/>
          </p:cNvSpPr>
          <p:nvPr/>
        </p:nvSpPr>
        <p:spPr bwMode="auto">
          <a:xfrm>
            <a:off x="495300" y="1016000"/>
            <a:ext cx="8343900" cy="496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858BB"/>
              </a:buClr>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rgbClr val="2858BB"/>
              </a:buClr>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2858BB"/>
              </a:buClr>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buFontTx/>
              <a:buNone/>
            </a:pPr>
            <a:r>
              <a:rPr lang="en-GB" sz="1800" b="1" i="1" dirty="0" smtClean="0">
                <a:solidFill>
                  <a:srgbClr val="3366FF"/>
                </a:solidFill>
                <a:latin typeface="Courier New"/>
                <a:cs typeface="Courier New"/>
              </a:rPr>
              <a:t>uint32_t</a:t>
            </a:r>
            <a:r>
              <a:rPr lang="en-GB" sz="1800" b="1" dirty="0" smtClean="0">
                <a:latin typeface="Courier New"/>
                <a:cs typeface="Courier New"/>
              </a:rPr>
              <a:t> data[</a:t>
            </a:r>
            <a:r>
              <a:rPr lang="en-GB" sz="1800" b="1" dirty="0" smtClean="0">
                <a:solidFill>
                  <a:srgbClr val="6117C1"/>
                </a:solidFill>
                <a:latin typeface="Courier New"/>
                <a:cs typeface="Courier New"/>
              </a:rPr>
              <a:t>4</a:t>
            </a:r>
            <a:r>
              <a:rPr lang="en-GB" sz="1800" b="1" dirty="0" smtClean="0">
                <a:latin typeface="Courier New"/>
                <a:cs typeface="Courier New"/>
              </a:rPr>
              <a:t>]; </a:t>
            </a:r>
            <a:r>
              <a:rPr lang="en-GB" sz="1800" b="1" dirty="0" smtClean="0">
                <a:solidFill>
                  <a:srgbClr val="008000"/>
                </a:solidFill>
                <a:latin typeface="Courier New"/>
                <a:cs typeface="Courier New"/>
              </a:rPr>
              <a:t>// 128 bits of data</a:t>
            </a:r>
          </a:p>
          <a:p>
            <a:pPr marL="0" indent="0">
              <a:buFontTx/>
              <a:buNone/>
            </a:pPr>
            <a:endParaRPr lang="en-US" sz="1800" b="1" dirty="0" smtClean="0">
              <a:latin typeface="Courier New"/>
              <a:cs typeface="Courier New"/>
            </a:endParaRPr>
          </a:p>
          <a:p>
            <a:pPr marL="0" indent="0">
              <a:buFontTx/>
              <a:buNone/>
            </a:pPr>
            <a:r>
              <a:rPr lang="en-US" sz="1800" b="1" dirty="0" err="1" smtClean="0">
                <a:latin typeface="Courier New"/>
                <a:cs typeface="Courier New"/>
              </a:rPr>
              <a:t>overall_parity</a:t>
            </a:r>
            <a:r>
              <a:rPr lang="en-US" sz="1800" b="1" dirty="0" smtClean="0">
                <a:latin typeface="Courier New"/>
                <a:cs typeface="Courier New"/>
              </a:rPr>
              <a:t> = </a:t>
            </a:r>
            <a:r>
              <a:rPr lang="en-US" sz="1800" b="1" dirty="0" err="1" smtClean="0">
                <a:solidFill>
                  <a:srgbClr val="3366FF"/>
                </a:solidFill>
                <a:latin typeface="Courier New"/>
                <a:cs typeface="Courier New"/>
              </a:rPr>
              <a:t>compute_overall_parity</a:t>
            </a:r>
            <a:r>
              <a:rPr lang="en-US" sz="1800" b="1" dirty="0" smtClean="0">
                <a:latin typeface="Courier New"/>
                <a:cs typeface="Courier New"/>
              </a:rPr>
              <a:t>(data);</a:t>
            </a:r>
          </a:p>
          <a:p>
            <a:pPr marL="0" indent="0">
              <a:buNone/>
            </a:pPr>
            <a:r>
              <a:rPr lang="en-US" sz="1800" b="1" dirty="0" smtClean="0">
                <a:latin typeface="Courier New"/>
                <a:cs typeface="Courier New"/>
              </a:rPr>
              <a:t>syndrome       </a:t>
            </a:r>
            <a:r>
              <a:rPr lang="en-US" sz="1800" b="1" dirty="0">
                <a:latin typeface="Courier New"/>
                <a:cs typeface="Courier New"/>
              </a:rPr>
              <a:t>= </a:t>
            </a:r>
            <a:r>
              <a:rPr lang="en-US" sz="1800" b="1" dirty="0" err="1">
                <a:solidFill>
                  <a:srgbClr val="3366FF"/>
                </a:solidFill>
                <a:latin typeface="Courier New"/>
                <a:cs typeface="Courier New"/>
              </a:rPr>
              <a:t>compute_hamming_bits</a:t>
            </a:r>
            <a:r>
              <a:rPr lang="en-US" sz="1800" b="1" dirty="0">
                <a:latin typeface="Courier New"/>
                <a:cs typeface="Courier New"/>
              </a:rPr>
              <a:t>(data)</a:t>
            </a:r>
            <a:r>
              <a:rPr lang="en-US" sz="1800" b="1" dirty="0" smtClean="0">
                <a:latin typeface="Courier New"/>
                <a:cs typeface="Courier New"/>
              </a:rPr>
              <a:t>;</a:t>
            </a:r>
          </a:p>
          <a:p>
            <a:pPr marL="0" indent="0">
              <a:buFontTx/>
              <a:buNone/>
            </a:pPr>
            <a:r>
              <a:rPr lang="en-US" sz="1800" b="1" dirty="0" smtClean="0">
                <a:solidFill>
                  <a:srgbClr val="FF6600"/>
                </a:solidFill>
                <a:latin typeface="Courier New"/>
                <a:cs typeface="Courier New"/>
              </a:rPr>
              <a:t>if</a:t>
            </a:r>
            <a:r>
              <a:rPr lang="en-US" sz="1800" b="1" dirty="0" smtClean="0">
                <a:latin typeface="Courier New"/>
                <a:cs typeface="Courier New"/>
              </a:rPr>
              <a:t> (</a:t>
            </a:r>
            <a:r>
              <a:rPr lang="en-US" sz="1800" b="1" dirty="0" err="1" smtClean="0">
                <a:latin typeface="Courier New"/>
                <a:cs typeface="Courier New"/>
              </a:rPr>
              <a:t>overall_parity</a:t>
            </a:r>
            <a:r>
              <a:rPr lang="en-US" sz="1800" b="1" dirty="0" smtClean="0">
                <a:latin typeface="Courier New"/>
                <a:cs typeface="Courier New"/>
              </a:rPr>
              <a:t> != </a:t>
            </a:r>
            <a:r>
              <a:rPr lang="en-US" sz="1800" b="1" dirty="0" smtClean="0">
                <a:solidFill>
                  <a:srgbClr val="6117C1"/>
                </a:solidFill>
                <a:latin typeface="Courier New"/>
                <a:cs typeface="Courier New"/>
              </a:rPr>
              <a:t>0</a:t>
            </a:r>
            <a:r>
              <a:rPr lang="en-US" sz="1800" b="1" dirty="0" smtClean="0">
                <a:latin typeface="Courier New"/>
                <a:cs typeface="Courier New"/>
              </a:rPr>
              <a:t>)</a:t>
            </a:r>
          </a:p>
          <a:p>
            <a:pPr marL="0" indent="0">
              <a:buFontTx/>
              <a:buNone/>
            </a:pPr>
            <a:r>
              <a:rPr lang="en-US" sz="1800" b="1" dirty="0" smtClean="0">
                <a:latin typeface="Courier New"/>
                <a:cs typeface="Courier New"/>
              </a:rPr>
              <a:t>{</a:t>
            </a:r>
          </a:p>
          <a:p>
            <a:pPr marL="0" indent="0">
              <a:buFontTx/>
              <a:buNone/>
            </a:pPr>
            <a:r>
              <a:rPr lang="en-US" sz="1800" b="1" dirty="0" smtClean="0">
                <a:solidFill>
                  <a:srgbClr val="FF6600"/>
                </a:solidFill>
                <a:latin typeface="Courier New"/>
                <a:cs typeface="Courier New"/>
              </a:rPr>
              <a:t>  if</a:t>
            </a:r>
            <a:r>
              <a:rPr lang="en-US" sz="1800" b="1" dirty="0" smtClean="0">
                <a:latin typeface="Courier New"/>
                <a:cs typeface="Courier New"/>
              </a:rPr>
              <a:t> (syndrome != </a:t>
            </a:r>
            <a:r>
              <a:rPr lang="en-US" sz="1800" b="1" dirty="0" smtClean="0">
                <a:solidFill>
                  <a:srgbClr val="6117C1"/>
                </a:solidFill>
                <a:latin typeface="Courier New"/>
                <a:cs typeface="Courier New"/>
              </a:rPr>
              <a:t>0</a:t>
            </a:r>
            <a:r>
              <a:rPr lang="en-US" sz="1800" b="1" dirty="0" smtClean="0">
                <a:latin typeface="Courier New"/>
                <a:cs typeface="Courier New"/>
              </a:rPr>
              <a:t>)</a:t>
            </a:r>
          </a:p>
          <a:p>
            <a:pPr marL="0" indent="0">
              <a:buFontTx/>
              <a:buNone/>
            </a:pPr>
            <a:r>
              <a:rPr lang="en-US" sz="1800" b="1" dirty="0">
                <a:latin typeface="Courier New"/>
                <a:cs typeface="Courier New"/>
              </a:rPr>
              <a:t> </a:t>
            </a:r>
            <a:r>
              <a:rPr lang="en-US" sz="1800" b="1" dirty="0" smtClean="0">
                <a:latin typeface="Courier New"/>
                <a:cs typeface="Courier New"/>
              </a:rPr>
              <a:t>   </a:t>
            </a:r>
            <a:r>
              <a:rPr lang="en-US" sz="1800" b="1" dirty="0" smtClean="0">
                <a:solidFill>
                  <a:srgbClr val="008000"/>
                </a:solidFill>
                <a:latin typeface="Courier New"/>
                <a:cs typeface="Courier New"/>
              </a:rPr>
              <a:t>// correct flipped bit with hamming codes</a:t>
            </a:r>
            <a:r>
              <a:rPr lang="en-US" sz="1800" b="1" dirty="0" smtClean="0">
                <a:latin typeface="Courier New"/>
                <a:cs typeface="Courier New"/>
              </a:rPr>
              <a:t/>
            </a:r>
            <a:br>
              <a:rPr lang="en-US" sz="1800" b="1" dirty="0" smtClean="0">
                <a:latin typeface="Courier New"/>
                <a:cs typeface="Courier New"/>
              </a:rPr>
            </a:br>
            <a:r>
              <a:rPr lang="en-US" sz="1800" b="1" dirty="0" smtClean="0">
                <a:latin typeface="Courier New"/>
                <a:cs typeface="Courier New"/>
              </a:rPr>
              <a:t>  </a:t>
            </a:r>
            <a:r>
              <a:rPr lang="en-US" sz="1800" b="1" dirty="0" smtClean="0">
                <a:solidFill>
                  <a:srgbClr val="FF6600"/>
                </a:solidFill>
                <a:latin typeface="Courier New"/>
                <a:cs typeface="Courier New"/>
              </a:rPr>
              <a:t>else</a:t>
            </a:r>
            <a:endParaRPr lang="en-US" sz="1800" b="1" dirty="0" smtClean="0">
              <a:latin typeface="Courier New"/>
              <a:cs typeface="Courier New"/>
            </a:endParaRPr>
          </a:p>
          <a:p>
            <a:pPr marL="0" indent="0">
              <a:buFontTx/>
              <a:buNone/>
            </a:pPr>
            <a:r>
              <a:rPr lang="en-US" sz="1800" b="1" dirty="0">
                <a:latin typeface="Courier New"/>
                <a:cs typeface="Courier New"/>
              </a:rPr>
              <a:t> </a:t>
            </a:r>
            <a:r>
              <a:rPr lang="en-US" sz="1800" b="1" dirty="0" smtClean="0">
                <a:latin typeface="Courier New"/>
                <a:cs typeface="Courier New"/>
              </a:rPr>
              <a:t>   </a:t>
            </a:r>
            <a:r>
              <a:rPr lang="en-US" sz="1800" b="1" dirty="0" smtClean="0">
                <a:solidFill>
                  <a:srgbClr val="008000"/>
                </a:solidFill>
                <a:latin typeface="Courier New"/>
                <a:cs typeface="Courier New"/>
              </a:rPr>
              <a:t>// correct overall parity bit</a:t>
            </a:r>
            <a:endParaRPr lang="en-US" sz="1800" b="1" dirty="0" smtClean="0">
              <a:latin typeface="Courier New"/>
              <a:cs typeface="Courier New"/>
            </a:endParaRPr>
          </a:p>
          <a:p>
            <a:pPr marL="0" indent="0">
              <a:buFontTx/>
              <a:buNone/>
            </a:pPr>
            <a:r>
              <a:rPr lang="en-US" sz="1800" b="1" dirty="0" smtClean="0">
                <a:latin typeface="Courier New"/>
                <a:cs typeface="Courier New"/>
              </a:rPr>
              <a:t>}</a:t>
            </a:r>
          </a:p>
          <a:p>
            <a:pPr marL="0" indent="0">
              <a:buFontTx/>
              <a:buNone/>
            </a:pPr>
            <a:r>
              <a:rPr lang="en-US" sz="1800" b="1" dirty="0" smtClean="0">
                <a:solidFill>
                  <a:srgbClr val="FF6600"/>
                </a:solidFill>
                <a:latin typeface="Courier New"/>
                <a:cs typeface="Courier New"/>
              </a:rPr>
              <a:t>else if</a:t>
            </a:r>
            <a:r>
              <a:rPr lang="en-US" sz="1800" b="1" dirty="0" smtClean="0">
                <a:latin typeface="Courier New"/>
                <a:cs typeface="Courier New"/>
              </a:rPr>
              <a:t> (syndrome != </a:t>
            </a:r>
            <a:r>
              <a:rPr lang="en-US" sz="1800" b="1" dirty="0" smtClean="0">
                <a:solidFill>
                  <a:srgbClr val="6117C1"/>
                </a:solidFill>
                <a:latin typeface="Courier New"/>
                <a:cs typeface="Courier New"/>
              </a:rPr>
              <a:t>0</a:t>
            </a:r>
            <a:r>
              <a:rPr lang="en-US" sz="1800" b="1" dirty="0" smtClean="0">
                <a:latin typeface="Courier New"/>
                <a:cs typeface="Courier New"/>
              </a:rPr>
              <a:t>)</a:t>
            </a:r>
          </a:p>
          <a:p>
            <a:pPr marL="0" indent="0">
              <a:buFontTx/>
              <a:buNone/>
            </a:pPr>
            <a:r>
              <a:rPr lang="en-US" sz="1800" b="1" dirty="0" smtClean="0">
                <a:latin typeface="Courier New"/>
                <a:cs typeface="Courier New"/>
              </a:rPr>
              <a:t>{</a:t>
            </a:r>
          </a:p>
          <a:p>
            <a:pPr marL="0" indent="0">
              <a:buFontTx/>
              <a:buNone/>
            </a:pPr>
            <a:r>
              <a:rPr lang="en-US" sz="1800" b="1" dirty="0">
                <a:latin typeface="Courier New"/>
                <a:cs typeface="Courier New"/>
              </a:rPr>
              <a:t> </a:t>
            </a:r>
            <a:r>
              <a:rPr lang="en-US" sz="1800" b="1" dirty="0" smtClean="0">
                <a:latin typeface="Courier New"/>
                <a:cs typeface="Courier New"/>
              </a:rPr>
              <a:t> </a:t>
            </a:r>
            <a:r>
              <a:rPr lang="en-US" sz="1800" b="1" dirty="0" smtClean="0">
                <a:solidFill>
                  <a:srgbClr val="008000"/>
                </a:solidFill>
                <a:latin typeface="Courier New"/>
                <a:cs typeface="Courier New"/>
              </a:rPr>
              <a:t>// report double-bit error</a:t>
            </a:r>
          </a:p>
          <a:p>
            <a:pPr marL="0" indent="0">
              <a:buFontTx/>
              <a:buNone/>
            </a:pPr>
            <a:r>
              <a:rPr lang="en-US" sz="1800" b="1" dirty="0">
                <a:latin typeface="Courier New"/>
                <a:cs typeface="Courier New"/>
              </a:rPr>
              <a:t>}</a:t>
            </a:r>
            <a:endParaRPr lang="en-GB" sz="1800" b="1" dirty="0"/>
          </a:p>
        </p:txBody>
      </p:sp>
    </p:spTree>
    <p:extLst>
      <p:ext uri="{BB962C8B-B14F-4D97-AF65-F5344CB8AC3E}">
        <p14:creationId xmlns:p14="http://schemas.microsoft.com/office/powerpoint/2010/main" val="206406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Sparse matrix ABFT Results</a:t>
            </a:r>
            <a:endParaRPr lang="en-GB" dirty="0"/>
          </a:p>
        </p:txBody>
      </p:sp>
      <p:sp>
        <p:nvSpPr>
          <p:cNvPr id="3" name="Content Placeholder 2"/>
          <p:cNvSpPr>
            <a:spLocks noGrp="1"/>
          </p:cNvSpPr>
          <p:nvPr>
            <p:ph idx="1"/>
          </p:nvPr>
        </p:nvSpPr>
        <p:spPr>
          <a:xfrm>
            <a:off x="457200" y="1270000"/>
            <a:ext cx="8229600" cy="1473200"/>
          </a:xfrm>
        </p:spPr>
        <p:txBody>
          <a:bodyPr/>
          <a:lstStyle/>
          <a:p>
            <a:r>
              <a:rPr lang="en-GB" sz="2000" dirty="0" smtClean="0"/>
              <a:t>Performance collected using a CG solver in </a:t>
            </a:r>
            <a:r>
              <a:rPr lang="en-GB" sz="2000" dirty="0" err="1" smtClean="0"/>
              <a:t>TeaLeaf</a:t>
            </a:r>
            <a:r>
              <a:rPr lang="en-GB" sz="2000" dirty="0" smtClean="0"/>
              <a:t> (</a:t>
            </a:r>
            <a:r>
              <a:rPr lang="en-GB" sz="2000" dirty="0"/>
              <a:t>h</a:t>
            </a:r>
            <a:r>
              <a:rPr lang="en-GB" sz="2000" dirty="0" smtClean="0"/>
              <a:t>ydrodynamics mini-app from </a:t>
            </a:r>
            <a:r>
              <a:rPr lang="en-GB" sz="2000" dirty="0" err="1" smtClean="0"/>
              <a:t>Mantevo</a:t>
            </a:r>
            <a:r>
              <a:rPr lang="en-GB" sz="2000" dirty="0" smtClean="0"/>
              <a:t> benchmark suite)</a:t>
            </a:r>
          </a:p>
          <a:p>
            <a:r>
              <a:rPr lang="en-GB" sz="2000" dirty="0" smtClean="0"/>
              <a:t>x86: Intel </a:t>
            </a:r>
            <a:r>
              <a:rPr lang="is-IS" sz="2000" dirty="0"/>
              <a:t>E5-</a:t>
            </a:r>
            <a:r>
              <a:rPr lang="is-IS" sz="2000" dirty="0" smtClean="0"/>
              <a:t>2670, 16-cores @ 2.6GHz</a:t>
            </a:r>
          </a:p>
          <a:p>
            <a:r>
              <a:rPr lang="is-IS" sz="2000" dirty="0" smtClean="0"/>
              <a:t>ARM32:  Samsung Exynos 5 dual Cortex-A15</a:t>
            </a:r>
            <a:endParaRPr lang="en-GB" sz="2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52</a:t>
            </a:fld>
            <a:endParaRPr lang="en-GB"/>
          </a:p>
        </p:txBody>
      </p:sp>
      <p:graphicFrame>
        <p:nvGraphicFramePr>
          <p:cNvPr id="6" name="Content Placeholder 3"/>
          <p:cNvGraphicFramePr>
            <a:graphicFrameLocks/>
          </p:cNvGraphicFramePr>
          <p:nvPr>
            <p:extLst>
              <p:ext uri="{D42A27DB-BD31-4B8C-83A1-F6EECF244321}">
                <p14:modId xmlns:p14="http://schemas.microsoft.com/office/powerpoint/2010/main" val="1006701532"/>
              </p:ext>
            </p:extLst>
          </p:nvPr>
        </p:nvGraphicFramePr>
        <p:xfrm>
          <a:off x="458823" y="3172403"/>
          <a:ext cx="8227976" cy="2313996"/>
        </p:xfrm>
        <a:graphic>
          <a:graphicData uri="http://schemas.openxmlformats.org/drawingml/2006/table">
            <a:tbl>
              <a:tblPr firstRow="1" bandRow="1">
                <a:tableStyleId>{5C22544A-7EE6-4342-B048-85BDC9FD1C3A}</a:tableStyleId>
              </a:tblPr>
              <a:tblGrid>
                <a:gridCol w="1696897"/>
                <a:gridCol w="1871277"/>
                <a:gridCol w="2080918"/>
                <a:gridCol w="2578884"/>
              </a:tblGrid>
              <a:tr h="385666">
                <a:tc>
                  <a:txBody>
                    <a:bodyPr/>
                    <a:lstStyle/>
                    <a:p>
                      <a:r>
                        <a:rPr lang="en-GB" dirty="0" smtClean="0">
                          <a:solidFill>
                            <a:srgbClr val="31747B"/>
                          </a:solidFill>
                        </a:rPr>
                        <a:t>Scheme</a:t>
                      </a:r>
                      <a:endParaRPr lang="en-GB" dirty="0">
                        <a:solidFill>
                          <a:srgbClr val="31747B"/>
                        </a:solidFill>
                      </a:endParaRPr>
                    </a:p>
                  </a:txBody>
                  <a:tcPr/>
                </a:tc>
                <a:tc>
                  <a:txBody>
                    <a:bodyPr/>
                    <a:lstStyle/>
                    <a:p>
                      <a:r>
                        <a:rPr lang="en-GB" dirty="0" smtClean="0">
                          <a:solidFill>
                            <a:srgbClr val="31747B"/>
                          </a:solidFill>
                        </a:rPr>
                        <a:t>Bits needed</a:t>
                      </a:r>
                      <a:endParaRPr lang="en-GB" dirty="0">
                        <a:solidFill>
                          <a:srgbClr val="31747B"/>
                        </a:solidFill>
                      </a:endParaRPr>
                    </a:p>
                  </a:txBody>
                  <a:tcPr/>
                </a:tc>
                <a:tc>
                  <a:txBody>
                    <a:bodyPr/>
                    <a:lstStyle/>
                    <a:p>
                      <a:r>
                        <a:rPr lang="en-GB" dirty="0" smtClean="0">
                          <a:solidFill>
                            <a:srgbClr val="31747B"/>
                          </a:solidFill>
                        </a:rPr>
                        <a:t>x86</a:t>
                      </a:r>
                      <a:r>
                        <a:rPr lang="en-GB" baseline="0" dirty="0" smtClean="0">
                          <a:solidFill>
                            <a:srgbClr val="31747B"/>
                          </a:solidFill>
                        </a:rPr>
                        <a:t> overhead</a:t>
                      </a:r>
                      <a:endParaRPr lang="en-GB" dirty="0">
                        <a:solidFill>
                          <a:srgbClr val="31747B"/>
                        </a:solidFill>
                      </a:endParaRPr>
                    </a:p>
                  </a:txBody>
                  <a:tcPr/>
                </a:tc>
                <a:tc>
                  <a:txBody>
                    <a:bodyPr/>
                    <a:lstStyle/>
                    <a:p>
                      <a:r>
                        <a:rPr lang="en-GB" dirty="0" smtClean="0">
                          <a:solidFill>
                            <a:srgbClr val="31747B"/>
                          </a:solidFill>
                        </a:rPr>
                        <a:t>ARM32 overhead</a:t>
                      </a:r>
                      <a:endParaRPr lang="en-GB" dirty="0">
                        <a:solidFill>
                          <a:srgbClr val="31747B"/>
                        </a:solidFill>
                      </a:endParaRPr>
                    </a:p>
                  </a:txBody>
                  <a:tcPr/>
                </a:tc>
              </a:tr>
              <a:tr h="385666">
                <a:tc>
                  <a:txBody>
                    <a:bodyPr/>
                    <a:lstStyle/>
                    <a:p>
                      <a:r>
                        <a:rPr lang="en-GB" dirty="0" smtClean="0"/>
                        <a:t>Constraints</a:t>
                      </a:r>
                    </a:p>
                  </a:txBody>
                  <a:tcPr/>
                </a:tc>
                <a:tc>
                  <a:txBody>
                    <a:bodyPr/>
                    <a:lstStyle/>
                    <a:p>
                      <a:pPr algn="ctr"/>
                      <a:r>
                        <a:rPr lang="en-GB" dirty="0" smtClean="0"/>
                        <a:t>0</a:t>
                      </a:r>
                    </a:p>
                  </a:txBody>
                  <a:tcPr/>
                </a:tc>
                <a:tc>
                  <a:txBody>
                    <a:bodyPr/>
                    <a:lstStyle/>
                    <a:p>
                      <a:pPr algn="ctr" fontAlgn="b"/>
                      <a:r>
                        <a:rPr lang="nb-NO" sz="1800" b="0" i="0" u="none" strike="noStrike" dirty="0" smtClean="0">
                          <a:solidFill>
                            <a:srgbClr val="000000"/>
                          </a:solidFill>
                          <a:effectLst/>
                          <a:latin typeface="+mn-lt"/>
                        </a:rPr>
                        <a:t>1.00x</a:t>
                      </a:r>
                      <a:endParaRPr lang="nb-NO" sz="1800" b="0" i="0" u="none" strike="noStrike" dirty="0">
                        <a:solidFill>
                          <a:srgbClr val="000000"/>
                        </a:solidFill>
                        <a:effectLst/>
                        <a:latin typeface="+mn-lt"/>
                      </a:endParaRPr>
                    </a:p>
                  </a:txBody>
                  <a:tcPr marL="12700" marR="12700" marT="12700" marB="0" anchor="b"/>
                </a:tc>
                <a:tc>
                  <a:txBody>
                    <a:bodyPr/>
                    <a:lstStyle/>
                    <a:p>
                      <a:pPr algn="ctr" fontAlgn="b"/>
                      <a:r>
                        <a:rPr lang="en-GB" sz="1800" b="0" i="0" u="none" strike="noStrike" dirty="0" smtClean="0">
                          <a:solidFill>
                            <a:srgbClr val="000000"/>
                          </a:solidFill>
                          <a:effectLst/>
                          <a:latin typeface="+mn-lt"/>
                        </a:rPr>
                        <a:t>1.07x</a:t>
                      </a:r>
                      <a:endParaRPr lang="uk-UA" sz="1800" b="0" i="0" u="none" strike="noStrike" dirty="0">
                        <a:solidFill>
                          <a:srgbClr val="000000"/>
                        </a:solidFill>
                        <a:effectLst/>
                        <a:latin typeface="+mn-lt"/>
                      </a:endParaRPr>
                    </a:p>
                  </a:txBody>
                  <a:tcPr marL="12700" marR="12700" marT="12700" marB="0" anchor="b"/>
                </a:tc>
              </a:tr>
              <a:tr h="385666">
                <a:tc>
                  <a:txBody>
                    <a:bodyPr/>
                    <a:lstStyle/>
                    <a:p>
                      <a:r>
                        <a:rPr lang="en-GB" dirty="0" smtClean="0"/>
                        <a:t>SED</a:t>
                      </a:r>
                    </a:p>
                  </a:txBody>
                  <a:tcPr/>
                </a:tc>
                <a:tc>
                  <a:txBody>
                    <a:bodyPr/>
                    <a:lstStyle/>
                    <a:p>
                      <a:pPr algn="ctr"/>
                      <a:r>
                        <a:rPr lang="en-GB" dirty="0" smtClean="0"/>
                        <a:t>1</a:t>
                      </a:r>
                    </a:p>
                  </a:txBody>
                  <a:tcPr/>
                </a:tc>
                <a:tc>
                  <a:txBody>
                    <a:bodyPr/>
                    <a:lstStyle/>
                    <a:p>
                      <a:pPr algn="ctr" fontAlgn="b"/>
                      <a:r>
                        <a:rPr lang="nb-NO" sz="1800" b="0" i="0" u="none" strike="noStrike" dirty="0" smtClean="0">
                          <a:solidFill>
                            <a:srgbClr val="000000"/>
                          </a:solidFill>
                          <a:effectLst/>
                          <a:latin typeface="+mn-lt"/>
                        </a:rPr>
                        <a:t>1.01x</a:t>
                      </a:r>
                      <a:endParaRPr lang="nb-NO" sz="1800" b="0" i="0" u="none" strike="noStrike" dirty="0">
                        <a:solidFill>
                          <a:srgbClr val="000000"/>
                        </a:solidFill>
                        <a:effectLst/>
                        <a:latin typeface="+mn-lt"/>
                      </a:endParaRPr>
                    </a:p>
                  </a:txBody>
                  <a:tcPr marL="12700" marR="12700" marT="12700" marB="0" anchor="b"/>
                </a:tc>
                <a:tc>
                  <a:txBody>
                    <a:bodyPr/>
                    <a:lstStyle/>
                    <a:p>
                      <a:pPr algn="ctr" fontAlgn="b"/>
                      <a:r>
                        <a:rPr lang="uk-UA" sz="1800" b="0" i="0" u="none" strike="noStrike" dirty="0" smtClean="0">
                          <a:solidFill>
                            <a:srgbClr val="000000"/>
                          </a:solidFill>
                          <a:effectLst/>
                          <a:latin typeface="+mn-lt"/>
                        </a:rPr>
                        <a:t>1.</a:t>
                      </a:r>
                      <a:r>
                        <a:rPr lang="en-GB" sz="1800" b="0" i="0" u="none" strike="noStrike" dirty="0" smtClean="0">
                          <a:solidFill>
                            <a:srgbClr val="000000"/>
                          </a:solidFill>
                          <a:effectLst/>
                          <a:latin typeface="+mn-lt"/>
                        </a:rPr>
                        <a:t>28x</a:t>
                      </a:r>
                      <a:endParaRPr lang="uk-UA" sz="1800" b="0" i="0" u="none" strike="noStrike" dirty="0">
                        <a:solidFill>
                          <a:srgbClr val="000000"/>
                        </a:solidFill>
                        <a:effectLst/>
                        <a:latin typeface="+mn-lt"/>
                      </a:endParaRPr>
                    </a:p>
                  </a:txBody>
                  <a:tcPr marL="12700" marR="12700" marT="12700" marB="0" anchor="b"/>
                </a:tc>
              </a:tr>
              <a:tr h="385666">
                <a:tc>
                  <a:txBody>
                    <a:bodyPr/>
                    <a:lstStyle/>
                    <a:p>
                      <a:r>
                        <a:rPr lang="en-GB" dirty="0" smtClean="0"/>
                        <a:t>SEC 7-bit</a:t>
                      </a:r>
                      <a:endParaRPr lang="en-GB" dirty="0"/>
                    </a:p>
                  </a:txBody>
                  <a:tcPr/>
                </a:tc>
                <a:tc>
                  <a:txBody>
                    <a:bodyPr/>
                    <a:lstStyle/>
                    <a:p>
                      <a:pPr algn="ctr"/>
                      <a:r>
                        <a:rPr lang="en-GB" dirty="0" smtClean="0"/>
                        <a:t>7</a:t>
                      </a:r>
                      <a:endParaRPr lang="en-GB" dirty="0"/>
                    </a:p>
                  </a:txBody>
                  <a:tcPr/>
                </a:tc>
                <a:tc>
                  <a:txBody>
                    <a:bodyPr/>
                    <a:lstStyle/>
                    <a:p>
                      <a:pPr algn="ctr" fontAlgn="b"/>
                      <a:r>
                        <a:rPr lang="hr-HR" sz="1800" b="0" i="0" u="none" strike="noStrike" dirty="0" smtClean="0">
                          <a:solidFill>
                            <a:srgbClr val="000000"/>
                          </a:solidFill>
                          <a:effectLst/>
                          <a:latin typeface="+mn-lt"/>
                        </a:rPr>
                        <a:t>2.61x</a:t>
                      </a:r>
                      <a:endParaRPr lang="hr-HR" sz="1800" b="0" i="0" u="none" strike="noStrike" dirty="0">
                        <a:solidFill>
                          <a:srgbClr val="000000"/>
                        </a:solidFill>
                        <a:effectLst/>
                        <a:latin typeface="+mn-lt"/>
                      </a:endParaRPr>
                    </a:p>
                  </a:txBody>
                  <a:tcPr marL="12700" marR="12700" marT="12700" marB="0" anchor="b"/>
                </a:tc>
                <a:tc>
                  <a:txBody>
                    <a:bodyPr/>
                    <a:lstStyle/>
                    <a:p>
                      <a:pPr algn="ctr" fontAlgn="b"/>
                      <a:r>
                        <a:rPr lang="hr-HR" sz="1800" b="0" i="0" u="none" strike="noStrike" dirty="0" smtClean="0">
                          <a:solidFill>
                            <a:srgbClr val="000000"/>
                          </a:solidFill>
                          <a:effectLst/>
                          <a:latin typeface="+mn-lt"/>
                        </a:rPr>
                        <a:t>4.27x</a:t>
                      </a:r>
                      <a:endParaRPr lang="hr-HR" sz="1800" b="0" i="0" u="none" strike="noStrike" dirty="0">
                        <a:solidFill>
                          <a:srgbClr val="000000"/>
                        </a:solidFill>
                        <a:effectLst/>
                        <a:latin typeface="+mn-lt"/>
                      </a:endParaRPr>
                    </a:p>
                  </a:txBody>
                  <a:tcPr marL="12700" marR="12700" marT="12700" marB="0" anchor="b"/>
                </a:tc>
              </a:tr>
              <a:tr h="385666">
                <a:tc>
                  <a:txBody>
                    <a:bodyPr/>
                    <a:lstStyle/>
                    <a:p>
                      <a:r>
                        <a:rPr lang="en-GB" b="0" dirty="0" smtClean="0"/>
                        <a:t>SEC 8-bit</a:t>
                      </a:r>
                      <a:endParaRPr lang="en-GB" b="0" dirty="0"/>
                    </a:p>
                  </a:txBody>
                  <a:tcPr/>
                </a:tc>
                <a:tc>
                  <a:txBody>
                    <a:bodyPr/>
                    <a:lstStyle/>
                    <a:p>
                      <a:pPr algn="ctr"/>
                      <a:r>
                        <a:rPr lang="en-GB" b="0" dirty="0" smtClean="0"/>
                        <a:t>8</a:t>
                      </a:r>
                      <a:endParaRPr lang="en-GB" b="0" dirty="0"/>
                    </a:p>
                  </a:txBody>
                  <a:tcPr/>
                </a:tc>
                <a:tc>
                  <a:txBody>
                    <a:bodyPr/>
                    <a:lstStyle/>
                    <a:p>
                      <a:pPr algn="ctr" fontAlgn="b"/>
                      <a:r>
                        <a:rPr lang="hr-HR" sz="1800" b="0" i="0" u="none" strike="noStrike" dirty="0" smtClean="0">
                          <a:solidFill>
                            <a:srgbClr val="000000"/>
                          </a:solidFill>
                          <a:effectLst/>
                          <a:latin typeface="+mn-lt"/>
                        </a:rPr>
                        <a:t>1.04x</a:t>
                      </a:r>
                      <a:endParaRPr lang="hr-HR" sz="1800" b="0" i="0" u="none" strike="noStrike" dirty="0">
                        <a:solidFill>
                          <a:srgbClr val="000000"/>
                        </a:solidFill>
                        <a:effectLst/>
                        <a:latin typeface="+mn-lt"/>
                      </a:endParaRPr>
                    </a:p>
                  </a:txBody>
                  <a:tcPr marL="12700" marR="12700" marT="12700" marB="0" anchor="b"/>
                </a:tc>
                <a:tc>
                  <a:txBody>
                    <a:bodyPr/>
                    <a:lstStyle/>
                    <a:p>
                      <a:pPr algn="ctr" fontAlgn="b"/>
                      <a:r>
                        <a:rPr lang="nb-NO" sz="1800" b="0" i="0" u="none" strike="noStrike" dirty="0" smtClean="0">
                          <a:solidFill>
                            <a:srgbClr val="000000"/>
                          </a:solidFill>
                          <a:effectLst/>
                          <a:latin typeface="+mn-lt"/>
                        </a:rPr>
                        <a:t>1.48x</a:t>
                      </a:r>
                      <a:endParaRPr lang="nb-NO" sz="1800" b="0" i="0" u="none" strike="noStrike" dirty="0">
                        <a:solidFill>
                          <a:srgbClr val="000000"/>
                        </a:solidFill>
                        <a:effectLst/>
                        <a:latin typeface="+mn-lt"/>
                      </a:endParaRPr>
                    </a:p>
                  </a:txBody>
                  <a:tcPr marL="12700" marR="12700" marT="12700" marB="0" anchor="b"/>
                </a:tc>
              </a:tr>
              <a:tr h="385666">
                <a:tc>
                  <a:txBody>
                    <a:bodyPr/>
                    <a:lstStyle/>
                    <a:p>
                      <a:r>
                        <a:rPr lang="en-GB" b="1" dirty="0" smtClean="0"/>
                        <a:t>SECDED</a:t>
                      </a:r>
                      <a:endParaRPr lang="en-GB" b="1" dirty="0"/>
                    </a:p>
                  </a:txBody>
                  <a:tcPr/>
                </a:tc>
                <a:tc>
                  <a:txBody>
                    <a:bodyPr/>
                    <a:lstStyle/>
                    <a:p>
                      <a:pPr algn="ctr"/>
                      <a:r>
                        <a:rPr lang="en-GB" b="1" dirty="0" smtClean="0"/>
                        <a:t>8</a:t>
                      </a:r>
                      <a:endParaRPr lang="en-GB" b="1" dirty="0"/>
                    </a:p>
                  </a:txBody>
                  <a:tcPr/>
                </a:tc>
                <a:tc>
                  <a:txBody>
                    <a:bodyPr/>
                    <a:lstStyle/>
                    <a:p>
                      <a:pPr algn="ctr" fontAlgn="b"/>
                      <a:r>
                        <a:rPr lang="hr-HR" sz="1800" b="1" i="0" u="none" strike="noStrike" dirty="0" smtClean="0">
                          <a:solidFill>
                            <a:srgbClr val="000000"/>
                          </a:solidFill>
                          <a:effectLst/>
                          <a:latin typeface="+mn-lt"/>
                        </a:rPr>
                        <a:t>2.49x</a:t>
                      </a:r>
                      <a:endParaRPr lang="hr-HR" sz="1800" b="1" i="0" u="none" strike="noStrike" dirty="0">
                        <a:solidFill>
                          <a:srgbClr val="000000"/>
                        </a:solidFill>
                        <a:effectLst/>
                        <a:latin typeface="+mn-lt"/>
                      </a:endParaRPr>
                    </a:p>
                  </a:txBody>
                  <a:tcPr marL="12700" marR="12700" marT="12700" marB="0" anchor="b"/>
                </a:tc>
                <a:tc>
                  <a:txBody>
                    <a:bodyPr/>
                    <a:lstStyle/>
                    <a:p>
                      <a:pPr algn="ctr" fontAlgn="b"/>
                      <a:r>
                        <a:rPr lang="hr-HR" sz="1800" b="1" i="0" u="none" strike="noStrike" dirty="0" smtClean="0">
                          <a:solidFill>
                            <a:srgbClr val="000000"/>
                          </a:solidFill>
                          <a:effectLst/>
                          <a:latin typeface="+mn-lt"/>
                        </a:rPr>
                        <a:t>4.79x</a:t>
                      </a:r>
                      <a:endParaRPr lang="hr-HR" sz="1800" b="1" i="0" u="none" strike="noStrike" dirty="0">
                        <a:solidFill>
                          <a:srgbClr val="000000"/>
                        </a:solidFill>
                        <a:effectLst/>
                        <a:latin typeface="+mn-lt"/>
                      </a:endParaRPr>
                    </a:p>
                  </a:txBody>
                  <a:tcPr marL="12700" marR="12700" marT="12700" marB="0" anchor="b"/>
                </a:tc>
              </a:tr>
            </a:tbl>
          </a:graphicData>
        </a:graphic>
      </p:graphicFrame>
    </p:spTree>
    <p:extLst>
      <p:ext uri="{BB962C8B-B14F-4D97-AF65-F5344CB8AC3E}">
        <p14:creationId xmlns:p14="http://schemas.microsoft.com/office/powerpoint/2010/main" val="2886353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ECC</a:t>
            </a:r>
            <a:endParaRPr lang="en-GB" dirty="0"/>
          </a:p>
        </p:txBody>
      </p:sp>
      <p:sp>
        <p:nvSpPr>
          <p:cNvPr id="3" name="Content Placeholder 2"/>
          <p:cNvSpPr>
            <a:spLocks noGrp="1"/>
          </p:cNvSpPr>
          <p:nvPr>
            <p:ph idx="1"/>
          </p:nvPr>
        </p:nvSpPr>
        <p:spPr/>
        <p:txBody>
          <a:bodyPr/>
          <a:lstStyle/>
          <a:p>
            <a:pPr>
              <a:spcBef>
                <a:spcPts val="1176"/>
              </a:spcBef>
            </a:pPr>
            <a:r>
              <a:rPr lang="en-GB" sz="2400" dirty="0" smtClean="0"/>
              <a:t>We cannot correct a double-bit error with the parity bits, but we could restore the matrix element from the original source (e.g. a file on disk)</a:t>
            </a:r>
            <a:endParaRPr lang="en-GB" sz="1600" dirty="0" smtClean="0"/>
          </a:p>
          <a:p>
            <a:pPr>
              <a:spcBef>
                <a:spcPts val="1176"/>
              </a:spcBef>
            </a:pPr>
            <a:r>
              <a:rPr lang="en-GB" sz="2400" dirty="0" smtClean="0"/>
              <a:t>Alternatively, we could combine ECC with a checkpoint/restart scheme</a:t>
            </a:r>
          </a:p>
          <a:p>
            <a:pPr lvl="1">
              <a:spcBef>
                <a:spcPts val="1176"/>
              </a:spcBef>
            </a:pPr>
            <a:r>
              <a:rPr lang="en-GB" sz="2000" dirty="0" smtClean="0"/>
              <a:t>Iterative solvers provide natural points at which to checkpoint (e.g. every </a:t>
            </a:r>
            <a:r>
              <a:rPr lang="en-GB" sz="2000" i="1" dirty="0" smtClean="0"/>
              <a:t>X </a:t>
            </a:r>
            <a:r>
              <a:rPr lang="en-GB" sz="2000" dirty="0" smtClean="0"/>
              <a:t>iterations)</a:t>
            </a:r>
          </a:p>
          <a:p>
            <a:pPr>
              <a:spcBef>
                <a:spcPts val="1176"/>
              </a:spcBef>
            </a:pPr>
            <a:r>
              <a:rPr lang="en-GB" sz="2400" dirty="0" smtClean="0"/>
              <a:t>To further reduce the overheads of ECC, we could also perform the checks only every </a:t>
            </a:r>
            <a:r>
              <a:rPr lang="en-GB" sz="2400" i="1" dirty="0" smtClean="0"/>
              <a:t>X</a:t>
            </a:r>
            <a:r>
              <a:rPr lang="en-GB" sz="2400" dirty="0" smtClean="0"/>
              <a:t> iterations</a:t>
            </a:r>
            <a:endParaRPr lang="en-GB" sz="20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53</a:t>
            </a:fld>
            <a:endParaRPr lang="en-GB"/>
          </a:p>
        </p:txBody>
      </p:sp>
    </p:spTree>
    <p:extLst>
      <p:ext uri="{BB962C8B-B14F-4D97-AF65-F5344CB8AC3E}">
        <p14:creationId xmlns:p14="http://schemas.microsoft.com/office/powerpoint/2010/main" val="3795016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ECC exercise</a:t>
            </a:r>
            <a:endParaRPr lang="en-GB" dirty="0"/>
          </a:p>
        </p:txBody>
      </p:sp>
      <p:sp>
        <p:nvSpPr>
          <p:cNvPr id="3" name="Content Placeholder 2"/>
          <p:cNvSpPr>
            <a:spLocks noGrp="1"/>
          </p:cNvSpPr>
          <p:nvPr>
            <p:ph idx="1"/>
          </p:nvPr>
        </p:nvSpPr>
        <p:spPr/>
        <p:txBody>
          <a:bodyPr/>
          <a:lstStyle/>
          <a:p>
            <a:r>
              <a:rPr lang="en-GB" dirty="0" smtClean="0"/>
              <a:t>Using the provided CG code as a starting point, add ECC to make the code more tolerant to silent data corruption</a:t>
            </a:r>
          </a:p>
          <a:p>
            <a:r>
              <a:rPr lang="en-GB" dirty="0" smtClean="0"/>
              <a:t>There </a:t>
            </a:r>
            <a:r>
              <a:rPr lang="en-GB" dirty="0"/>
              <a:t>are two changes to make:</a:t>
            </a:r>
          </a:p>
          <a:p>
            <a:pPr marL="971550" lvl="1" indent="-514350">
              <a:buFont typeface="+mj-lt"/>
              <a:buAutoNum type="arabicPeriod"/>
            </a:pPr>
            <a:r>
              <a:rPr lang="en-GB" dirty="0"/>
              <a:t>Generate parity bits for each matrix element and store them in the high order bits of the column index</a:t>
            </a:r>
          </a:p>
          <a:p>
            <a:pPr marL="971550" lvl="1" indent="-514350">
              <a:buFont typeface="+mj-lt"/>
              <a:buAutoNum type="arabicPeriod"/>
            </a:pPr>
            <a:r>
              <a:rPr lang="en-GB" dirty="0"/>
              <a:t>Modify the </a:t>
            </a:r>
            <a:r>
              <a:rPr lang="en-GB" dirty="0" err="1"/>
              <a:t>SpMV</a:t>
            </a:r>
            <a:r>
              <a:rPr lang="en-GB" dirty="0"/>
              <a:t> function to check the parity bits and then correct any errors that are </a:t>
            </a:r>
            <a:r>
              <a:rPr lang="en-GB" dirty="0" smtClean="0"/>
              <a:t>found</a:t>
            </a:r>
          </a:p>
        </p:txBody>
      </p:sp>
      <p:sp>
        <p:nvSpPr>
          <p:cNvPr id="4" name="Slide Number Placeholder 3"/>
          <p:cNvSpPr>
            <a:spLocks noGrp="1"/>
          </p:cNvSpPr>
          <p:nvPr>
            <p:ph type="sldNum" sz="quarter" idx="10"/>
          </p:nvPr>
        </p:nvSpPr>
        <p:spPr/>
        <p:txBody>
          <a:bodyPr/>
          <a:lstStyle/>
          <a:p>
            <a:fld id="{D9B8CB04-7B95-2844-BD15-B133C35E4786}" type="slidenum">
              <a:rPr lang="en-GB" smtClean="0"/>
              <a:pPr/>
              <a:t>54</a:t>
            </a:fld>
            <a:endParaRPr lang="en-GB"/>
          </a:p>
        </p:txBody>
      </p:sp>
    </p:spTree>
    <p:extLst>
      <p:ext uri="{BB962C8B-B14F-4D97-AF65-F5344CB8AC3E}">
        <p14:creationId xmlns:p14="http://schemas.microsoft.com/office/powerpoint/2010/main" val="2089425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ECC exercise</a:t>
            </a:r>
            <a:endParaRPr lang="en-GB" dirty="0"/>
          </a:p>
        </p:txBody>
      </p:sp>
      <p:sp>
        <p:nvSpPr>
          <p:cNvPr id="3" name="Content Placeholder 2"/>
          <p:cNvSpPr>
            <a:spLocks noGrp="1"/>
          </p:cNvSpPr>
          <p:nvPr>
            <p:ph idx="1"/>
          </p:nvPr>
        </p:nvSpPr>
        <p:spPr/>
        <p:txBody>
          <a:bodyPr/>
          <a:lstStyle/>
          <a:p>
            <a:r>
              <a:rPr lang="en-GB" sz="2800" dirty="0" smtClean="0"/>
              <a:t>Comments in the code will guide you</a:t>
            </a:r>
          </a:p>
          <a:p>
            <a:pPr lvl="1"/>
            <a:r>
              <a:rPr lang="en-GB" sz="2400" dirty="0" smtClean="0"/>
              <a:t>You just need to modify </a:t>
            </a:r>
            <a:r>
              <a:rPr lang="en-GB" sz="2400" b="1" dirty="0" err="1" smtClean="0">
                <a:solidFill>
                  <a:srgbClr val="008000"/>
                </a:solidFill>
                <a:latin typeface="Courier New"/>
                <a:cs typeface="Courier New"/>
              </a:rPr>
              <a:t>spmv.c</a:t>
            </a:r>
            <a:endParaRPr lang="en-GB" sz="2400" b="1" dirty="0" smtClean="0">
              <a:solidFill>
                <a:srgbClr val="008000"/>
              </a:solidFill>
              <a:latin typeface="Courier New"/>
              <a:cs typeface="Courier New"/>
            </a:endParaRPr>
          </a:p>
          <a:p>
            <a:r>
              <a:rPr lang="en-GB" sz="2800" dirty="0" smtClean="0"/>
              <a:t>Two routines are provided to do the heavy lifting (see comments in </a:t>
            </a:r>
            <a:r>
              <a:rPr lang="en-GB" sz="2800" b="1" dirty="0" err="1" smtClean="0">
                <a:latin typeface="Courier New"/>
                <a:cs typeface="Courier New"/>
              </a:rPr>
              <a:t>common.h</a:t>
            </a:r>
            <a:r>
              <a:rPr lang="en-GB" sz="2800" dirty="0" smtClean="0"/>
              <a:t> for descriptions):</a:t>
            </a:r>
          </a:p>
          <a:p>
            <a:pPr lvl="1"/>
            <a:r>
              <a:rPr lang="en-GB" sz="2400" b="1" dirty="0" smtClean="0">
                <a:solidFill>
                  <a:srgbClr val="3366FF"/>
                </a:solidFill>
                <a:latin typeface="Courier New"/>
                <a:cs typeface="Courier New"/>
              </a:rPr>
              <a:t>ecc_compute_col8</a:t>
            </a:r>
          </a:p>
          <a:p>
            <a:pPr lvl="1"/>
            <a:r>
              <a:rPr lang="en-GB" sz="2400" b="1" dirty="0" smtClean="0">
                <a:solidFill>
                  <a:srgbClr val="3366FF"/>
                </a:solidFill>
                <a:latin typeface="Courier New"/>
                <a:cs typeface="Courier New"/>
              </a:rPr>
              <a:t>ecc_correct_col8</a:t>
            </a:r>
          </a:p>
          <a:p>
            <a:r>
              <a:rPr lang="en-GB" sz="2800" dirty="0"/>
              <a:t>To test the code, pass the ‘</a:t>
            </a:r>
            <a:r>
              <a:rPr lang="en-GB" sz="2800" dirty="0">
                <a:latin typeface="Courier New"/>
                <a:cs typeface="Courier New"/>
              </a:rPr>
              <a:t>-</a:t>
            </a:r>
            <a:r>
              <a:rPr lang="en-GB" sz="2800" dirty="0" smtClean="0">
                <a:latin typeface="Courier New"/>
                <a:cs typeface="Courier New"/>
              </a:rPr>
              <a:t>x</a:t>
            </a:r>
            <a:r>
              <a:rPr lang="en-GB" sz="2800" dirty="0" smtClean="0"/>
              <a:t>’ </a:t>
            </a:r>
            <a:r>
              <a:rPr lang="en-GB" sz="2800" dirty="0"/>
              <a:t>parameter to the application to inject a random bit-</a:t>
            </a:r>
            <a:r>
              <a:rPr lang="en-GB" sz="2800" dirty="0" smtClean="0"/>
              <a:t>flip (add </a:t>
            </a:r>
            <a:r>
              <a:rPr lang="en-GB" sz="2800" dirty="0" smtClean="0">
                <a:latin typeface="Courier New"/>
                <a:cs typeface="Courier New"/>
              </a:rPr>
              <a:t>INDEX</a:t>
            </a:r>
            <a:r>
              <a:rPr lang="en-GB" sz="2800" dirty="0" smtClean="0"/>
              <a:t> or </a:t>
            </a:r>
            <a:r>
              <a:rPr lang="en-GB" sz="2800" dirty="0" smtClean="0">
                <a:latin typeface="Courier New"/>
                <a:cs typeface="Courier New"/>
              </a:rPr>
              <a:t>VALUE</a:t>
            </a:r>
            <a:r>
              <a:rPr lang="en-GB" sz="2800" dirty="0" smtClean="0"/>
              <a:t> to control where to flip the bits)</a:t>
            </a:r>
          </a:p>
          <a:p>
            <a:r>
              <a:rPr lang="en-GB" sz="2800" dirty="0" smtClean="0"/>
              <a:t>Example solutions are provided</a:t>
            </a:r>
            <a:endParaRPr lang="en-GB" sz="2800" dirty="0"/>
          </a:p>
        </p:txBody>
      </p:sp>
      <p:sp>
        <p:nvSpPr>
          <p:cNvPr id="4" name="Slide Number Placeholder 3"/>
          <p:cNvSpPr>
            <a:spLocks noGrp="1"/>
          </p:cNvSpPr>
          <p:nvPr>
            <p:ph type="sldNum" sz="quarter" idx="10"/>
          </p:nvPr>
        </p:nvSpPr>
        <p:spPr/>
        <p:txBody>
          <a:bodyPr/>
          <a:lstStyle/>
          <a:p>
            <a:fld id="{D9B8CB04-7B95-2844-BD15-B133C35E4786}" type="slidenum">
              <a:rPr lang="en-GB" smtClean="0"/>
              <a:pPr/>
              <a:t>55</a:t>
            </a:fld>
            <a:endParaRPr lang="en-GB"/>
          </a:p>
        </p:txBody>
      </p:sp>
    </p:spTree>
    <p:extLst>
      <p:ext uri="{BB962C8B-B14F-4D97-AF65-F5344CB8AC3E}">
        <p14:creationId xmlns:p14="http://schemas.microsoft.com/office/powerpoint/2010/main" val="1795682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ECC exercise</a:t>
            </a:r>
            <a:endParaRPr lang="en-GB" dirty="0"/>
          </a:p>
        </p:txBody>
      </p:sp>
      <p:sp>
        <p:nvSpPr>
          <p:cNvPr id="3" name="Content Placeholder 2"/>
          <p:cNvSpPr>
            <a:spLocks noGrp="1"/>
          </p:cNvSpPr>
          <p:nvPr>
            <p:ph idx="1"/>
          </p:nvPr>
        </p:nvSpPr>
        <p:spPr/>
        <p:txBody>
          <a:bodyPr/>
          <a:lstStyle/>
          <a:p>
            <a:pPr>
              <a:spcBef>
                <a:spcPts val="1272"/>
              </a:spcBef>
            </a:pPr>
            <a:r>
              <a:rPr lang="en-GB" sz="2800" b="1" dirty="0" smtClean="0">
                <a:solidFill>
                  <a:srgbClr val="008000"/>
                </a:solidFill>
              </a:rPr>
              <a:t>Extras</a:t>
            </a:r>
            <a:r>
              <a:rPr lang="en-GB" sz="2800" dirty="0" smtClean="0"/>
              <a:t> (if you finish early!):</a:t>
            </a:r>
          </a:p>
          <a:p>
            <a:pPr lvl="1">
              <a:spcBef>
                <a:spcPts val="1272"/>
              </a:spcBef>
            </a:pPr>
            <a:r>
              <a:rPr lang="en-GB" sz="2400" dirty="0" smtClean="0"/>
              <a:t>Add an additional overall parity bit to improve the performance of the error checking code</a:t>
            </a:r>
          </a:p>
          <a:p>
            <a:pPr lvl="2">
              <a:spcBef>
                <a:spcPts val="1272"/>
              </a:spcBef>
            </a:pPr>
            <a:r>
              <a:rPr lang="en-GB" sz="2000" dirty="0" smtClean="0"/>
              <a:t>Use the </a:t>
            </a:r>
            <a:r>
              <a:rPr lang="en-GB" sz="2000" b="1" dirty="0" err="1" smtClean="0">
                <a:solidFill>
                  <a:srgbClr val="3366FF"/>
                </a:solidFill>
                <a:latin typeface="Courier New"/>
                <a:cs typeface="Courier New"/>
              </a:rPr>
              <a:t>ecc_compute_overall_partity</a:t>
            </a:r>
            <a:r>
              <a:rPr lang="en-GB" sz="2000" dirty="0" smtClean="0"/>
              <a:t> routine</a:t>
            </a:r>
          </a:p>
          <a:p>
            <a:pPr lvl="1">
              <a:spcBef>
                <a:spcPts val="1272"/>
              </a:spcBef>
            </a:pPr>
            <a:r>
              <a:rPr lang="en-GB" sz="2400" dirty="0" smtClean="0"/>
              <a:t>Or use the extra parity bit to implement a SECDED scheme (use ‘</a:t>
            </a:r>
            <a:r>
              <a:rPr lang="en-GB" sz="2400" dirty="0" smtClean="0">
                <a:latin typeface="Courier New"/>
                <a:cs typeface="Courier New"/>
              </a:rPr>
              <a:t>–x 2</a:t>
            </a:r>
            <a:r>
              <a:rPr lang="en-GB" sz="2400" dirty="0" smtClean="0"/>
              <a:t>’ option to inject a double-bit flip)</a:t>
            </a:r>
          </a:p>
          <a:p>
            <a:pPr lvl="1">
              <a:spcBef>
                <a:spcPts val="1272"/>
              </a:spcBef>
            </a:pPr>
            <a:r>
              <a:rPr lang="en-GB" sz="2400" dirty="0" smtClean="0"/>
              <a:t>Try implementing the index constraints scheme discussed earlier instead of ECC</a:t>
            </a:r>
            <a:endParaRPr lang="en-GB" sz="2400" b="1" dirty="0" smtClean="0">
              <a:solidFill>
                <a:srgbClr val="FF0000"/>
              </a:solidFill>
            </a:endParaRPr>
          </a:p>
        </p:txBody>
      </p:sp>
      <p:sp>
        <p:nvSpPr>
          <p:cNvPr id="4" name="Slide Number Placeholder 3"/>
          <p:cNvSpPr>
            <a:spLocks noGrp="1"/>
          </p:cNvSpPr>
          <p:nvPr>
            <p:ph type="sldNum" sz="quarter" idx="10"/>
          </p:nvPr>
        </p:nvSpPr>
        <p:spPr/>
        <p:txBody>
          <a:bodyPr/>
          <a:lstStyle/>
          <a:p>
            <a:fld id="{D9B8CB04-7B95-2844-BD15-B133C35E4786}" type="slidenum">
              <a:rPr lang="en-GB" smtClean="0"/>
              <a:pPr/>
              <a:t>56</a:t>
            </a:fld>
            <a:endParaRPr lang="en-GB"/>
          </a:p>
        </p:txBody>
      </p:sp>
    </p:spTree>
    <p:extLst>
      <p:ext uri="{BB962C8B-B14F-4D97-AF65-F5344CB8AC3E}">
        <p14:creationId xmlns:p14="http://schemas.microsoft.com/office/powerpoint/2010/main" val="1046053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z="3600" dirty="0" smtClean="0"/>
              <a:t>Sparse matrix compressed formats</a:t>
            </a:r>
            <a:endParaRPr lang="en-GB" sz="3600" dirty="0"/>
          </a:p>
        </p:txBody>
      </p:sp>
      <p:sp>
        <p:nvSpPr>
          <p:cNvPr id="6" name="Content Placeholder 5"/>
          <p:cNvSpPr>
            <a:spLocks noGrp="1"/>
          </p:cNvSpPr>
          <p:nvPr>
            <p:ph idx="1"/>
          </p:nvPr>
        </p:nvSpPr>
        <p:spPr/>
        <p:txBody>
          <a:bodyPr/>
          <a:lstStyle/>
          <a:p>
            <a:r>
              <a:rPr lang="en-GB" dirty="0" smtClean="0"/>
              <a:t>Sparse matrices are typically mostly 0</a:t>
            </a:r>
          </a:p>
          <a:p>
            <a:r>
              <a:rPr lang="en-GB" dirty="0" smtClean="0"/>
              <a:t>E.g. in the University of Florida sparse matrix collection (~2,600 real, floating point examples)</a:t>
            </a:r>
            <a:r>
              <a:rPr lang="en-GB" dirty="0"/>
              <a:t>, the </a:t>
            </a:r>
            <a:r>
              <a:rPr lang="en-GB" dirty="0" smtClean="0"/>
              <a:t>median fill of non-zeros is just </a:t>
            </a:r>
            <a:r>
              <a:rPr lang="en-GB" b="1" dirty="0" smtClean="0"/>
              <a:t>∼</a:t>
            </a:r>
            <a:r>
              <a:rPr lang="en-GB" b="1" dirty="0"/>
              <a:t>0.24</a:t>
            </a:r>
            <a:r>
              <a:rPr lang="en-GB" b="1" dirty="0" smtClean="0"/>
              <a:t>%</a:t>
            </a:r>
          </a:p>
          <a:p>
            <a:r>
              <a:rPr lang="en-GB" dirty="0" smtClean="0"/>
              <a:t>Therefore stored in a compressed format, such as </a:t>
            </a:r>
            <a:r>
              <a:rPr lang="en-GB" dirty="0" err="1" smtClean="0"/>
              <a:t>COOrdinate</a:t>
            </a:r>
            <a:r>
              <a:rPr lang="en-GB" dirty="0" smtClean="0"/>
              <a:t> format (COO) and Compressed Sparse Row (CSR)</a:t>
            </a:r>
            <a:endParaRPr lang="en-GB" dirty="0"/>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6</a:t>
            </a:fld>
            <a:endParaRPr lang="en-GB"/>
          </a:p>
        </p:txBody>
      </p:sp>
      <p:sp>
        <p:nvSpPr>
          <p:cNvPr id="2" name="TextBox 1"/>
          <p:cNvSpPr txBox="1"/>
          <p:nvPr/>
        </p:nvSpPr>
        <p:spPr>
          <a:xfrm>
            <a:off x="2490053" y="6167263"/>
            <a:ext cx="6653947" cy="690737"/>
          </a:xfrm>
          <a:prstGeom prst="rect">
            <a:avLst/>
          </a:prstGeom>
          <a:noFill/>
        </p:spPr>
        <p:txBody>
          <a:bodyPr wrap="square" rtlCol="0">
            <a:normAutofit fontScale="85000" lnSpcReduction="10000"/>
          </a:bodyPr>
          <a:lstStyle/>
          <a:p>
            <a:r>
              <a:rPr lang="en-GB" dirty="0"/>
              <a:t>The University of Florida Sparse Matrix Collection, T. A. Davis and Y. Hu, ACM Transactions on Mathematical Software, </a:t>
            </a:r>
            <a:r>
              <a:rPr lang="en-GB" dirty="0" err="1"/>
              <a:t>Vol</a:t>
            </a:r>
            <a:r>
              <a:rPr lang="en-GB" dirty="0"/>
              <a:t> 38, Issue 1, </a:t>
            </a:r>
            <a:r>
              <a:rPr lang="en-GB" dirty="0" smtClean="0"/>
              <a:t>2011</a:t>
            </a:r>
            <a:r>
              <a:rPr lang="en-GB" dirty="0"/>
              <a:t>.</a:t>
            </a:r>
          </a:p>
        </p:txBody>
      </p:sp>
      <p:pic>
        <p:nvPicPr>
          <p:cNvPr id="3" name="Picture 2"/>
          <p:cNvPicPr>
            <a:picLocks noChangeAspect="1"/>
          </p:cNvPicPr>
          <p:nvPr/>
        </p:nvPicPr>
        <p:blipFill>
          <a:blip r:embed="rId3"/>
          <a:stretch>
            <a:fillRect/>
          </a:stretch>
        </p:blipFill>
        <p:spPr>
          <a:xfrm>
            <a:off x="8139216" y="2316360"/>
            <a:ext cx="817543" cy="817543"/>
          </a:xfrm>
          <a:prstGeom prst="rect">
            <a:avLst/>
          </a:prstGeom>
        </p:spPr>
      </p:pic>
    </p:spTree>
    <p:extLst>
      <p:ext uri="{BB962C8B-B14F-4D97-AF65-F5344CB8AC3E}">
        <p14:creationId xmlns:p14="http://schemas.microsoft.com/office/powerpoint/2010/main" val="2795609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COO sparse matrix format</a:t>
            </a:r>
            <a:endParaRPr lang="en-GB" dirty="0"/>
          </a:p>
        </p:txBody>
      </p:sp>
      <p:sp>
        <p:nvSpPr>
          <p:cNvPr id="6" name="Content Placeholder 5"/>
          <p:cNvSpPr>
            <a:spLocks noGrp="1"/>
          </p:cNvSpPr>
          <p:nvPr>
            <p:ph idx="1"/>
          </p:nvPr>
        </p:nvSpPr>
        <p:spPr>
          <a:xfrm>
            <a:off x="457200" y="3151175"/>
            <a:ext cx="8229600" cy="2932125"/>
          </a:xfrm>
        </p:spPr>
        <p:txBody>
          <a:bodyPr>
            <a:normAutofit fontScale="77500" lnSpcReduction="20000"/>
          </a:bodyPr>
          <a:lstStyle/>
          <a:p>
            <a:pPr>
              <a:lnSpc>
                <a:spcPct val="120000"/>
              </a:lnSpc>
            </a:pPr>
            <a:r>
              <a:rPr lang="en-GB" dirty="0" smtClean="0"/>
              <a:t>Conceptually think of each sparse matrix element as a 128-bit structure:</a:t>
            </a:r>
          </a:p>
          <a:p>
            <a:pPr lvl="1">
              <a:lnSpc>
                <a:spcPct val="120000"/>
              </a:lnSpc>
            </a:pPr>
            <a:r>
              <a:rPr lang="en-GB" dirty="0" smtClean="0"/>
              <a:t>Two 32-bit unsigned coordinates (</a:t>
            </a:r>
            <a:r>
              <a:rPr lang="en-GB" dirty="0" err="1" smtClean="0"/>
              <a:t>x,y</a:t>
            </a:r>
            <a:r>
              <a:rPr lang="en-GB" dirty="0" smtClean="0"/>
              <a:t>)</a:t>
            </a:r>
          </a:p>
          <a:p>
            <a:pPr lvl="1">
              <a:lnSpc>
                <a:spcPct val="120000"/>
              </a:lnSpc>
            </a:pPr>
            <a:r>
              <a:rPr lang="en-GB" dirty="0" smtClean="0"/>
              <a:t>One 64-bit floating point data value</a:t>
            </a:r>
          </a:p>
          <a:p>
            <a:pPr>
              <a:lnSpc>
                <a:spcPct val="120000"/>
              </a:lnSpc>
            </a:pPr>
            <a:r>
              <a:rPr lang="en-GB" b="1" dirty="0" smtClean="0"/>
              <a:t>Observation 1: </a:t>
            </a:r>
            <a:r>
              <a:rPr lang="en-GB" i="1" dirty="0" smtClean="0">
                <a:solidFill>
                  <a:srgbClr val="000090"/>
                </a:solidFill>
              </a:rPr>
              <a:t>In a COO format sparse matrix, there is as much data in the indices as in the floating point values</a:t>
            </a:r>
            <a:endParaRPr lang="en-GB" i="1" dirty="0">
              <a:solidFill>
                <a:srgbClr val="000090"/>
              </a:solidFill>
            </a:endParaRP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7</a:t>
            </a:fld>
            <a:endParaRPr lang="en-GB"/>
          </a:p>
        </p:txBody>
      </p:sp>
      <p:sp>
        <p:nvSpPr>
          <p:cNvPr id="7" name="Rectangle 6"/>
          <p:cNvSpPr/>
          <p:nvPr/>
        </p:nvSpPr>
        <p:spPr>
          <a:xfrm>
            <a:off x="718821" y="1581579"/>
            <a:ext cx="7487717" cy="838715"/>
          </a:xfrm>
          <a:prstGeom prst="rect">
            <a:avLst/>
          </a:prstGeom>
          <a:solidFill>
            <a:schemeClr val="bg1">
              <a:lumMod val="7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 name="TextBox 7"/>
          <p:cNvSpPr txBox="1"/>
          <p:nvPr/>
        </p:nvSpPr>
        <p:spPr>
          <a:xfrm>
            <a:off x="1102192" y="1767294"/>
            <a:ext cx="1210938" cy="461665"/>
          </a:xfrm>
          <a:prstGeom prst="rect">
            <a:avLst/>
          </a:prstGeom>
          <a:noFill/>
        </p:spPr>
        <p:txBody>
          <a:bodyPr wrap="none" rtlCol="0">
            <a:spAutoFit/>
          </a:bodyPr>
          <a:lstStyle/>
          <a:p>
            <a:r>
              <a:rPr lang="en-GB" sz="2400" dirty="0" smtClean="0"/>
              <a:t>x-</a:t>
            </a:r>
            <a:r>
              <a:rPr lang="en-GB" sz="2400" dirty="0" err="1" smtClean="0"/>
              <a:t>coord</a:t>
            </a:r>
            <a:endParaRPr lang="en-GB" sz="2400" dirty="0"/>
          </a:p>
        </p:txBody>
      </p:sp>
      <p:sp>
        <p:nvSpPr>
          <p:cNvPr id="9" name="TextBox 8"/>
          <p:cNvSpPr txBox="1"/>
          <p:nvPr/>
        </p:nvSpPr>
        <p:spPr>
          <a:xfrm>
            <a:off x="2959145" y="1767294"/>
            <a:ext cx="1210938" cy="461665"/>
          </a:xfrm>
          <a:prstGeom prst="rect">
            <a:avLst/>
          </a:prstGeom>
          <a:noFill/>
        </p:spPr>
        <p:txBody>
          <a:bodyPr wrap="none" rtlCol="0">
            <a:spAutoFit/>
          </a:bodyPr>
          <a:lstStyle/>
          <a:p>
            <a:r>
              <a:rPr lang="en-GB" sz="2400" dirty="0" smtClean="0"/>
              <a:t>y-</a:t>
            </a:r>
            <a:r>
              <a:rPr lang="en-GB" sz="2400" dirty="0" err="1" smtClean="0"/>
              <a:t>coord</a:t>
            </a:r>
            <a:endParaRPr lang="en-GB" sz="2400" dirty="0"/>
          </a:p>
        </p:txBody>
      </p:sp>
      <p:sp>
        <p:nvSpPr>
          <p:cNvPr id="10" name="TextBox 9"/>
          <p:cNvSpPr txBox="1"/>
          <p:nvPr/>
        </p:nvSpPr>
        <p:spPr>
          <a:xfrm>
            <a:off x="5463039" y="1767294"/>
            <a:ext cx="1775847" cy="461665"/>
          </a:xfrm>
          <a:prstGeom prst="rect">
            <a:avLst/>
          </a:prstGeom>
          <a:noFill/>
        </p:spPr>
        <p:txBody>
          <a:bodyPr wrap="none" rtlCol="0">
            <a:spAutoFit/>
          </a:bodyPr>
          <a:lstStyle/>
          <a:p>
            <a:r>
              <a:rPr lang="en-GB" sz="2400" dirty="0" smtClean="0"/>
              <a:t>64-bit value</a:t>
            </a:r>
            <a:endParaRPr lang="en-GB" sz="2400" dirty="0"/>
          </a:p>
        </p:txBody>
      </p:sp>
      <p:cxnSp>
        <p:nvCxnSpPr>
          <p:cNvPr id="12" name="Straight Connector 11"/>
          <p:cNvCxnSpPr>
            <a:stCxn id="7" idx="0"/>
            <a:endCxn id="7" idx="2"/>
          </p:cNvCxnSpPr>
          <p:nvPr/>
        </p:nvCxnSpPr>
        <p:spPr>
          <a:xfrm>
            <a:off x="4462680" y="1581579"/>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650303" y="1590200"/>
            <a:ext cx="0" cy="8387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94859" y="2422191"/>
            <a:ext cx="327308" cy="400110"/>
          </a:xfrm>
          <a:prstGeom prst="rect">
            <a:avLst/>
          </a:prstGeom>
          <a:noFill/>
        </p:spPr>
        <p:txBody>
          <a:bodyPr wrap="none" rtlCol="0">
            <a:spAutoFit/>
          </a:bodyPr>
          <a:lstStyle/>
          <a:p>
            <a:r>
              <a:rPr lang="en-GB" sz="2000" dirty="0" smtClean="0"/>
              <a:t>0</a:t>
            </a:r>
            <a:endParaRPr lang="en-GB" sz="2000" dirty="0"/>
          </a:p>
        </p:txBody>
      </p:sp>
      <p:sp>
        <p:nvSpPr>
          <p:cNvPr id="16" name="TextBox 15"/>
          <p:cNvSpPr txBox="1"/>
          <p:nvPr/>
        </p:nvSpPr>
        <p:spPr>
          <a:xfrm>
            <a:off x="2236979" y="2422191"/>
            <a:ext cx="469950" cy="400110"/>
          </a:xfrm>
          <a:prstGeom prst="rect">
            <a:avLst/>
          </a:prstGeom>
          <a:noFill/>
        </p:spPr>
        <p:txBody>
          <a:bodyPr wrap="none" rtlCol="0">
            <a:spAutoFit/>
          </a:bodyPr>
          <a:lstStyle/>
          <a:p>
            <a:r>
              <a:rPr lang="en-GB" sz="2000" dirty="0" smtClean="0"/>
              <a:t>31</a:t>
            </a:r>
            <a:endParaRPr lang="en-GB" sz="2000" dirty="0"/>
          </a:p>
        </p:txBody>
      </p:sp>
      <p:sp>
        <p:nvSpPr>
          <p:cNvPr id="17" name="TextBox 16"/>
          <p:cNvSpPr txBox="1"/>
          <p:nvPr/>
        </p:nvSpPr>
        <p:spPr>
          <a:xfrm>
            <a:off x="2632331" y="2422191"/>
            <a:ext cx="469950" cy="400110"/>
          </a:xfrm>
          <a:prstGeom prst="rect">
            <a:avLst/>
          </a:prstGeom>
          <a:noFill/>
        </p:spPr>
        <p:txBody>
          <a:bodyPr wrap="none" rtlCol="0">
            <a:spAutoFit/>
          </a:bodyPr>
          <a:lstStyle/>
          <a:p>
            <a:r>
              <a:rPr lang="en-GB" sz="2000" dirty="0" smtClean="0"/>
              <a:t>32</a:t>
            </a:r>
            <a:endParaRPr lang="en-GB" sz="2000" dirty="0"/>
          </a:p>
        </p:txBody>
      </p:sp>
      <p:sp>
        <p:nvSpPr>
          <p:cNvPr id="18" name="TextBox 17"/>
          <p:cNvSpPr txBox="1"/>
          <p:nvPr/>
        </p:nvSpPr>
        <p:spPr>
          <a:xfrm>
            <a:off x="4081952" y="2422191"/>
            <a:ext cx="469950" cy="400110"/>
          </a:xfrm>
          <a:prstGeom prst="rect">
            <a:avLst/>
          </a:prstGeom>
          <a:noFill/>
        </p:spPr>
        <p:txBody>
          <a:bodyPr wrap="none" rtlCol="0">
            <a:spAutoFit/>
          </a:bodyPr>
          <a:lstStyle/>
          <a:p>
            <a:r>
              <a:rPr lang="en-GB" sz="2000" dirty="0" smtClean="0"/>
              <a:t>63</a:t>
            </a:r>
            <a:endParaRPr lang="en-GB" sz="2000" dirty="0"/>
          </a:p>
        </p:txBody>
      </p:sp>
      <p:sp>
        <p:nvSpPr>
          <p:cNvPr id="19" name="TextBox 18"/>
          <p:cNvSpPr txBox="1"/>
          <p:nvPr/>
        </p:nvSpPr>
        <p:spPr>
          <a:xfrm>
            <a:off x="4461980" y="2422191"/>
            <a:ext cx="469950" cy="400110"/>
          </a:xfrm>
          <a:prstGeom prst="rect">
            <a:avLst/>
          </a:prstGeom>
          <a:noFill/>
        </p:spPr>
        <p:txBody>
          <a:bodyPr wrap="none" rtlCol="0">
            <a:spAutoFit/>
          </a:bodyPr>
          <a:lstStyle/>
          <a:p>
            <a:r>
              <a:rPr lang="en-GB" sz="2000" dirty="0" smtClean="0"/>
              <a:t>64</a:t>
            </a:r>
            <a:endParaRPr lang="en-GB" sz="2000" dirty="0"/>
          </a:p>
        </p:txBody>
      </p:sp>
      <p:sp>
        <p:nvSpPr>
          <p:cNvPr id="20" name="TextBox 19"/>
          <p:cNvSpPr txBox="1"/>
          <p:nvPr/>
        </p:nvSpPr>
        <p:spPr>
          <a:xfrm>
            <a:off x="7681349" y="2422191"/>
            <a:ext cx="612593" cy="400110"/>
          </a:xfrm>
          <a:prstGeom prst="rect">
            <a:avLst/>
          </a:prstGeom>
          <a:noFill/>
        </p:spPr>
        <p:txBody>
          <a:bodyPr wrap="none" rtlCol="0">
            <a:spAutoFit/>
          </a:bodyPr>
          <a:lstStyle/>
          <a:p>
            <a:r>
              <a:rPr lang="en-GB" sz="2000" dirty="0" smtClean="0"/>
              <a:t>127</a:t>
            </a:r>
            <a:endParaRPr lang="en-GB" sz="2000" dirty="0"/>
          </a:p>
        </p:txBody>
      </p:sp>
    </p:spTree>
    <p:extLst>
      <p:ext uri="{BB962C8B-B14F-4D97-AF65-F5344CB8AC3E}">
        <p14:creationId xmlns:p14="http://schemas.microsoft.com/office/powerpoint/2010/main" val="1935799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wipe(up)">
                                      <p:cBhvr>
                                        <p:cTn id="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938"/>
            <a:ext cx="8686800" cy="1143000"/>
          </a:xfrm>
        </p:spPr>
        <p:txBody>
          <a:bodyPr/>
          <a:lstStyle/>
          <a:p>
            <a:r>
              <a:rPr lang="en-GB" dirty="0" smtClean="0"/>
              <a:t>Protecting sparse matrix indices</a:t>
            </a:r>
            <a:endParaRPr lang="en-GB" dirty="0"/>
          </a:p>
        </p:txBody>
      </p:sp>
      <p:sp>
        <p:nvSpPr>
          <p:cNvPr id="6" name="Content Placeholder 5"/>
          <p:cNvSpPr>
            <a:spLocks noGrp="1"/>
          </p:cNvSpPr>
          <p:nvPr>
            <p:ph idx="1"/>
          </p:nvPr>
        </p:nvSpPr>
        <p:spPr/>
        <p:txBody>
          <a:bodyPr/>
          <a:lstStyle/>
          <a:p>
            <a:r>
              <a:rPr lang="en-GB" dirty="0" smtClean="0"/>
              <a:t>It turns out almost all sparse matrices store their elements in index sorted order</a:t>
            </a:r>
          </a:p>
          <a:p>
            <a:endParaRPr lang="en-GB" dirty="0"/>
          </a:p>
          <a:p>
            <a:r>
              <a:rPr lang="en-GB" b="1" dirty="0" smtClean="0"/>
              <a:t>Observation 2:</a:t>
            </a:r>
            <a:r>
              <a:rPr lang="en-GB" dirty="0" smtClean="0"/>
              <a:t> </a:t>
            </a:r>
            <a:r>
              <a:rPr lang="en-GB" i="1" dirty="0" smtClean="0">
                <a:solidFill>
                  <a:srgbClr val="000090"/>
                </a:solidFill>
              </a:rPr>
              <a:t>We can exploit this ordering, along with the sparse matrix structure, to define a set of index relationships, or </a:t>
            </a:r>
            <a:r>
              <a:rPr lang="en-GB" b="1" i="1" dirty="0" smtClean="0">
                <a:solidFill>
                  <a:srgbClr val="000090"/>
                </a:solidFill>
              </a:rPr>
              <a:t>criteria</a:t>
            </a:r>
            <a:r>
              <a:rPr lang="en-GB" i="1" dirty="0" smtClean="0">
                <a:solidFill>
                  <a:srgbClr val="000090"/>
                </a:solidFill>
              </a:rPr>
              <a:t>, which can then be tested as elements are accessed</a:t>
            </a:r>
            <a:endParaRPr lang="en-GB" i="1" dirty="0">
              <a:solidFill>
                <a:srgbClr val="000090"/>
              </a:solidFill>
            </a:endParaRP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8</a:t>
            </a:fld>
            <a:endParaRPr lang="en-GB"/>
          </a:p>
        </p:txBody>
      </p:sp>
    </p:spTree>
    <p:extLst>
      <p:ext uri="{BB962C8B-B14F-4D97-AF65-F5344CB8AC3E}">
        <p14:creationId xmlns:p14="http://schemas.microsoft.com/office/powerpoint/2010/main" val="2025880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up)">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Sparse matrix index criteria 1</a:t>
            </a:r>
            <a:endParaRPr lang="en-GB" dirty="0"/>
          </a:p>
        </p:txBody>
      </p:sp>
      <p:sp>
        <p:nvSpPr>
          <p:cNvPr id="6" name="Content Placeholder 5"/>
          <p:cNvSpPr>
            <a:spLocks noGrp="1"/>
          </p:cNvSpPr>
          <p:nvPr>
            <p:ph idx="1"/>
          </p:nvPr>
        </p:nvSpPr>
        <p:spPr>
          <a:xfrm>
            <a:off x="457200" y="1016000"/>
            <a:ext cx="8229600" cy="5067300"/>
          </a:xfrm>
        </p:spPr>
        <p:txBody>
          <a:bodyPr>
            <a:normAutofit fontScale="85000" lnSpcReduction="10000"/>
          </a:bodyPr>
          <a:lstStyle/>
          <a:p>
            <a:pPr marL="0" indent="0">
              <a:lnSpc>
                <a:spcPct val="120000"/>
              </a:lnSpc>
              <a:buNone/>
            </a:pPr>
            <a:r>
              <a:rPr lang="en-GB" dirty="0" smtClean="0"/>
              <a:t>For an </a:t>
            </a:r>
            <a:r>
              <a:rPr lang="en-GB" i="1" dirty="0" smtClean="0"/>
              <a:t>m x n </a:t>
            </a:r>
            <a:r>
              <a:rPr lang="en-GB" dirty="0" smtClean="0"/>
              <a:t>sparse matrix:</a:t>
            </a:r>
          </a:p>
          <a:p>
            <a:pPr>
              <a:lnSpc>
                <a:spcPct val="120000"/>
              </a:lnSpc>
            </a:pPr>
            <a:r>
              <a:rPr lang="en-GB" i="1" dirty="0" smtClean="0">
                <a:solidFill>
                  <a:srgbClr val="000090"/>
                </a:solidFill>
              </a:rPr>
              <a:t>0 &lt; </a:t>
            </a:r>
            <a:r>
              <a:rPr lang="en-GB" i="1" dirty="0" err="1" smtClean="0">
                <a:solidFill>
                  <a:srgbClr val="000090"/>
                </a:solidFill>
              </a:rPr>
              <a:t>x</a:t>
            </a:r>
            <a:r>
              <a:rPr lang="en-GB" i="1" baseline="-25000" dirty="0" err="1" smtClean="0">
                <a:solidFill>
                  <a:srgbClr val="000090"/>
                </a:solidFill>
              </a:rPr>
              <a:t>k</a:t>
            </a:r>
            <a:r>
              <a:rPr lang="en-GB" i="1" dirty="0" smtClean="0">
                <a:solidFill>
                  <a:srgbClr val="000090"/>
                </a:solidFill>
              </a:rPr>
              <a:t> ≤ m</a:t>
            </a:r>
          </a:p>
          <a:p>
            <a:pPr>
              <a:lnSpc>
                <a:spcPct val="120000"/>
              </a:lnSpc>
            </a:pPr>
            <a:r>
              <a:rPr lang="en-GB" i="1" dirty="0" smtClean="0">
                <a:solidFill>
                  <a:srgbClr val="000090"/>
                </a:solidFill>
              </a:rPr>
              <a:t>0 &lt; </a:t>
            </a:r>
            <a:r>
              <a:rPr lang="en-GB" i="1" dirty="0" err="1" smtClean="0">
                <a:solidFill>
                  <a:srgbClr val="000090"/>
                </a:solidFill>
              </a:rPr>
              <a:t>y</a:t>
            </a:r>
            <a:r>
              <a:rPr lang="en-GB" i="1" baseline="-25000" dirty="0" err="1" smtClean="0">
                <a:solidFill>
                  <a:srgbClr val="000090"/>
                </a:solidFill>
              </a:rPr>
              <a:t>k</a:t>
            </a:r>
            <a:r>
              <a:rPr lang="en-GB" i="1" dirty="0" smtClean="0">
                <a:solidFill>
                  <a:srgbClr val="000090"/>
                </a:solidFill>
              </a:rPr>
              <a:t> </a:t>
            </a:r>
            <a:r>
              <a:rPr lang="en-GB" i="1" dirty="0">
                <a:solidFill>
                  <a:srgbClr val="000090"/>
                </a:solidFill>
              </a:rPr>
              <a:t>≤</a:t>
            </a:r>
            <a:r>
              <a:rPr lang="en-GB" i="1" dirty="0" smtClean="0">
                <a:solidFill>
                  <a:srgbClr val="000090"/>
                </a:solidFill>
              </a:rPr>
              <a:t> n</a:t>
            </a:r>
          </a:p>
          <a:p>
            <a:pPr marL="0" indent="0">
              <a:lnSpc>
                <a:spcPct val="120000"/>
              </a:lnSpc>
              <a:buNone/>
            </a:pPr>
            <a:endParaRPr lang="en-GB" dirty="0" smtClean="0"/>
          </a:p>
          <a:p>
            <a:pPr marL="0" indent="0">
              <a:lnSpc>
                <a:spcPct val="120000"/>
              </a:lnSpc>
              <a:buNone/>
            </a:pPr>
            <a:r>
              <a:rPr lang="en-GB" dirty="0" smtClean="0"/>
              <a:t>Does this help us?</a:t>
            </a:r>
          </a:p>
          <a:p>
            <a:pPr>
              <a:lnSpc>
                <a:spcPct val="120000"/>
              </a:lnSpc>
            </a:pPr>
            <a:r>
              <a:rPr lang="en-GB" dirty="0" smtClean="0"/>
              <a:t>Largest matrix in </a:t>
            </a:r>
            <a:r>
              <a:rPr lang="en-GB" dirty="0" err="1" smtClean="0"/>
              <a:t>UoFlorida</a:t>
            </a:r>
            <a:r>
              <a:rPr lang="en-GB" dirty="0" smtClean="0"/>
              <a:t> set: ~118Mx118M</a:t>
            </a:r>
            <a:endParaRPr lang="en-GB" baseline="30000" dirty="0" smtClean="0"/>
          </a:p>
          <a:p>
            <a:pPr>
              <a:lnSpc>
                <a:spcPct val="120000"/>
              </a:lnSpc>
            </a:pPr>
            <a:r>
              <a:rPr lang="en-GB" dirty="0" smtClean="0"/>
              <a:t>Only uses bottom 27 bits of x</a:t>
            </a:r>
            <a:r>
              <a:rPr lang="en-GB" dirty="0"/>
              <a:t> </a:t>
            </a:r>
            <a:r>
              <a:rPr lang="en-GB" dirty="0" smtClean="0"/>
              <a:t>and y</a:t>
            </a:r>
            <a:r>
              <a:rPr lang="en-GB" dirty="0"/>
              <a:t> </a:t>
            </a:r>
            <a:r>
              <a:rPr lang="en-GB" dirty="0" smtClean="0"/>
              <a:t>indices</a:t>
            </a:r>
          </a:p>
          <a:p>
            <a:pPr>
              <a:lnSpc>
                <a:spcPct val="120000"/>
              </a:lnSpc>
            </a:pPr>
            <a:r>
              <a:rPr lang="en-GB" dirty="0" smtClean="0"/>
              <a:t>Top 5 bits (at least) must always be 0 (15%)</a:t>
            </a:r>
          </a:p>
          <a:p>
            <a:pPr>
              <a:lnSpc>
                <a:spcPct val="120000"/>
              </a:lnSpc>
            </a:pPr>
            <a:r>
              <a:rPr lang="en-GB" dirty="0" smtClean="0">
                <a:sym typeface="Wingdings"/>
              </a:rPr>
              <a:t>This has reduced the number of </a:t>
            </a:r>
            <a:r>
              <a:rPr lang="en-GB" b="1" i="1" dirty="0" smtClean="0">
                <a:solidFill>
                  <a:srgbClr val="000090"/>
                </a:solidFill>
                <a:sym typeface="Wingdings"/>
              </a:rPr>
              <a:t>susceptible bits</a:t>
            </a:r>
            <a:endParaRPr lang="en-GB" b="1" i="1" dirty="0">
              <a:solidFill>
                <a:srgbClr val="000090"/>
              </a:solidFill>
            </a:endParaRPr>
          </a:p>
        </p:txBody>
      </p:sp>
      <p:sp>
        <p:nvSpPr>
          <p:cNvPr id="4" name="Slide Number Placeholder 3"/>
          <p:cNvSpPr>
            <a:spLocks noGrp="1"/>
          </p:cNvSpPr>
          <p:nvPr>
            <p:ph type="sldNum" sz="quarter" idx="10"/>
          </p:nvPr>
        </p:nvSpPr>
        <p:spPr/>
        <p:txBody>
          <a:bodyPr/>
          <a:lstStyle/>
          <a:p>
            <a:pPr>
              <a:defRPr/>
            </a:pPr>
            <a:fld id="{F5CCE775-1CB5-9645-BC31-0C9A1338C32A}" type="slidenum">
              <a:rPr lang="en-GB" smtClean="0"/>
              <a:pPr>
                <a:defRPr/>
              </a:pPr>
              <a:t>9</a:t>
            </a:fld>
            <a:endParaRPr lang="en-GB"/>
          </a:p>
        </p:txBody>
      </p:sp>
    </p:spTree>
    <p:extLst>
      <p:ext uri="{BB962C8B-B14F-4D97-AF65-F5344CB8AC3E}">
        <p14:creationId xmlns:p14="http://schemas.microsoft.com/office/powerpoint/2010/main" val="1522571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wipe(up)">
                                      <p:cBhvr>
                                        <p:cTn id="7" dur="500"/>
                                        <p:tgtEl>
                                          <p:spTgt spid="6">
                                            <p:txEl>
                                              <p:pRg st="5" end="5"/>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xEl>
                                              <p:pRg st="6" end="6"/>
                                            </p:txEl>
                                          </p:spTgt>
                                        </p:tgtEl>
                                        <p:attrNameLst>
                                          <p:attrName>style.visibility</p:attrName>
                                        </p:attrNameLst>
                                      </p:cBhvr>
                                      <p:to>
                                        <p:strVal val="visible"/>
                                      </p:to>
                                    </p:set>
                                    <p:animEffect transition="in" filter="wipe(up)">
                                      <p:cBhvr>
                                        <p:cTn id="10" dur="500"/>
                                        <p:tgtEl>
                                          <p:spTgt spid="6">
                                            <p:txEl>
                                              <p:pRg st="6" end="6"/>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animEffect transition="in" filter="wipe(up)">
                                      <p:cBhvr>
                                        <p:cTn id="13" dur="500"/>
                                        <p:tgtEl>
                                          <p:spTgt spid="6">
                                            <p:txEl>
                                              <p:pRg st="7" end="7"/>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6">
                                            <p:txEl>
                                              <p:pRg st="8" end="8"/>
                                            </p:txEl>
                                          </p:spTgt>
                                        </p:tgtEl>
                                        <p:attrNameLst>
                                          <p:attrName>style.visibility</p:attrName>
                                        </p:attrNameLst>
                                      </p:cBhvr>
                                      <p:to>
                                        <p:strVal val="visible"/>
                                      </p:to>
                                    </p:set>
                                    <p:animEffect transition="in" filter="wipe(up)">
                                      <p:cBhvr>
                                        <p:cTn id="16"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theme1.xml><?xml version="1.0" encoding="utf-8"?>
<a:theme xmlns:a="http://schemas.openxmlformats.org/drawingml/2006/main" name="UOBtemplate 13 Feb">
  <a:themeElements>
    <a:clrScheme name="UOBtemplate 13 F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OBtemplate 13 Fe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UOBtemplate 13 Fe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OBtemplate 13 Feb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OBtemplate 13 Feb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OBtemplate 13 Feb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OBtemplate 13 Feb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OBtemplate 13 Feb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OBtemplate 13 Feb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OBtemplate 13 Feb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OBtemplate 13 Feb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OBtemplate 13 Feb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OBtemplate 13 Feb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OBtemplate 13 Feb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FF9156134BB5D40AE5C589B6FD97B30" ma:contentTypeVersion="0" ma:contentTypeDescription="Create a new document." ma:contentTypeScope="" ma:versionID="1ea2e1eca87d5a758d246d8676b7f32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4698AD72-1F24-4953-980E-72D6B78A1CA3}">
  <ds:schemaRefs>
    <ds:schemaRef ds:uri="http://schemas.microsoft.com/sharepoint/v3/contenttype/forms"/>
  </ds:schemaRefs>
</ds:datastoreItem>
</file>

<file path=customXml/itemProps2.xml><?xml version="1.0" encoding="utf-8"?>
<ds:datastoreItem xmlns:ds="http://schemas.openxmlformats.org/officeDocument/2006/customXml" ds:itemID="{28C9B03B-8490-4EA6-BBD0-33A2E0FD68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55196</TotalTime>
  <Words>4611</Words>
  <Application>Microsoft Macintosh PowerPoint</Application>
  <PresentationFormat>On-screen Show (4:3)</PresentationFormat>
  <Paragraphs>999</Paragraphs>
  <Slides>56</Slides>
  <Notes>39</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UOBtemplate 13 Feb</vt:lpstr>
      <vt:lpstr>Enabling Application-Based Fault Tolerance in Sparse Matrix Solvers</vt:lpstr>
      <vt:lpstr>Sparse linear solvers</vt:lpstr>
      <vt:lpstr>Sparse linear solvers</vt:lpstr>
      <vt:lpstr>Sparse linear solvers</vt:lpstr>
      <vt:lpstr>ABFT for sparse matrix computations</vt:lpstr>
      <vt:lpstr>Sparse matrix compressed formats</vt:lpstr>
      <vt:lpstr>COO sparse matrix format</vt:lpstr>
      <vt:lpstr>Protecting sparse matrix indices</vt:lpstr>
      <vt:lpstr>Sparse matrix index criteria 1</vt:lpstr>
      <vt:lpstr>Sparse matrix index criteria 2</vt:lpstr>
      <vt:lpstr>Distributions of non zeros</vt:lpstr>
      <vt:lpstr>Non zero distributions</vt:lpstr>
      <vt:lpstr>Results from "nasasrb" </vt:lpstr>
      <vt:lpstr>Results from "circuit5M" </vt:lpstr>
      <vt:lpstr>Exploiting index constraints</vt:lpstr>
      <vt:lpstr>Sparse matrix ABFT Results</vt:lpstr>
      <vt:lpstr>CG ABFT exercise</vt:lpstr>
      <vt:lpstr>CG ABFT exercise</vt:lpstr>
      <vt:lpstr>Going beyond index constraint checking</vt:lpstr>
      <vt:lpstr>Software ECC protection for sparse matrix elements</vt:lpstr>
      <vt:lpstr>COO sparse matrix format</vt:lpstr>
      <vt:lpstr>Parity bits</vt:lpstr>
      <vt:lpstr>Parity bits - example</vt:lpstr>
      <vt:lpstr>Parity bits - implementation</vt:lpstr>
      <vt:lpstr>Parity bits - implementation</vt:lpstr>
      <vt:lpstr>Parity bits - implementation</vt:lpstr>
      <vt:lpstr>Parity bits - implementation</vt:lpstr>
      <vt:lpstr>Sparse matrix ABFT Results</vt:lpstr>
      <vt:lpstr>Hamming codes</vt:lpstr>
      <vt:lpstr>Hamming codes</vt:lpstr>
      <vt:lpstr>Hamming codes</vt:lpstr>
      <vt:lpstr>Hamming codes</vt:lpstr>
      <vt:lpstr>Hamming codes - example</vt:lpstr>
      <vt:lpstr>Hamming codes - example</vt:lpstr>
      <vt:lpstr>Hamming codes - example</vt:lpstr>
      <vt:lpstr>Hamming codes - example</vt:lpstr>
      <vt:lpstr>Hamming codes - example</vt:lpstr>
      <vt:lpstr>Hamming codes - example</vt:lpstr>
      <vt:lpstr>Hamming codes - example</vt:lpstr>
      <vt:lpstr>Hamming codes - example</vt:lpstr>
      <vt:lpstr>Hamming codes</vt:lpstr>
      <vt:lpstr>Hamming codes - example</vt:lpstr>
      <vt:lpstr>Hamming codes</vt:lpstr>
      <vt:lpstr>Hamming codes - implementation</vt:lpstr>
      <vt:lpstr>Hamming codes - implementation</vt:lpstr>
      <vt:lpstr>Sparse matrix ABFT Results</vt:lpstr>
      <vt:lpstr>Hamming codes - optimisation</vt:lpstr>
      <vt:lpstr>Hamming codes - optimisation</vt:lpstr>
      <vt:lpstr>Sparse matrix ABFT Results</vt:lpstr>
      <vt:lpstr>Hamming codes - SECDED</vt:lpstr>
      <vt:lpstr>Hamming codes - SECDED</vt:lpstr>
      <vt:lpstr>Sparse matrix ABFT Results</vt:lpstr>
      <vt:lpstr>Software ECC</vt:lpstr>
      <vt:lpstr>Software ECC exercise</vt:lpstr>
      <vt:lpstr>Software ECC exercise</vt:lpstr>
      <vt:lpstr>Software ECC exercise</vt:lpstr>
    </vt:vector>
  </TitlesOfParts>
  <Manager/>
  <Company>University of Bristol</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title here</dc:title>
  <dc:subject/>
  <dc:creator>Simon McIntosh-Smith</dc:creator>
  <cp:keywords/>
  <dc:description/>
  <cp:lastModifiedBy>James Price</cp:lastModifiedBy>
  <cp:revision>639</cp:revision>
  <dcterms:created xsi:type="dcterms:W3CDTF">2010-10-25T19:10:44Z</dcterms:created>
  <dcterms:modified xsi:type="dcterms:W3CDTF">2016-04-21T08:20:37Z</dcterms:modified>
  <cp:category/>
</cp:coreProperties>
</file>