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60"/>
  </p:notesMasterIdLst>
  <p:handoutMasterIdLst>
    <p:handoutMasterId r:id="rId61"/>
  </p:handoutMasterIdLst>
  <p:sldIdLst>
    <p:sldId id="257" r:id="rId4"/>
    <p:sldId id="586" r:id="rId5"/>
    <p:sldId id="616" r:id="rId6"/>
    <p:sldId id="617" r:id="rId7"/>
    <p:sldId id="562" r:id="rId8"/>
    <p:sldId id="563" r:id="rId9"/>
    <p:sldId id="564" r:id="rId10"/>
    <p:sldId id="565" r:id="rId11"/>
    <p:sldId id="566" r:id="rId12"/>
    <p:sldId id="567" r:id="rId13"/>
    <p:sldId id="568" r:id="rId14"/>
    <p:sldId id="569" r:id="rId15"/>
    <p:sldId id="571" r:id="rId16"/>
    <p:sldId id="572" r:id="rId17"/>
    <p:sldId id="573" r:id="rId18"/>
    <p:sldId id="624" r:id="rId19"/>
    <p:sldId id="630" r:id="rId20"/>
    <p:sldId id="631" r:id="rId21"/>
    <p:sldId id="574" r:id="rId22"/>
    <p:sldId id="575" r:id="rId23"/>
    <p:sldId id="576" r:id="rId24"/>
    <p:sldId id="590" r:id="rId25"/>
    <p:sldId id="591" r:id="rId26"/>
    <p:sldId id="596" r:id="rId27"/>
    <p:sldId id="595" r:id="rId28"/>
    <p:sldId id="593" r:id="rId29"/>
    <p:sldId id="594" r:id="rId30"/>
    <p:sldId id="623" r:id="rId31"/>
    <p:sldId id="597" r:id="rId32"/>
    <p:sldId id="598" r:id="rId33"/>
    <p:sldId id="599" r:id="rId34"/>
    <p:sldId id="627" r:id="rId35"/>
    <p:sldId id="600" r:id="rId36"/>
    <p:sldId id="606" r:id="rId37"/>
    <p:sldId id="601" r:id="rId38"/>
    <p:sldId id="602" r:id="rId39"/>
    <p:sldId id="603" r:id="rId40"/>
    <p:sldId id="604" r:id="rId41"/>
    <p:sldId id="605" r:id="rId42"/>
    <p:sldId id="608" r:id="rId43"/>
    <p:sldId id="628" r:id="rId44"/>
    <p:sldId id="609" r:id="rId45"/>
    <p:sldId id="610" r:id="rId46"/>
    <p:sldId id="611" r:id="rId47"/>
    <p:sldId id="612" r:id="rId48"/>
    <p:sldId id="622" r:id="rId49"/>
    <p:sldId id="613" r:id="rId50"/>
    <p:sldId id="625" r:id="rId51"/>
    <p:sldId id="621" r:id="rId52"/>
    <p:sldId id="615" r:id="rId53"/>
    <p:sldId id="626" r:id="rId54"/>
    <p:sldId id="620" r:id="rId55"/>
    <p:sldId id="629" r:id="rId56"/>
    <p:sldId id="618" r:id="rId57"/>
    <p:sldId id="588" r:id="rId58"/>
    <p:sldId id="619" r:id="rId5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AFDA9-4FB4-A349-8933-97D7945B7C09}" type="doc">
      <dgm:prSet loTypeId="urn:microsoft.com/office/officeart/2005/8/layout/venn1" loCatId="" qsTypeId="urn:microsoft.com/office/officeart/2005/8/quickstyle/simple4" qsCatId="simple" csTypeId="urn:microsoft.com/office/officeart/2005/8/colors/colorful2" csCatId="colorful" phldr="1"/>
      <dgm:spPr/>
    </dgm:pt>
    <dgm:pt modelId="{C8399AF5-63B0-0940-AE90-B2CFCBD2B4BF}">
      <dgm:prSet phldrT="[Text]"/>
      <dgm:spPr>
        <a:solidFill>
          <a:srgbClr val="FF0000">
            <a:alpha val="50000"/>
          </a:srgbClr>
        </a:solidFill>
      </dgm:spPr>
      <dgm:t>
        <a:bodyPr/>
        <a:lstStyle/>
        <a:p>
          <a:endParaRPr lang="en-GB" dirty="0"/>
        </a:p>
      </dgm:t>
    </dgm:pt>
    <dgm:pt modelId="{1737C8D8-8862-9E41-B08A-C7D9F95A82C3}" type="parTrans" cxnId="{42DE792D-AE62-0649-A5C0-4A5F1784B1D7}">
      <dgm:prSet/>
      <dgm:spPr/>
      <dgm:t>
        <a:bodyPr/>
        <a:lstStyle/>
        <a:p>
          <a:endParaRPr lang="en-GB"/>
        </a:p>
      </dgm:t>
    </dgm:pt>
    <dgm:pt modelId="{C4539BF3-8B60-C14B-8852-D1E61A8DE4E2}" type="sibTrans" cxnId="{42DE792D-AE62-0649-A5C0-4A5F1784B1D7}">
      <dgm:prSet/>
      <dgm:spPr/>
      <dgm:t>
        <a:bodyPr/>
        <a:lstStyle/>
        <a:p>
          <a:endParaRPr lang="en-GB"/>
        </a:p>
      </dgm:t>
    </dgm:pt>
    <dgm:pt modelId="{F2D003C4-8281-B94D-B637-D043DE979DBF}">
      <dgm:prSet phldrT="[Text]"/>
      <dgm:spPr>
        <a:solidFill>
          <a:srgbClr val="3366FF">
            <a:alpha val="50000"/>
          </a:srgbClr>
        </a:solidFill>
      </dgm:spPr>
      <dgm:t>
        <a:bodyPr/>
        <a:lstStyle/>
        <a:p>
          <a:endParaRPr lang="en-GB" dirty="0"/>
        </a:p>
      </dgm:t>
    </dgm:pt>
    <dgm:pt modelId="{82B8A5CD-F45F-AA4C-B0C1-4FD866B4FC03}" type="parTrans" cxnId="{F8D1FFC1-309A-7E40-A924-4B3F34D4B17F}">
      <dgm:prSet/>
      <dgm:spPr/>
      <dgm:t>
        <a:bodyPr/>
        <a:lstStyle/>
        <a:p>
          <a:endParaRPr lang="en-GB"/>
        </a:p>
      </dgm:t>
    </dgm:pt>
    <dgm:pt modelId="{7FB8560E-611A-A445-BBC2-927ABCDC209B}" type="sibTrans" cxnId="{F8D1FFC1-309A-7E40-A924-4B3F34D4B17F}">
      <dgm:prSet/>
      <dgm:spPr/>
      <dgm:t>
        <a:bodyPr/>
        <a:lstStyle/>
        <a:p>
          <a:endParaRPr lang="en-GB"/>
        </a:p>
      </dgm:t>
    </dgm:pt>
    <dgm:pt modelId="{A937ED2E-7701-994D-B07E-41ECE7A412D4}">
      <dgm:prSet phldrT="[Text]"/>
      <dgm:spPr>
        <a:solidFill>
          <a:srgbClr val="FFFF00">
            <a:alpha val="50000"/>
          </a:srgbClr>
        </a:solidFill>
      </dgm:spPr>
      <dgm:t>
        <a:bodyPr/>
        <a:lstStyle/>
        <a:p>
          <a:endParaRPr lang="en-GB" dirty="0"/>
        </a:p>
      </dgm:t>
    </dgm:pt>
    <dgm:pt modelId="{450F3996-D0E7-DA4E-BABA-3928F6289E5C}" type="parTrans" cxnId="{5E53170C-3E9E-7845-9470-79BC05B6760D}">
      <dgm:prSet/>
      <dgm:spPr/>
      <dgm:t>
        <a:bodyPr/>
        <a:lstStyle/>
        <a:p>
          <a:endParaRPr lang="en-GB"/>
        </a:p>
      </dgm:t>
    </dgm:pt>
    <dgm:pt modelId="{A572E7EE-9FDF-ED4B-8606-A17D94BDD0C1}" type="sibTrans" cxnId="{5E53170C-3E9E-7845-9470-79BC05B6760D}">
      <dgm:prSet/>
      <dgm:spPr/>
      <dgm:t>
        <a:bodyPr/>
        <a:lstStyle/>
        <a:p>
          <a:endParaRPr lang="en-GB"/>
        </a:p>
      </dgm:t>
    </dgm:pt>
    <dgm:pt modelId="{789AD9B4-E834-F444-A268-915E8A918F0D}">
      <dgm:prSet/>
      <dgm:spPr>
        <a:solidFill>
          <a:srgbClr val="008000">
            <a:alpha val="50000"/>
          </a:srgbClr>
        </a:solidFill>
      </dgm:spPr>
      <dgm:t>
        <a:bodyPr/>
        <a:lstStyle/>
        <a:p>
          <a:endParaRPr lang="en-GB" dirty="0"/>
        </a:p>
      </dgm:t>
    </dgm:pt>
    <dgm:pt modelId="{302A82A3-0B45-394E-8BD2-5638FE44BE8A}" type="parTrans" cxnId="{A8EE351F-3B0C-864C-AB76-47DD1E4CFF00}">
      <dgm:prSet/>
      <dgm:spPr/>
      <dgm:t>
        <a:bodyPr/>
        <a:lstStyle/>
        <a:p>
          <a:endParaRPr lang="en-GB"/>
        </a:p>
      </dgm:t>
    </dgm:pt>
    <dgm:pt modelId="{158F522C-C8DB-8C48-8BBF-341BDE70232B}" type="sibTrans" cxnId="{A8EE351F-3B0C-864C-AB76-47DD1E4CFF00}">
      <dgm:prSet/>
      <dgm:spPr/>
      <dgm:t>
        <a:bodyPr/>
        <a:lstStyle/>
        <a:p>
          <a:endParaRPr lang="en-GB"/>
        </a:p>
      </dgm:t>
    </dgm:pt>
    <dgm:pt modelId="{2E10639D-9AE5-4D41-B619-A11524611F8B}" type="pres">
      <dgm:prSet presAssocID="{336AFDA9-4FB4-A349-8933-97D7945B7C09}" presName="compositeShape" presStyleCnt="0">
        <dgm:presLayoutVars>
          <dgm:chMax val="7"/>
          <dgm:dir/>
          <dgm:resizeHandles val="exact"/>
        </dgm:presLayoutVars>
      </dgm:prSet>
      <dgm:spPr/>
    </dgm:pt>
    <dgm:pt modelId="{73C04BAC-058E-3C4D-AFA4-F4C0EA7379BB}" type="pres">
      <dgm:prSet presAssocID="{C8399AF5-63B0-0940-AE90-B2CFCBD2B4BF}" presName="circ1" presStyleLbl="vennNode1" presStyleIdx="0" presStyleCnt="4" custScaleX="257453" custScaleY="103846"/>
      <dgm:spPr/>
      <dgm:t>
        <a:bodyPr/>
        <a:lstStyle/>
        <a:p>
          <a:endParaRPr lang="en-GB"/>
        </a:p>
      </dgm:t>
    </dgm:pt>
    <dgm:pt modelId="{82DC9DB2-FFFA-E044-977F-E146FD3E8008}" type="pres">
      <dgm:prSet presAssocID="{C8399AF5-63B0-0940-AE90-B2CFCBD2B4BF}" presName="circ1Tx" presStyleLbl="revTx" presStyleIdx="0" presStyleCnt="0">
        <dgm:presLayoutVars>
          <dgm:chMax val="0"/>
          <dgm:chPref val="0"/>
          <dgm:bulletEnabled val="1"/>
        </dgm:presLayoutVars>
      </dgm:prSet>
      <dgm:spPr/>
      <dgm:t>
        <a:bodyPr/>
        <a:lstStyle/>
        <a:p>
          <a:endParaRPr lang="en-GB"/>
        </a:p>
      </dgm:t>
    </dgm:pt>
    <dgm:pt modelId="{2DA0EACF-5F00-3D46-8335-6F979672C82A}" type="pres">
      <dgm:prSet presAssocID="{789AD9B4-E834-F444-A268-915E8A918F0D}" presName="circ2" presStyleLbl="vennNode1" presStyleIdx="1" presStyleCnt="4" custScaleX="148145" custLinFactNeighborX="30227" custLinFactNeighborY="15114"/>
      <dgm:spPr/>
      <dgm:t>
        <a:bodyPr/>
        <a:lstStyle/>
        <a:p>
          <a:endParaRPr lang="en-GB"/>
        </a:p>
      </dgm:t>
    </dgm:pt>
    <dgm:pt modelId="{69C37C61-1143-3842-AB66-31958642179E}" type="pres">
      <dgm:prSet presAssocID="{789AD9B4-E834-F444-A268-915E8A918F0D}" presName="circ2Tx" presStyleLbl="revTx" presStyleIdx="0" presStyleCnt="0">
        <dgm:presLayoutVars>
          <dgm:chMax val="0"/>
          <dgm:chPref val="0"/>
          <dgm:bulletEnabled val="1"/>
        </dgm:presLayoutVars>
      </dgm:prSet>
      <dgm:spPr/>
      <dgm:t>
        <a:bodyPr/>
        <a:lstStyle/>
        <a:p>
          <a:endParaRPr lang="en-GB"/>
        </a:p>
      </dgm:t>
    </dgm:pt>
    <dgm:pt modelId="{7B9AF114-74BA-3744-805D-62A5188BCFCB}" type="pres">
      <dgm:prSet presAssocID="{F2D003C4-8281-B94D-B637-D043DE979DBF}" presName="circ3" presStyleLbl="vennNode1" presStyleIdx="2" presStyleCnt="4" custScaleX="151136" custScaleY="103846" custLinFactNeighborX="-10944" custLinFactNeighborY="-15635"/>
      <dgm:spPr/>
      <dgm:t>
        <a:bodyPr/>
        <a:lstStyle/>
        <a:p>
          <a:endParaRPr lang="en-GB"/>
        </a:p>
      </dgm:t>
    </dgm:pt>
    <dgm:pt modelId="{9E333027-8DF6-E04E-A8DF-7DE18D03EE88}" type="pres">
      <dgm:prSet presAssocID="{F2D003C4-8281-B94D-B637-D043DE979DBF}" presName="circ3Tx" presStyleLbl="revTx" presStyleIdx="0" presStyleCnt="0">
        <dgm:presLayoutVars>
          <dgm:chMax val="0"/>
          <dgm:chPref val="0"/>
          <dgm:bulletEnabled val="1"/>
        </dgm:presLayoutVars>
      </dgm:prSet>
      <dgm:spPr/>
      <dgm:t>
        <a:bodyPr/>
        <a:lstStyle/>
        <a:p>
          <a:endParaRPr lang="en-GB"/>
        </a:p>
      </dgm:t>
    </dgm:pt>
    <dgm:pt modelId="{2BD88F83-3538-3045-A6C0-E832D22C5ED1}" type="pres">
      <dgm:prSet presAssocID="{A937ED2E-7701-994D-B07E-41ECE7A412D4}" presName="circ4" presStyleLbl="vennNode1" presStyleIdx="3" presStyleCnt="4" custScaleX="139535" custLinFactNeighborX="-49125" custLinFactNeighborY="6776"/>
      <dgm:spPr/>
      <dgm:t>
        <a:bodyPr/>
        <a:lstStyle/>
        <a:p>
          <a:endParaRPr lang="en-GB"/>
        </a:p>
      </dgm:t>
    </dgm:pt>
    <dgm:pt modelId="{76220480-DD56-1E47-AFDA-C82139C60BFA}" type="pres">
      <dgm:prSet presAssocID="{A937ED2E-7701-994D-B07E-41ECE7A412D4}" presName="circ4Tx" presStyleLbl="revTx" presStyleIdx="0" presStyleCnt="0">
        <dgm:presLayoutVars>
          <dgm:chMax val="0"/>
          <dgm:chPref val="0"/>
          <dgm:bulletEnabled val="1"/>
        </dgm:presLayoutVars>
      </dgm:prSet>
      <dgm:spPr/>
      <dgm:t>
        <a:bodyPr/>
        <a:lstStyle/>
        <a:p>
          <a:endParaRPr lang="en-GB"/>
        </a:p>
      </dgm:t>
    </dgm:pt>
  </dgm:ptLst>
  <dgm:cxnLst>
    <dgm:cxn modelId="{A4AEFA3C-B73C-4D4B-9DD6-2C7D7C0BAC3E}" type="presOf" srcId="{A937ED2E-7701-994D-B07E-41ECE7A412D4}" destId="{76220480-DD56-1E47-AFDA-C82139C60BFA}" srcOrd="1" destOrd="0" presId="urn:microsoft.com/office/officeart/2005/8/layout/venn1"/>
    <dgm:cxn modelId="{59389919-9F98-CA4F-B2A8-A11B17238D13}" type="presOf" srcId="{C8399AF5-63B0-0940-AE90-B2CFCBD2B4BF}" destId="{73C04BAC-058E-3C4D-AFA4-F4C0EA7379BB}" srcOrd="0" destOrd="0" presId="urn:microsoft.com/office/officeart/2005/8/layout/venn1"/>
    <dgm:cxn modelId="{E4DE0D8D-80F1-E948-B749-33772C3440C6}" type="presOf" srcId="{F2D003C4-8281-B94D-B637-D043DE979DBF}" destId="{7B9AF114-74BA-3744-805D-62A5188BCFCB}" srcOrd="0" destOrd="0" presId="urn:microsoft.com/office/officeart/2005/8/layout/venn1"/>
    <dgm:cxn modelId="{4058797A-401F-C743-9869-BB5E2884305A}" type="presOf" srcId="{A937ED2E-7701-994D-B07E-41ECE7A412D4}" destId="{2BD88F83-3538-3045-A6C0-E832D22C5ED1}" srcOrd="0" destOrd="0" presId="urn:microsoft.com/office/officeart/2005/8/layout/venn1"/>
    <dgm:cxn modelId="{B001B958-90F1-E84A-AE1F-129583DBF73A}" type="presOf" srcId="{F2D003C4-8281-B94D-B637-D043DE979DBF}" destId="{9E333027-8DF6-E04E-A8DF-7DE18D03EE88}" srcOrd="1" destOrd="0" presId="urn:microsoft.com/office/officeart/2005/8/layout/venn1"/>
    <dgm:cxn modelId="{981FD670-A7EB-1340-9D51-B1B4CBFF9E34}" type="presOf" srcId="{789AD9B4-E834-F444-A268-915E8A918F0D}" destId="{69C37C61-1143-3842-AB66-31958642179E}" srcOrd="1" destOrd="0" presId="urn:microsoft.com/office/officeart/2005/8/layout/venn1"/>
    <dgm:cxn modelId="{42DE792D-AE62-0649-A5C0-4A5F1784B1D7}" srcId="{336AFDA9-4FB4-A349-8933-97D7945B7C09}" destId="{C8399AF5-63B0-0940-AE90-B2CFCBD2B4BF}" srcOrd="0" destOrd="0" parTransId="{1737C8D8-8862-9E41-B08A-C7D9F95A82C3}" sibTransId="{C4539BF3-8B60-C14B-8852-D1E61A8DE4E2}"/>
    <dgm:cxn modelId="{522C05B0-4D17-1A45-8C57-F7D7BF4FF029}" type="presOf" srcId="{C8399AF5-63B0-0940-AE90-B2CFCBD2B4BF}" destId="{82DC9DB2-FFFA-E044-977F-E146FD3E8008}" srcOrd="1" destOrd="0" presId="urn:microsoft.com/office/officeart/2005/8/layout/venn1"/>
    <dgm:cxn modelId="{E2742D11-50B0-3048-999E-4C3F10FF9482}" type="presOf" srcId="{789AD9B4-E834-F444-A268-915E8A918F0D}" destId="{2DA0EACF-5F00-3D46-8335-6F979672C82A}" srcOrd="0" destOrd="0" presId="urn:microsoft.com/office/officeart/2005/8/layout/venn1"/>
    <dgm:cxn modelId="{5E53170C-3E9E-7845-9470-79BC05B6760D}" srcId="{336AFDA9-4FB4-A349-8933-97D7945B7C09}" destId="{A937ED2E-7701-994D-B07E-41ECE7A412D4}" srcOrd="3" destOrd="0" parTransId="{450F3996-D0E7-DA4E-BABA-3928F6289E5C}" sibTransId="{A572E7EE-9FDF-ED4B-8606-A17D94BDD0C1}"/>
    <dgm:cxn modelId="{099C479D-FC8E-7E48-ACDA-CA2DEBF05F66}" type="presOf" srcId="{336AFDA9-4FB4-A349-8933-97D7945B7C09}" destId="{2E10639D-9AE5-4D41-B619-A11524611F8B}" srcOrd="0" destOrd="0" presId="urn:microsoft.com/office/officeart/2005/8/layout/venn1"/>
    <dgm:cxn modelId="{F8D1FFC1-309A-7E40-A924-4B3F34D4B17F}" srcId="{336AFDA9-4FB4-A349-8933-97D7945B7C09}" destId="{F2D003C4-8281-B94D-B637-D043DE979DBF}" srcOrd="2" destOrd="0" parTransId="{82B8A5CD-F45F-AA4C-B0C1-4FD866B4FC03}" sibTransId="{7FB8560E-611A-A445-BBC2-927ABCDC209B}"/>
    <dgm:cxn modelId="{A8EE351F-3B0C-864C-AB76-47DD1E4CFF00}" srcId="{336AFDA9-4FB4-A349-8933-97D7945B7C09}" destId="{789AD9B4-E834-F444-A268-915E8A918F0D}" srcOrd="1" destOrd="0" parTransId="{302A82A3-0B45-394E-8BD2-5638FE44BE8A}" sibTransId="{158F522C-C8DB-8C48-8BBF-341BDE70232B}"/>
    <dgm:cxn modelId="{5597806D-E25B-0E44-A236-48472A8AAC0F}" type="presParOf" srcId="{2E10639D-9AE5-4D41-B619-A11524611F8B}" destId="{73C04BAC-058E-3C4D-AFA4-F4C0EA7379BB}" srcOrd="0" destOrd="0" presId="urn:microsoft.com/office/officeart/2005/8/layout/venn1"/>
    <dgm:cxn modelId="{4131A07E-6225-A54D-9A91-FBA97E2749E0}" type="presParOf" srcId="{2E10639D-9AE5-4D41-B619-A11524611F8B}" destId="{82DC9DB2-FFFA-E044-977F-E146FD3E8008}" srcOrd="1" destOrd="0" presId="urn:microsoft.com/office/officeart/2005/8/layout/venn1"/>
    <dgm:cxn modelId="{E378C0A0-B25F-B84F-8B0B-D4A2D9A75114}" type="presParOf" srcId="{2E10639D-9AE5-4D41-B619-A11524611F8B}" destId="{2DA0EACF-5F00-3D46-8335-6F979672C82A}" srcOrd="2" destOrd="0" presId="urn:microsoft.com/office/officeart/2005/8/layout/venn1"/>
    <dgm:cxn modelId="{66858922-9FBA-D646-8956-C678F9D3D644}" type="presParOf" srcId="{2E10639D-9AE5-4D41-B619-A11524611F8B}" destId="{69C37C61-1143-3842-AB66-31958642179E}" srcOrd="3" destOrd="0" presId="urn:microsoft.com/office/officeart/2005/8/layout/venn1"/>
    <dgm:cxn modelId="{0CD17661-558D-F944-820C-2501A4AEAECE}" type="presParOf" srcId="{2E10639D-9AE5-4D41-B619-A11524611F8B}" destId="{7B9AF114-74BA-3744-805D-62A5188BCFCB}" srcOrd="4" destOrd="0" presId="urn:microsoft.com/office/officeart/2005/8/layout/venn1"/>
    <dgm:cxn modelId="{8DF3BE06-A11F-514E-9E26-77631EF3F353}" type="presParOf" srcId="{2E10639D-9AE5-4D41-B619-A11524611F8B}" destId="{9E333027-8DF6-E04E-A8DF-7DE18D03EE88}" srcOrd="5" destOrd="0" presId="urn:microsoft.com/office/officeart/2005/8/layout/venn1"/>
    <dgm:cxn modelId="{ED215DD5-3242-C746-B4AE-746C57B2C7EF}" type="presParOf" srcId="{2E10639D-9AE5-4D41-B619-A11524611F8B}" destId="{2BD88F83-3538-3045-A6C0-E832D22C5ED1}" srcOrd="6" destOrd="0" presId="urn:microsoft.com/office/officeart/2005/8/layout/venn1"/>
    <dgm:cxn modelId="{F7C45B2C-70C5-6741-A315-D7DE1AB9CC63}" type="presParOf" srcId="{2E10639D-9AE5-4D41-B619-A11524611F8B}" destId="{76220480-DD56-1E47-AFDA-C82139C60BF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AFDA9-4FB4-A349-8933-97D7945B7C09}" type="doc">
      <dgm:prSet loTypeId="urn:microsoft.com/office/officeart/2005/8/layout/venn1" loCatId="" qsTypeId="urn:microsoft.com/office/officeart/2005/8/quickstyle/simple4" qsCatId="simple" csTypeId="urn:microsoft.com/office/officeart/2005/8/colors/colorful2" csCatId="colorful" phldr="1"/>
      <dgm:spPr/>
    </dgm:pt>
    <dgm:pt modelId="{C8399AF5-63B0-0940-AE90-B2CFCBD2B4BF}">
      <dgm:prSet phldrT="[Text]"/>
      <dgm:spPr>
        <a:solidFill>
          <a:srgbClr val="FF0000">
            <a:alpha val="50000"/>
          </a:srgbClr>
        </a:solidFill>
      </dgm:spPr>
      <dgm:t>
        <a:bodyPr/>
        <a:lstStyle/>
        <a:p>
          <a:endParaRPr lang="en-GB" dirty="0"/>
        </a:p>
      </dgm:t>
    </dgm:pt>
    <dgm:pt modelId="{1737C8D8-8862-9E41-B08A-C7D9F95A82C3}" type="parTrans" cxnId="{42DE792D-AE62-0649-A5C0-4A5F1784B1D7}">
      <dgm:prSet/>
      <dgm:spPr/>
      <dgm:t>
        <a:bodyPr/>
        <a:lstStyle/>
        <a:p>
          <a:endParaRPr lang="en-GB"/>
        </a:p>
      </dgm:t>
    </dgm:pt>
    <dgm:pt modelId="{C4539BF3-8B60-C14B-8852-D1E61A8DE4E2}" type="sibTrans" cxnId="{42DE792D-AE62-0649-A5C0-4A5F1784B1D7}">
      <dgm:prSet/>
      <dgm:spPr/>
      <dgm:t>
        <a:bodyPr/>
        <a:lstStyle/>
        <a:p>
          <a:endParaRPr lang="en-GB"/>
        </a:p>
      </dgm:t>
    </dgm:pt>
    <dgm:pt modelId="{F2D003C4-8281-B94D-B637-D043DE979DBF}">
      <dgm:prSet phldrT="[Text]"/>
      <dgm:spPr>
        <a:solidFill>
          <a:srgbClr val="3366FF">
            <a:alpha val="50000"/>
          </a:srgbClr>
        </a:solidFill>
        <a:ln w="50800">
          <a:solidFill>
            <a:schemeClr val="tx1"/>
          </a:solidFill>
        </a:ln>
      </dgm:spPr>
      <dgm:t>
        <a:bodyPr/>
        <a:lstStyle/>
        <a:p>
          <a:endParaRPr lang="en-GB" dirty="0"/>
        </a:p>
      </dgm:t>
    </dgm:pt>
    <dgm:pt modelId="{82B8A5CD-F45F-AA4C-B0C1-4FD866B4FC03}" type="parTrans" cxnId="{F8D1FFC1-309A-7E40-A924-4B3F34D4B17F}">
      <dgm:prSet/>
      <dgm:spPr/>
      <dgm:t>
        <a:bodyPr/>
        <a:lstStyle/>
        <a:p>
          <a:endParaRPr lang="en-GB"/>
        </a:p>
      </dgm:t>
    </dgm:pt>
    <dgm:pt modelId="{7FB8560E-611A-A445-BBC2-927ABCDC209B}" type="sibTrans" cxnId="{F8D1FFC1-309A-7E40-A924-4B3F34D4B17F}">
      <dgm:prSet/>
      <dgm:spPr/>
      <dgm:t>
        <a:bodyPr/>
        <a:lstStyle/>
        <a:p>
          <a:endParaRPr lang="en-GB"/>
        </a:p>
      </dgm:t>
    </dgm:pt>
    <dgm:pt modelId="{A937ED2E-7701-994D-B07E-41ECE7A412D4}">
      <dgm:prSet phldrT="[Text]"/>
      <dgm:spPr>
        <a:solidFill>
          <a:srgbClr val="FFFF00">
            <a:alpha val="50000"/>
          </a:srgbClr>
        </a:solidFill>
      </dgm:spPr>
      <dgm:t>
        <a:bodyPr/>
        <a:lstStyle/>
        <a:p>
          <a:endParaRPr lang="en-GB" dirty="0"/>
        </a:p>
      </dgm:t>
    </dgm:pt>
    <dgm:pt modelId="{450F3996-D0E7-DA4E-BABA-3928F6289E5C}" type="parTrans" cxnId="{5E53170C-3E9E-7845-9470-79BC05B6760D}">
      <dgm:prSet/>
      <dgm:spPr/>
      <dgm:t>
        <a:bodyPr/>
        <a:lstStyle/>
        <a:p>
          <a:endParaRPr lang="en-GB"/>
        </a:p>
      </dgm:t>
    </dgm:pt>
    <dgm:pt modelId="{A572E7EE-9FDF-ED4B-8606-A17D94BDD0C1}" type="sibTrans" cxnId="{5E53170C-3E9E-7845-9470-79BC05B6760D}">
      <dgm:prSet/>
      <dgm:spPr/>
      <dgm:t>
        <a:bodyPr/>
        <a:lstStyle/>
        <a:p>
          <a:endParaRPr lang="en-GB"/>
        </a:p>
      </dgm:t>
    </dgm:pt>
    <dgm:pt modelId="{789AD9B4-E834-F444-A268-915E8A918F0D}">
      <dgm:prSet/>
      <dgm:spPr>
        <a:solidFill>
          <a:srgbClr val="008000">
            <a:alpha val="50000"/>
          </a:srgbClr>
        </a:solidFill>
        <a:ln w="50800">
          <a:solidFill>
            <a:schemeClr val="tx1"/>
          </a:solidFill>
        </a:ln>
      </dgm:spPr>
      <dgm:t>
        <a:bodyPr/>
        <a:lstStyle/>
        <a:p>
          <a:endParaRPr lang="en-GB" dirty="0"/>
        </a:p>
      </dgm:t>
    </dgm:pt>
    <dgm:pt modelId="{302A82A3-0B45-394E-8BD2-5638FE44BE8A}" type="parTrans" cxnId="{A8EE351F-3B0C-864C-AB76-47DD1E4CFF00}">
      <dgm:prSet/>
      <dgm:spPr/>
      <dgm:t>
        <a:bodyPr/>
        <a:lstStyle/>
        <a:p>
          <a:endParaRPr lang="en-GB"/>
        </a:p>
      </dgm:t>
    </dgm:pt>
    <dgm:pt modelId="{158F522C-C8DB-8C48-8BBF-341BDE70232B}" type="sibTrans" cxnId="{A8EE351F-3B0C-864C-AB76-47DD1E4CFF00}">
      <dgm:prSet/>
      <dgm:spPr/>
      <dgm:t>
        <a:bodyPr/>
        <a:lstStyle/>
        <a:p>
          <a:endParaRPr lang="en-GB"/>
        </a:p>
      </dgm:t>
    </dgm:pt>
    <dgm:pt modelId="{2E10639D-9AE5-4D41-B619-A11524611F8B}" type="pres">
      <dgm:prSet presAssocID="{336AFDA9-4FB4-A349-8933-97D7945B7C09}" presName="compositeShape" presStyleCnt="0">
        <dgm:presLayoutVars>
          <dgm:chMax val="7"/>
          <dgm:dir/>
          <dgm:resizeHandles val="exact"/>
        </dgm:presLayoutVars>
      </dgm:prSet>
      <dgm:spPr/>
    </dgm:pt>
    <dgm:pt modelId="{73C04BAC-058E-3C4D-AFA4-F4C0EA7379BB}" type="pres">
      <dgm:prSet presAssocID="{C8399AF5-63B0-0940-AE90-B2CFCBD2B4BF}" presName="circ1" presStyleLbl="vennNode1" presStyleIdx="0" presStyleCnt="4" custScaleX="257453" custScaleY="103846"/>
      <dgm:spPr/>
      <dgm:t>
        <a:bodyPr/>
        <a:lstStyle/>
        <a:p>
          <a:endParaRPr lang="en-GB"/>
        </a:p>
      </dgm:t>
    </dgm:pt>
    <dgm:pt modelId="{82DC9DB2-FFFA-E044-977F-E146FD3E8008}" type="pres">
      <dgm:prSet presAssocID="{C8399AF5-63B0-0940-AE90-B2CFCBD2B4BF}" presName="circ1Tx" presStyleLbl="revTx" presStyleIdx="0" presStyleCnt="0">
        <dgm:presLayoutVars>
          <dgm:chMax val="0"/>
          <dgm:chPref val="0"/>
          <dgm:bulletEnabled val="1"/>
        </dgm:presLayoutVars>
      </dgm:prSet>
      <dgm:spPr/>
      <dgm:t>
        <a:bodyPr/>
        <a:lstStyle/>
        <a:p>
          <a:endParaRPr lang="en-GB"/>
        </a:p>
      </dgm:t>
    </dgm:pt>
    <dgm:pt modelId="{2DA0EACF-5F00-3D46-8335-6F979672C82A}" type="pres">
      <dgm:prSet presAssocID="{789AD9B4-E834-F444-A268-915E8A918F0D}" presName="circ2" presStyleLbl="vennNode1" presStyleIdx="1" presStyleCnt="4" custScaleX="148145" custLinFactNeighborX="30227" custLinFactNeighborY="15114"/>
      <dgm:spPr/>
      <dgm:t>
        <a:bodyPr/>
        <a:lstStyle/>
        <a:p>
          <a:endParaRPr lang="en-GB"/>
        </a:p>
      </dgm:t>
    </dgm:pt>
    <dgm:pt modelId="{69C37C61-1143-3842-AB66-31958642179E}" type="pres">
      <dgm:prSet presAssocID="{789AD9B4-E834-F444-A268-915E8A918F0D}" presName="circ2Tx" presStyleLbl="revTx" presStyleIdx="0" presStyleCnt="0">
        <dgm:presLayoutVars>
          <dgm:chMax val="0"/>
          <dgm:chPref val="0"/>
          <dgm:bulletEnabled val="1"/>
        </dgm:presLayoutVars>
      </dgm:prSet>
      <dgm:spPr/>
      <dgm:t>
        <a:bodyPr/>
        <a:lstStyle/>
        <a:p>
          <a:endParaRPr lang="en-GB"/>
        </a:p>
      </dgm:t>
    </dgm:pt>
    <dgm:pt modelId="{7B9AF114-74BA-3744-805D-62A5188BCFCB}" type="pres">
      <dgm:prSet presAssocID="{F2D003C4-8281-B94D-B637-D043DE979DBF}" presName="circ3" presStyleLbl="vennNode1" presStyleIdx="2" presStyleCnt="4" custScaleX="151136" custScaleY="103846" custLinFactNeighborX="-10944" custLinFactNeighborY="-15635"/>
      <dgm:spPr/>
      <dgm:t>
        <a:bodyPr/>
        <a:lstStyle/>
        <a:p>
          <a:endParaRPr lang="en-GB"/>
        </a:p>
      </dgm:t>
    </dgm:pt>
    <dgm:pt modelId="{9E333027-8DF6-E04E-A8DF-7DE18D03EE88}" type="pres">
      <dgm:prSet presAssocID="{F2D003C4-8281-B94D-B637-D043DE979DBF}" presName="circ3Tx" presStyleLbl="revTx" presStyleIdx="0" presStyleCnt="0">
        <dgm:presLayoutVars>
          <dgm:chMax val="0"/>
          <dgm:chPref val="0"/>
          <dgm:bulletEnabled val="1"/>
        </dgm:presLayoutVars>
      </dgm:prSet>
      <dgm:spPr/>
      <dgm:t>
        <a:bodyPr/>
        <a:lstStyle/>
        <a:p>
          <a:endParaRPr lang="en-GB"/>
        </a:p>
      </dgm:t>
    </dgm:pt>
    <dgm:pt modelId="{2BD88F83-3538-3045-A6C0-E832D22C5ED1}" type="pres">
      <dgm:prSet presAssocID="{A937ED2E-7701-994D-B07E-41ECE7A412D4}" presName="circ4" presStyleLbl="vennNode1" presStyleIdx="3" presStyleCnt="4" custScaleX="139535" custLinFactNeighborX="-49125" custLinFactNeighborY="6776"/>
      <dgm:spPr/>
      <dgm:t>
        <a:bodyPr/>
        <a:lstStyle/>
        <a:p>
          <a:endParaRPr lang="en-GB"/>
        </a:p>
      </dgm:t>
    </dgm:pt>
    <dgm:pt modelId="{76220480-DD56-1E47-AFDA-C82139C60BFA}" type="pres">
      <dgm:prSet presAssocID="{A937ED2E-7701-994D-B07E-41ECE7A412D4}" presName="circ4Tx" presStyleLbl="revTx" presStyleIdx="0" presStyleCnt="0">
        <dgm:presLayoutVars>
          <dgm:chMax val="0"/>
          <dgm:chPref val="0"/>
          <dgm:bulletEnabled val="1"/>
        </dgm:presLayoutVars>
      </dgm:prSet>
      <dgm:spPr/>
      <dgm:t>
        <a:bodyPr/>
        <a:lstStyle/>
        <a:p>
          <a:endParaRPr lang="en-GB"/>
        </a:p>
      </dgm:t>
    </dgm:pt>
  </dgm:ptLst>
  <dgm:cxnLst>
    <dgm:cxn modelId="{A8EE351F-3B0C-864C-AB76-47DD1E4CFF00}" srcId="{336AFDA9-4FB4-A349-8933-97D7945B7C09}" destId="{789AD9B4-E834-F444-A268-915E8A918F0D}" srcOrd="1" destOrd="0" parTransId="{302A82A3-0B45-394E-8BD2-5638FE44BE8A}" sibTransId="{158F522C-C8DB-8C48-8BBF-341BDE70232B}"/>
    <dgm:cxn modelId="{DCD8F4E8-A3DF-E140-8713-79E4B5AF3871}" type="presOf" srcId="{C8399AF5-63B0-0940-AE90-B2CFCBD2B4BF}" destId="{82DC9DB2-FFFA-E044-977F-E146FD3E8008}" srcOrd="1" destOrd="0" presId="urn:microsoft.com/office/officeart/2005/8/layout/venn1"/>
    <dgm:cxn modelId="{476190B7-FE68-B643-9DEE-2469DA0F67BA}" type="presOf" srcId="{A937ED2E-7701-994D-B07E-41ECE7A412D4}" destId="{2BD88F83-3538-3045-A6C0-E832D22C5ED1}" srcOrd="0" destOrd="0" presId="urn:microsoft.com/office/officeart/2005/8/layout/venn1"/>
    <dgm:cxn modelId="{5E53170C-3E9E-7845-9470-79BC05B6760D}" srcId="{336AFDA9-4FB4-A349-8933-97D7945B7C09}" destId="{A937ED2E-7701-994D-B07E-41ECE7A412D4}" srcOrd="3" destOrd="0" parTransId="{450F3996-D0E7-DA4E-BABA-3928F6289E5C}" sibTransId="{A572E7EE-9FDF-ED4B-8606-A17D94BDD0C1}"/>
    <dgm:cxn modelId="{3EB32459-BC78-A14A-98E7-4DDB9C010990}" type="presOf" srcId="{336AFDA9-4FB4-A349-8933-97D7945B7C09}" destId="{2E10639D-9AE5-4D41-B619-A11524611F8B}" srcOrd="0" destOrd="0" presId="urn:microsoft.com/office/officeart/2005/8/layout/venn1"/>
    <dgm:cxn modelId="{95F95F97-268C-5543-B31B-16110C405717}" type="presOf" srcId="{789AD9B4-E834-F444-A268-915E8A918F0D}" destId="{69C37C61-1143-3842-AB66-31958642179E}" srcOrd="1" destOrd="0" presId="urn:microsoft.com/office/officeart/2005/8/layout/venn1"/>
    <dgm:cxn modelId="{F2FF60EA-C86E-B246-B166-A9D5D6E2CDA5}" type="presOf" srcId="{C8399AF5-63B0-0940-AE90-B2CFCBD2B4BF}" destId="{73C04BAC-058E-3C4D-AFA4-F4C0EA7379BB}" srcOrd="0" destOrd="0" presId="urn:microsoft.com/office/officeart/2005/8/layout/venn1"/>
    <dgm:cxn modelId="{82F12C17-5818-734C-B7CA-4EC323914C4F}" type="presOf" srcId="{F2D003C4-8281-B94D-B637-D043DE979DBF}" destId="{7B9AF114-74BA-3744-805D-62A5188BCFCB}" srcOrd="0" destOrd="0" presId="urn:microsoft.com/office/officeart/2005/8/layout/venn1"/>
    <dgm:cxn modelId="{2227D610-5FA1-964D-BF1A-B0E78E767070}" type="presOf" srcId="{F2D003C4-8281-B94D-B637-D043DE979DBF}" destId="{9E333027-8DF6-E04E-A8DF-7DE18D03EE88}" srcOrd="1" destOrd="0" presId="urn:microsoft.com/office/officeart/2005/8/layout/venn1"/>
    <dgm:cxn modelId="{42DE792D-AE62-0649-A5C0-4A5F1784B1D7}" srcId="{336AFDA9-4FB4-A349-8933-97D7945B7C09}" destId="{C8399AF5-63B0-0940-AE90-B2CFCBD2B4BF}" srcOrd="0" destOrd="0" parTransId="{1737C8D8-8862-9E41-B08A-C7D9F95A82C3}" sibTransId="{C4539BF3-8B60-C14B-8852-D1E61A8DE4E2}"/>
    <dgm:cxn modelId="{F8D1FFC1-309A-7E40-A924-4B3F34D4B17F}" srcId="{336AFDA9-4FB4-A349-8933-97D7945B7C09}" destId="{F2D003C4-8281-B94D-B637-D043DE979DBF}" srcOrd="2" destOrd="0" parTransId="{82B8A5CD-F45F-AA4C-B0C1-4FD866B4FC03}" sibTransId="{7FB8560E-611A-A445-BBC2-927ABCDC209B}"/>
    <dgm:cxn modelId="{5A324E48-131A-3B4B-A0E9-8212A306703C}" type="presOf" srcId="{A937ED2E-7701-994D-B07E-41ECE7A412D4}" destId="{76220480-DD56-1E47-AFDA-C82139C60BFA}" srcOrd="1" destOrd="0" presId="urn:microsoft.com/office/officeart/2005/8/layout/venn1"/>
    <dgm:cxn modelId="{765906FE-2DBA-EA4C-B58E-592EBEAA7561}" type="presOf" srcId="{789AD9B4-E834-F444-A268-915E8A918F0D}" destId="{2DA0EACF-5F00-3D46-8335-6F979672C82A}" srcOrd="0" destOrd="0" presId="urn:microsoft.com/office/officeart/2005/8/layout/venn1"/>
    <dgm:cxn modelId="{C96D0096-7190-6346-8470-B10C2E0870C8}" type="presParOf" srcId="{2E10639D-9AE5-4D41-B619-A11524611F8B}" destId="{73C04BAC-058E-3C4D-AFA4-F4C0EA7379BB}" srcOrd="0" destOrd="0" presId="urn:microsoft.com/office/officeart/2005/8/layout/venn1"/>
    <dgm:cxn modelId="{E99B5719-5E7D-F34D-89D9-EECAF9C0538B}" type="presParOf" srcId="{2E10639D-9AE5-4D41-B619-A11524611F8B}" destId="{82DC9DB2-FFFA-E044-977F-E146FD3E8008}" srcOrd="1" destOrd="0" presId="urn:microsoft.com/office/officeart/2005/8/layout/venn1"/>
    <dgm:cxn modelId="{A75116FA-3E2E-A64A-BFDC-475D1657D781}" type="presParOf" srcId="{2E10639D-9AE5-4D41-B619-A11524611F8B}" destId="{2DA0EACF-5F00-3D46-8335-6F979672C82A}" srcOrd="2" destOrd="0" presId="urn:microsoft.com/office/officeart/2005/8/layout/venn1"/>
    <dgm:cxn modelId="{B8F1B49C-1913-0B43-B1DB-3E9CD6ECE181}" type="presParOf" srcId="{2E10639D-9AE5-4D41-B619-A11524611F8B}" destId="{69C37C61-1143-3842-AB66-31958642179E}" srcOrd="3" destOrd="0" presId="urn:microsoft.com/office/officeart/2005/8/layout/venn1"/>
    <dgm:cxn modelId="{5919AE55-BFCF-334A-9B39-9F9DA0045C1D}" type="presParOf" srcId="{2E10639D-9AE5-4D41-B619-A11524611F8B}" destId="{7B9AF114-74BA-3744-805D-62A5188BCFCB}" srcOrd="4" destOrd="0" presId="urn:microsoft.com/office/officeart/2005/8/layout/venn1"/>
    <dgm:cxn modelId="{63FEB4AF-278C-2D41-9BA6-FC1513DE652B}" type="presParOf" srcId="{2E10639D-9AE5-4D41-B619-A11524611F8B}" destId="{9E333027-8DF6-E04E-A8DF-7DE18D03EE88}" srcOrd="5" destOrd="0" presId="urn:microsoft.com/office/officeart/2005/8/layout/venn1"/>
    <dgm:cxn modelId="{0A17B836-F6E7-0949-9C7F-24B03651D1E7}" type="presParOf" srcId="{2E10639D-9AE5-4D41-B619-A11524611F8B}" destId="{2BD88F83-3538-3045-A6C0-E832D22C5ED1}" srcOrd="6" destOrd="0" presId="urn:microsoft.com/office/officeart/2005/8/layout/venn1"/>
    <dgm:cxn modelId="{C2ECD5F8-2A87-4E4A-A828-CB9984B560B5}" type="presParOf" srcId="{2E10639D-9AE5-4D41-B619-A11524611F8B}" destId="{76220480-DD56-1E47-AFDA-C82139C60BF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04BAC-058E-3C4D-AFA4-F4C0EA7379BB}">
      <dsp:nvSpPr>
        <dsp:cNvPr id="0" name=""/>
        <dsp:cNvSpPr/>
      </dsp:nvSpPr>
      <dsp:spPr>
        <a:xfrm>
          <a:off x="977894" y="1"/>
          <a:ext cx="6273810" cy="2530598"/>
        </a:xfrm>
        <a:prstGeom prst="ellipse">
          <a:avLst/>
        </a:prstGeom>
        <a:solidFill>
          <a:srgbClr val="FF0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1701796" y="340659"/>
        <a:ext cx="4826007" cy="802978"/>
      </dsp:txXfrm>
    </dsp:sp>
    <dsp:sp modelId="{2DA0EACF-5F00-3D46-8335-6F979672C82A}">
      <dsp:nvSpPr>
        <dsp:cNvPr id="0" name=""/>
        <dsp:cNvSpPr/>
      </dsp:nvSpPr>
      <dsp:spPr>
        <a:xfrm>
          <a:off x="4124188" y="1493021"/>
          <a:ext cx="3610109" cy="2436876"/>
        </a:xfrm>
        <a:prstGeom prst="ellipse">
          <a:avLst/>
        </a:prstGeom>
        <a:solidFill>
          <a:srgbClr val="008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6068093" y="1774199"/>
        <a:ext cx="1388503" cy="1874520"/>
      </dsp:txXfrm>
    </dsp:sp>
    <dsp:sp modelId="{7B9AF114-74BA-3744-805D-62A5188BCFCB}">
      <dsp:nvSpPr>
        <dsp:cNvPr id="0" name=""/>
        <dsp:cNvSpPr/>
      </dsp:nvSpPr>
      <dsp:spPr>
        <a:xfrm>
          <a:off x="2006609" y="1774694"/>
          <a:ext cx="3682996" cy="2530598"/>
        </a:xfrm>
        <a:prstGeom prst="ellipse">
          <a:avLst/>
        </a:prstGeom>
        <a:solidFill>
          <a:srgbClr val="3366FF">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2431571" y="3161656"/>
        <a:ext cx="2833074" cy="802978"/>
      </dsp:txXfrm>
    </dsp:sp>
    <dsp:sp modelId="{2BD88F83-3538-3045-A6C0-E832D22C5ED1}">
      <dsp:nvSpPr>
        <dsp:cNvPr id="0" name=""/>
        <dsp:cNvSpPr/>
      </dsp:nvSpPr>
      <dsp:spPr>
        <a:xfrm>
          <a:off x="139688" y="1289834"/>
          <a:ext cx="3400294" cy="2436876"/>
        </a:xfrm>
        <a:prstGeom prst="ellipse">
          <a:avLst/>
        </a:prstGeom>
        <a:solidFill>
          <a:srgbClr val="FFFF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401249" y="1571012"/>
        <a:ext cx="1307805" cy="1874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04BAC-058E-3C4D-AFA4-F4C0EA7379BB}">
      <dsp:nvSpPr>
        <dsp:cNvPr id="0" name=""/>
        <dsp:cNvSpPr/>
      </dsp:nvSpPr>
      <dsp:spPr>
        <a:xfrm>
          <a:off x="977894" y="1"/>
          <a:ext cx="6273810" cy="2530598"/>
        </a:xfrm>
        <a:prstGeom prst="ellipse">
          <a:avLst/>
        </a:prstGeom>
        <a:solidFill>
          <a:srgbClr val="FF0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1701796" y="340659"/>
        <a:ext cx="4826007" cy="802978"/>
      </dsp:txXfrm>
    </dsp:sp>
    <dsp:sp modelId="{2DA0EACF-5F00-3D46-8335-6F979672C82A}">
      <dsp:nvSpPr>
        <dsp:cNvPr id="0" name=""/>
        <dsp:cNvSpPr/>
      </dsp:nvSpPr>
      <dsp:spPr>
        <a:xfrm>
          <a:off x="4124188" y="1493021"/>
          <a:ext cx="3610109" cy="2436876"/>
        </a:xfrm>
        <a:prstGeom prst="ellipse">
          <a:avLst/>
        </a:prstGeom>
        <a:solidFill>
          <a:srgbClr val="008000">
            <a:alpha val="50000"/>
          </a:srgbClr>
        </a:solidFill>
        <a:ln w="50800">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6068093" y="1774199"/>
        <a:ext cx="1388503" cy="1874520"/>
      </dsp:txXfrm>
    </dsp:sp>
    <dsp:sp modelId="{7B9AF114-74BA-3744-805D-62A5188BCFCB}">
      <dsp:nvSpPr>
        <dsp:cNvPr id="0" name=""/>
        <dsp:cNvSpPr/>
      </dsp:nvSpPr>
      <dsp:spPr>
        <a:xfrm>
          <a:off x="2006609" y="1774694"/>
          <a:ext cx="3682996" cy="2530598"/>
        </a:xfrm>
        <a:prstGeom prst="ellipse">
          <a:avLst/>
        </a:prstGeom>
        <a:solidFill>
          <a:srgbClr val="3366FF">
            <a:alpha val="50000"/>
          </a:srgbClr>
        </a:solidFill>
        <a:ln w="50800">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2431571" y="3161656"/>
        <a:ext cx="2833074" cy="802978"/>
      </dsp:txXfrm>
    </dsp:sp>
    <dsp:sp modelId="{2BD88F83-3538-3045-A6C0-E832D22C5ED1}">
      <dsp:nvSpPr>
        <dsp:cNvPr id="0" name=""/>
        <dsp:cNvSpPr/>
      </dsp:nvSpPr>
      <dsp:spPr>
        <a:xfrm>
          <a:off x="139688" y="1289834"/>
          <a:ext cx="3400294" cy="2436876"/>
        </a:xfrm>
        <a:prstGeom prst="ellipse">
          <a:avLst/>
        </a:prstGeom>
        <a:solidFill>
          <a:srgbClr val="FFFF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401249" y="1571012"/>
        <a:ext cx="1307805" cy="18745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20/04/16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cise.ufl.edu/research/sparse/matrices/Nasa/nasasrb.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cise.ufl.edu/research/sparse/matrices/Freescale/circuit5M.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14</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174762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17</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18</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20</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21</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22</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25</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use CG for the exercise</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a:t>
            </a:fld>
            <a:endParaRPr lang="en-GB"/>
          </a:p>
        </p:txBody>
      </p:sp>
    </p:spTree>
    <p:extLst>
      <p:ext uri="{BB962C8B-B14F-4D97-AF65-F5344CB8AC3E}">
        <p14:creationId xmlns:p14="http://schemas.microsoft.com/office/powerpoint/2010/main" val="3612073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bits</a:t>
            </a:r>
          </a:p>
          <a:p>
            <a:r>
              <a:rPr lang="en-GB" baseline="0" dirty="0" smtClean="0"/>
              <a:t>e.g. if bit 9 flipped, will show up in parity bits 1 and 4</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35</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10B non-zeros in 0.01% of 10Mx10M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a:t>
            </a:fld>
            <a:endParaRPr lang="en-GB"/>
          </a:p>
        </p:txBody>
      </p:sp>
    </p:spTree>
    <p:extLst>
      <p:ext uri="{BB962C8B-B14F-4D97-AF65-F5344CB8AC3E}">
        <p14:creationId xmlns:p14="http://schemas.microsoft.com/office/powerpoint/2010/main" val="2787948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Masks will change if you change where you store the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45</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47</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48</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50</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51</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Could run expensive schemes only every</a:t>
            </a:r>
            <a:r>
              <a:rPr lang="en-GB" baseline="0" dirty="0" smtClean="0"/>
              <a:t> X iterations to reduce overheads (need checkpoint to </a:t>
            </a:r>
            <a:r>
              <a:rPr lang="en-GB" baseline="0" dirty="0" err="1" smtClean="0"/>
              <a:t>fallback</a:t>
            </a:r>
            <a:r>
              <a:rPr lang="en-GB" baseline="0" dirty="0" smtClean="0"/>
              <a:t> on)</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52</a:t>
            </a:fld>
            <a:endParaRPr lang="en-GB"/>
          </a:p>
        </p:txBody>
      </p:sp>
    </p:spTree>
    <p:extLst>
      <p:ext uri="{BB962C8B-B14F-4D97-AF65-F5344CB8AC3E}">
        <p14:creationId xmlns:p14="http://schemas.microsoft.com/office/powerpoint/2010/main" val="2761030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53</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54</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6</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10</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NSAS shuttle rocket booster</a:t>
            </a:r>
          </a:p>
          <a:p>
            <a:r>
              <a:rPr lang="en-GB" dirty="0" err="1" smtClean="0"/>
              <a:t>Freescale</a:t>
            </a:r>
            <a:r>
              <a:rPr lang="en-GB" dirty="0" smtClean="0"/>
              <a:t> semiconductor</a:t>
            </a:r>
            <a:r>
              <a:rPr lang="en-GB" baseline="0" dirty="0" smtClean="0"/>
              <a:t> circuit</a:t>
            </a:r>
          </a:p>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12</a:t>
            </a:fld>
            <a:endParaRPr lang="en-GB"/>
          </a:p>
        </p:txBody>
      </p:sp>
    </p:spTree>
    <p:extLst>
      <p:ext uri="{BB962C8B-B14F-4D97-AF65-F5344CB8AC3E}">
        <p14:creationId xmlns:p14="http://schemas.microsoft.com/office/powerpoint/2010/main" val="111633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u="sng"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pic>
        <p:nvPicPr>
          <p:cNvPr id="7" name="Picture 6"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pic>
        <p:nvPicPr>
          <p:cNvPr id="26" name="Picture 25" descr="nasasrb.pdf"/>
          <p:cNvPicPr>
            <a:picLocks noChangeAspect="1"/>
          </p:cNvPicPr>
          <p:nvPr/>
        </p:nvPicPr>
        <p:blipFill>
          <a:blip>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13</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15</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4220111746"/>
              </p:ext>
            </p:extLst>
          </p:nvPr>
        </p:nvGraphicFramePr>
        <p:xfrm>
          <a:off x="458823" y="3172403"/>
          <a:ext cx="8227976" cy="771332"/>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b="1" dirty="0" smtClean="0"/>
                        <a:t>Constraints</a:t>
                      </a:r>
                    </a:p>
                  </a:txBody>
                  <a:tcPr/>
                </a:tc>
                <a:tc>
                  <a:txBody>
                    <a:bodyPr/>
                    <a:lstStyle/>
                    <a:p>
                      <a:pPr algn="ctr"/>
                      <a:r>
                        <a:rPr lang="en-GB" b="1" dirty="0" smtClean="0"/>
                        <a:t>0</a:t>
                      </a:r>
                    </a:p>
                  </a:txBody>
                  <a:tcPr/>
                </a:tc>
                <a:tc>
                  <a:txBody>
                    <a:bodyPr/>
                    <a:lstStyle/>
                    <a:p>
                      <a:pPr algn="ctr" fontAlgn="b"/>
                      <a:r>
                        <a:rPr lang="nb-NO" sz="1800" b="1" i="0" u="none" strike="noStrike" dirty="0" smtClean="0">
                          <a:solidFill>
                            <a:srgbClr val="000000"/>
                          </a:solidFill>
                          <a:effectLst/>
                          <a:latin typeface="+mn-lt"/>
                        </a:rPr>
                        <a:t>1.00x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en-GB" sz="1800" b="1" i="0" u="none" strike="noStrike" dirty="0" smtClean="0">
                          <a:solidFill>
                            <a:srgbClr val="000000"/>
                          </a:solidFill>
                          <a:effectLst/>
                          <a:latin typeface="+mn-lt"/>
                        </a:rPr>
                        <a:t>1.07x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CG ABFT exercise</a:t>
            </a:r>
            <a:endParaRPr lang="en-GB" dirty="0"/>
          </a:p>
        </p:txBody>
      </p:sp>
      <p:sp>
        <p:nvSpPr>
          <p:cNvPr id="3" name="Content Placeholder 2"/>
          <p:cNvSpPr>
            <a:spLocks noGrp="1"/>
          </p:cNvSpPr>
          <p:nvPr>
            <p:ph idx="1"/>
          </p:nvPr>
        </p:nvSpPr>
        <p:spPr/>
        <p:txBody>
          <a:bodyPr/>
          <a:lstStyle/>
          <a:p>
            <a:r>
              <a:rPr lang="en-GB" dirty="0" smtClean="0"/>
              <a:t>We provide a simple sparse CG solver</a:t>
            </a:r>
          </a:p>
          <a:p>
            <a:r>
              <a:rPr lang="en-GB" dirty="0" smtClean="0"/>
              <a:t>Check that you can build and run the code</a:t>
            </a:r>
          </a:p>
          <a:p>
            <a:pPr lvl="1"/>
            <a:r>
              <a:rPr lang="en-GB" dirty="0" smtClean="0">
                <a:latin typeface="Courier New"/>
                <a:cs typeface="Courier New"/>
              </a:rPr>
              <a:t>cd CG</a:t>
            </a:r>
          </a:p>
          <a:p>
            <a:pPr lvl="1"/>
            <a:r>
              <a:rPr lang="en-GB" dirty="0" smtClean="0">
                <a:latin typeface="Courier New"/>
                <a:cs typeface="Courier New"/>
              </a:rPr>
              <a:t>make</a:t>
            </a:r>
            <a:r>
              <a:rPr lang="en-GB" dirty="0" smtClean="0">
                <a:cs typeface="Courier New"/>
              </a:rPr>
              <a:t> (first run will download a matrix file)</a:t>
            </a:r>
          </a:p>
          <a:p>
            <a:pPr lvl="1"/>
            <a:r>
              <a:rPr lang="en-GB" dirty="0" smtClean="0">
                <a:latin typeface="Courier New"/>
                <a:cs typeface="Courier New"/>
              </a:rPr>
              <a:t>./cg</a:t>
            </a:r>
          </a:p>
          <a:p>
            <a:r>
              <a:rPr lang="en-GB" dirty="0" smtClean="0"/>
              <a:t>Try injecting a bit-flip with the ‘</a:t>
            </a:r>
            <a:r>
              <a:rPr lang="en-GB" dirty="0" smtClean="0">
                <a:latin typeface="Courier New"/>
                <a:cs typeface="Courier New"/>
              </a:rPr>
              <a:t>–x</a:t>
            </a:r>
            <a:r>
              <a:rPr lang="en-GB" dirty="0" smtClean="0"/>
              <a:t>’ flag</a:t>
            </a:r>
          </a:p>
          <a:p>
            <a:pPr lvl="1"/>
            <a:r>
              <a:rPr lang="en-GB" dirty="0" smtClean="0"/>
              <a:t>How often does it affect the result?</a:t>
            </a:r>
          </a:p>
          <a:p>
            <a:pPr lvl="1"/>
            <a:r>
              <a:rPr lang="en-GB" dirty="0" smtClean="0"/>
              <a:t>Does it ever crash?</a:t>
            </a:r>
          </a:p>
          <a:p>
            <a:pPr lvl="1"/>
            <a:r>
              <a:rPr lang="en-GB" dirty="0" smtClean="0"/>
              <a:t>Add a number to flip multiple bits (e.g. ‘</a:t>
            </a:r>
            <a:r>
              <a:rPr lang="en-GB" dirty="0" smtClean="0">
                <a:latin typeface="Courier New"/>
                <a:cs typeface="Courier New"/>
              </a:rPr>
              <a:t>-x 3</a:t>
            </a:r>
            <a:r>
              <a:rPr lang="en-GB" dirty="0" smtClean="0"/>
              <a:t>’)</a:t>
            </a:r>
            <a:endParaRPr lang="en-GB" dirty="0" smtClean="0"/>
          </a:p>
        </p:txBody>
      </p:sp>
      <p:sp>
        <p:nvSpPr>
          <p:cNvPr id="4" name="Slide Number Placeholder 3"/>
          <p:cNvSpPr>
            <a:spLocks noGrp="1"/>
          </p:cNvSpPr>
          <p:nvPr>
            <p:ph type="sldNum" sz="quarter" idx="10"/>
          </p:nvPr>
        </p:nvSpPr>
        <p:spPr/>
        <p:txBody>
          <a:bodyPr/>
          <a:lstStyle/>
          <a:p>
            <a:fld id="{D9B8CB04-7B95-2844-BD15-B133C35E4786}" type="slidenum">
              <a:rPr lang="en-GB" smtClean="0"/>
              <a:pPr/>
              <a:t>17</a:t>
            </a:fld>
            <a:endParaRPr lang="en-GB"/>
          </a:p>
        </p:txBody>
      </p:sp>
    </p:spTree>
    <p:extLst>
      <p:ext uri="{BB962C8B-B14F-4D97-AF65-F5344CB8AC3E}">
        <p14:creationId xmlns:p14="http://schemas.microsoft.com/office/powerpoint/2010/main" val="721593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CG ABFT exercise</a:t>
            </a:r>
            <a:endParaRPr lang="en-GB" dirty="0"/>
          </a:p>
        </p:txBody>
      </p:sp>
      <p:sp>
        <p:nvSpPr>
          <p:cNvPr id="3" name="Content Placeholder 2"/>
          <p:cNvSpPr>
            <a:spLocks noGrp="1"/>
          </p:cNvSpPr>
          <p:nvPr>
            <p:ph idx="1"/>
          </p:nvPr>
        </p:nvSpPr>
        <p:spPr>
          <a:xfrm>
            <a:off x="279400" y="1270000"/>
            <a:ext cx="8648700" cy="4813300"/>
          </a:xfrm>
        </p:spPr>
        <p:txBody>
          <a:bodyPr/>
          <a:lstStyle/>
          <a:p>
            <a:r>
              <a:rPr lang="en-GB" dirty="0" smtClean="0"/>
              <a:t>Try the solution that implements the index constraints checking scheme that we’ve described</a:t>
            </a:r>
          </a:p>
          <a:p>
            <a:pPr lvl="1"/>
            <a:r>
              <a:rPr lang="en-GB" dirty="0" smtClean="0">
                <a:latin typeface="Courier New"/>
                <a:cs typeface="Courier New"/>
              </a:rPr>
              <a:t>./cg-constraints</a:t>
            </a:r>
            <a:r>
              <a:rPr lang="en-GB" dirty="0" smtClean="0"/>
              <a:t> (</a:t>
            </a:r>
            <a:r>
              <a:rPr lang="en-GB" dirty="0" err="1" smtClean="0">
                <a:latin typeface="Courier New"/>
                <a:cs typeface="Courier New"/>
              </a:rPr>
              <a:t>spmv-constraints.c</a:t>
            </a:r>
            <a:r>
              <a:rPr lang="en-GB" dirty="0" smtClean="0"/>
              <a:t>)</a:t>
            </a:r>
            <a:endParaRPr lang="en-GB" dirty="0" smtClean="0"/>
          </a:p>
          <a:p>
            <a:pPr lvl="1"/>
            <a:r>
              <a:rPr lang="en-GB" dirty="0" smtClean="0"/>
              <a:t>How often does this catch the error?</a:t>
            </a:r>
          </a:p>
          <a:p>
            <a:pPr lvl="1"/>
            <a:r>
              <a:rPr lang="en-GB" dirty="0" smtClean="0"/>
              <a:t>You can restrict the bit-flip to the indices by using ‘</a:t>
            </a:r>
            <a:r>
              <a:rPr lang="en-GB" dirty="0" smtClean="0">
                <a:latin typeface="Courier New"/>
                <a:cs typeface="Courier New"/>
              </a:rPr>
              <a:t>–x INDEX</a:t>
            </a:r>
            <a:r>
              <a:rPr lang="en-GB" dirty="0" smtClean="0"/>
              <a:t>’</a:t>
            </a:r>
          </a:p>
          <a:p>
            <a:r>
              <a:rPr lang="en-GB" b="1" dirty="0" smtClean="0">
                <a:solidFill>
                  <a:srgbClr val="0000FF"/>
                </a:solidFill>
              </a:rPr>
              <a:t>OR</a:t>
            </a:r>
            <a:r>
              <a:rPr lang="en-GB" dirty="0" smtClean="0"/>
              <a:t>, try implementing </a:t>
            </a:r>
            <a:r>
              <a:rPr lang="en-GB" smtClean="0"/>
              <a:t>the index constraints </a:t>
            </a:r>
            <a:r>
              <a:rPr lang="en-GB" dirty="0" smtClean="0"/>
              <a:t>scheme yourself!</a:t>
            </a:r>
            <a:endParaRPr lang="en-GB" dirty="0" smtClean="0"/>
          </a:p>
        </p:txBody>
      </p:sp>
      <p:sp>
        <p:nvSpPr>
          <p:cNvPr id="4" name="Slide Number Placeholder 3"/>
          <p:cNvSpPr>
            <a:spLocks noGrp="1"/>
          </p:cNvSpPr>
          <p:nvPr>
            <p:ph type="sldNum" sz="quarter" idx="10"/>
          </p:nvPr>
        </p:nvSpPr>
        <p:spPr/>
        <p:txBody>
          <a:bodyPr/>
          <a:lstStyle/>
          <a:p>
            <a:fld id="{D9B8CB04-7B95-2844-BD15-B133C35E4786}" type="slidenum">
              <a:rPr lang="en-GB" smtClean="0"/>
              <a:pPr/>
              <a:t>18</a:t>
            </a:fld>
            <a:endParaRPr lang="en-GB"/>
          </a:p>
        </p:txBody>
      </p:sp>
    </p:spTree>
    <p:extLst>
      <p:ext uri="{BB962C8B-B14F-4D97-AF65-F5344CB8AC3E}">
        <p14:creationId xmlns:p14="http://schemas.microsoft.com/office/powerpoint/2010/main" val="1523689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19</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Often need to solve large systems of linear equations</a:t>
            </a:r>
          </a:p>
          <a:p>
            <a:pPr lvl="1"/>
            <a:r>
              <a:rPr lang="en-GB" dirty="0" smtClean="0"/>
              <a:t>Finite difference / finite element methods</a:t>
            </a:r>
          </a:p>
          <a:p>
            <a:pPr lvl="1"/>
            <a:r>
              <a:rPr lang="en-GB" dirty="0" smtClean="0"/>
              <a:t>Structural analysis</a:t>
            </a:r>
          </a:p>
          <a:p>
            <a:pPr lvl="1"/>
            <a:r>
              <a:rPr lang="en-GB" dirty="0" smtClean="0"/>
              <a:t>Circuit analysis</a:t>
            </a:r>
          </a:p>
          <a:p>
            <a:r>
              <a:rPr lang="en-GB" dirty="0" smtClean="0"/>
              <a:t>Typically solving systems of the form:</a:t>
            </a:r>
          </a:p>
          <a:p>
            <a:pPr marL="457200" lvl="1" indent="0">
              <a:buNone/>
            </a:pPr>
            <a:r>
              <a:rPr lang="en-GB" b="1" i="1" dirty="0" smtClean="0"/>
              <a:t>      </a:t>
            </a:r>
            <a:r>
              <a:rPr lang="en-GB" b="1" i="1" dirty="0" err="1" smtClean="0">
                <a:solidFill>
                  <a:srgbClr val="0000FF"/>
                </a:solidFill>
              </a:rPr>
              <a:t>Ax</a:t>
            </a:r>
            <a:r>
              <a:rPr lang="en-GB" b="1" i="1" dirty="0" smtClean="0">
                <a:solidFill>
                  <a:srgbClr val="0000FF"/>
                </a:solidFill>
              </a:rPr>
              <a:t> = b</a:t>
            </a:r>
          </a:p>
          <a:p>
            <a:pPr marL="857250" lvl="2" indent="0">
              <a:buNone/>
            </a:pPr>
            <a:r>
              <a:rPr lang="en-GB" dirty="0" smtClean="0"/>
              <a:t>Where </a:t>
            </a:r>
            <a:r>
              <a:rPr lang="en-GB" b="1" i="1" dirty="0" smtClean="0">
                <a:solidFill>
                  <a:srgbClr val="0000FF"/>
                </a:solidFill>
              </a:rPr>
              <a:t>A</a:t>
            </a:r>
            <a:r>
              <a:rPr lang="en-GB" dirty="0" smtClean="0"/>
              <a:t> is a known matrix, </a:t>
            </a:r>
            <a:r>
              <a:rPr lang="en-GB" b="1" i="1" dirty="0" smtClean="0">
                <a:solidFill>
                  <a:srgbClr val="0000FF"/>
                </a:solidFill>
              </a:rPr>
              <a:t>b</a:t>
            </a:r>
            <a:r>
              <a:rPr lang="en-GB" dirty="0" smtClean="0"/>
              <a:t> is a known vector, and </a:t>
            </a:r>
            <a:r>
              <a:rPr lang="en-GB" b="1" i="1" dirty="0" smtClean="0">
                <a:solidFill>
                  <a:srgbClr val="0000FF"/>
                </a:solidFill>
              </a:rPr>
              <a:t>x</a:t>
            </a:r>
            <a:r>
              <a:rPr lang="en-GB" dirty="0" smtClean="0"/>
              <a:t> is the unknown vector that we wish to compute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20</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21</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600" dirty="0" smtClean="0"/>
              <a:t>Add an extra bit to data (or repurpose an unused bit)</a:t>
            </a:r>
          </a:p>
          <a:p>
            <a:r>
              <a:rPr lang="en-GB" sz="2600" dirty="0" smtClean="0"/>
              <a:t>Count number of ‘1’ bits in data</a:t>
            </a:r>
          </a:p>
          <a:p>
            <a:pPr lvl="1"/>
            <a:r>
              <a:rPr lang="en-GB" sz="2600" dirty="0" smtClean="0"/>
              <a:t>If odd number, set parity bit to ‘1’</a:t>
            </a:r>
          </a:p>
          <a:p>
            <a:pPr lvl="1"/>
            <a:r>
              <a:rPr lang="en-GB" sz="2600" dirty="0" smtClean="0"/>
              <a:t>If even number, set parity bit to ‘0’</a:t>
            </a:r>
          </a:p>
          <a:p>
            <a:pPr lvl="1"/>
            <a:r>
              <a:rPr lang="en-GB" sz="2600" dirty="0" smtClean="0"/>
              <a:t>This is known as </a:t>
            </a:r>
            <a:r>
              <a:rPr lang="en-GB" sz="2600" b="1" i="1" dirty="0" smtClean="0"/>
              <a:t>even</a:t>
            </a:r>
            <a:r>
              <a:rPr lang="en-GB" sz="2600" dirty="0" smtClean="0"/>
              <a:t> parity</a:t>
            </a:r>
          </a:p>
          <a:p>
            <a:r>
              <a:rPr lang="en-GB" sz="2600" dirty="0" smtClean="0"/>
              <a:t>Can </a:t>
            </a:r>
            <a:r>
              <a:rPr lang="en-GB" sz="2600" b="1" dirty="0" smtClean="0">
                <a:solidFill>
                  <a:srgbClr val="0000FF"/>
                </a:solidFill>
              </a:rPr>
              <a:t>detect</a:t>
            </a:r>
            <a:r>
              <a:rPr lang="en-GB" sz="2600" dirty="0" smtClean="0"/>
              <a:t> any odd number of bit flips</a:t>
            </a:r>
          </a:p>
          <a:p>
            <a:r>
              <a:rPr lang="en-GB" sz="2600" dirty="0" smtClean="0"/>
              <a:t>Can protect any number of data bits</a:t>
            </a:r>
          </a:p>
          <a:p>
            <a:r>
              <a:rPr lang="en-GB" sz="2600" b="1" dirty="0" smtClean="0">
                <a:solidFill>
                  <a:srgbClr val="FF0000"/>
                </a:solidFill>
              </a:rPr>
              <a:t>Cannot</a:t>
            </a:r>
            <a:r>
              <a:rPr lang="en-GB" sz="2600" dirty="0" smtClean="0"/>
              <a:t> correct corrupted data</a:t>
            </a:r>
          </a:p>
          <a:p>
            <a:r>
              <a:rPr lang="en-GB" sz="2600" dirty="0" smtClean="0"/>
              <a:t>This is a </a:t>
            </a:r>
            <a:r>
              <a:rPr lang="en-GB" sz="2600" b="1" dirty="0" smtClean="0">
                <a:solidFill>
                  <a:srgbClr val="0000FF"/>
                </a:solidFill>
              </a:rPr>
              <a:t>single-error-detect</a:t>
            </a:r>
            <a:r>
              <a:rPr lang="en-GB" sz="26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393521079"/>
              </p:ext>
            </p:extLst>
          </p:nvPr>
        </p:nvGraphicFramePr>
        <p:xfrm>
          <a:off x="458823" y="3172403"/>
          <a:ext cx="8227976" cy="1156998"/>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SED</a:t>
                      </a:r>
                    </a:p>
                  </a:txBody>
                  <a:tcPr/>
                </a:tc>
                <a:tc>
                  <a:txBody>
                    <a:bodyPr/>
                    <a:lstStyle/>
                    <a:p>
                      <a:pPr algn="ctr"/>
                      <a:r>
                        <a:rPr lang="en-GB" b="1" dirty="0" smtClean="0"/>
                        <a:t>1</a:t>
                      </a:r>
                    </a:p>
                  </a:txBody>
                  <a:tcPr/>
                </a:tc>
                <a:tc>
                  <a:txBody>
                    <a:bodyPr/>
                    <a:lstStyle/>
                    <a:p>
                      <a:pPr algn="ctr" fontAlgn="b"/>
                      <a:r>
                        <a:rPr lang="nb-NO" sz="1800" b="1" i="0" u="none" strike="noStrike" dirty="0" smtClean="0">
                          <a:solidFill>
                            <a:srgbClr val="000000"/>
                          </a:solidFill>
                          <a:effectLst/>
                          <a:latin typeface="+mn-lt"/>
                        </a:rPr>
                        <a:t>1.01x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uk-UA" sz="1800" b="1" i="0" u="none" strike="noStrike" dirty="0" smtClean="0">
                          <a:solidFill>
                            <a:srgbClr val="000000"/>
                          </a:solidFill>
                          <a:effectLst/>
                          <a:latin typeface="+mn-lt"/>
                        </a:rPr>
                        <a:t>1.</a:t>
                      </a:r>
                      <a:r>
                        <a:rPr lang="en-GB" sz="1800" b="1" i="0" u="none" strike="noStrike" dirty="0" smtClean="0">
                          <a:solidFill>
                            <a:srgbClr val="000000"/>
                          </a:solidFill>
                          <a:effectLst/>
                          <a:latin typeface="+mn-lt"/>
                        </a:rPr>
                        <a:t>28x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double-</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These systems will often involve extremely large matrices, that contain mostly non-zero values</a:t>
            </a:r>
          </a:p>
          <a:p>
            <a:pPr lvl="1"/>
            <a:r>
              <a:rPr lang="en-GB" dirty="0" smtClean="0"/>
              <a:t>Generally </a:t>
            </a:r>
            <a:r>
              <a:rPr lang="en-GB" b="1" dirty="0" smtClean="0"/>
              <a:t>&lt;1%</a:t>
            </a:r>
            <a:r>
              <a:rPr lang="en-GB" dirty="0" smtClean="0"/>
              <a:t> of elements are non-zero</a:t>
            </a:r>
          </a:p>
          <a:p>
            <a:r>
              <a:rPr lang="en-GB" dirty="0" smtClean="0"/>
              <a:t>Iterative solvers such as Jacobi or  Conjugate Gradient are suitable for solving these large, sparse systems</a:t>
            </a:r>
          </a:p>
          <a:p>
            <a:pPr lvl="1"/>
            <a:r>
              <a:rPr lang="en-GB" dirty="0" smtClean="0"/>
              <a:t>Direct approaches are not feasible when the matrix dimensions are very large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a:t>
            </a:fld>
            <a:endParaRPr lang="en-GB"/>
          </a:p>
        </p:txBody>
      </p:sp>
    </p:spTree>
    <p:extLst>
      <p:ext uri="{BB962C8B-B14F-4D97-AF65-F5344CB8AC3E}">
        <p14:creationId xmlns:p14="http://schemas.microsoft.com/office/powerpoint/2010/main" val="7723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3369491"/>
              </p:ext>
            </p:extLst>
          </p:nvPr>
        </p:nvGraphicFramePr>
        <p:xfrm>
          <a:off x="444500" y="1231900"/>
          <a:ext cx="82296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7" name="TextBox 6"/>
          <p:cNvSpPr txBox="1"/>
          <p:nvPr/>
        </p:nvSpPr>
        <p:spPr>
          <a:xfrm>
            <a:off x="4102100" y="1816100"/>
            <a:ext cx="774700" cy="369332"/>
          </a:xfrm>
          <a:prstGeom prst="rect">
            <a:avLst/>
          </a:prstGeom>
          <a:noFill/>
        </p:spPr>
        <p:txBody>
          <a:bodyPr wrap="square" rtlCol="0">
            <a:spAutoFit/>
          </a:bodyPr>
          <a:lstStyle/>
          <a:p>
            <a:r>
              <a:rPr lang="en-GB" dirty="0" smtClean="0"/>
              <a:t>bit 1</a:t>
            </a:r>
            <a:endParaRPr lang="en-GB" dirty="0"/>
          </a:p>
        </p:txBody>
      </p:sp>
      <p:sp>
        <p:nvSpPr>
          <p:cNvPr id="8" name="TextBox 7"/>
          <p:cNvSpPr txBox="1"/>
          <p:nvPr/>
        </p:nvSpPr>
        <p:spPr>
          <a:xfrm>
            <a:off x="6667500" y="4038600"/>
            <a:ext cx="774700" cy="369332"/>
          </a:xfrm>
          <a:prstGeom prst="rect">
            <a:avLst/>
          </a:prstGeom>
          <a:noFill/>
        </p:spPr>
        <p:txBody>
          <a:bodyPr wrap="square" rtlCol="0">
            <a:spAutoFit/>
          </a:bodyPr>
          <a:lstStyle/>
          <a:p>
            <a:r>
              <a:rPr lang="en-GB" dirty="0" smtClean="0"/>
              <a:t>bit 4</a:t>
            </a:r>
            <a:endParaRPr lang="en-GB" dirty="0"/>
          </a:p>
        </p:txBody>
      </p:sp>
      <p:sp>
        <p:nvSpPr>
          <p:cNvPr id="10" name="TextBox 9"/>
          <p:cNvSpPr txBox="1"/>
          <p:nvPr/>
        </p:nvSpPr>
        <p:spPr>
          <a:xfrm>
            <a:off x="3860800" y="4787900"/>
            <a:ext cx="774700" cy="369332"/>
          </a:xfrm>
          <a:prstGeom prst="rect">
            <a:avLst/>
          </a:prstGeom>
          <a:noFill/>
        </p:spPr>
        <p:txBody>
          <a:bodyPr wrap="square" rtlCol="0">
            <a:spAutoFit/>
          </a:bodyPr>
          <a:lstStyle/>
          <a:p>
            <a:r>
              <a:rPr lang="en-GB" dirty="0" smtClean="0"/>
              <a:t>bit 2</a:t>
            </a:r>
            <a:endParaRPr lang="en-GB" dirty="0"/>
          </a:p>
        </p:txBody>
      </p:sp>
      <p:sp>
        <p:nvSpPr>
          <p:cNvPr id="12" name="TextBox 11"/>
          <p:cNvSpPr txBox="1"/>
          <p:nvPr/>
        </p:nvSpPr>
        <p:spPr>
          <a:xfrm>
            <a:off x="4025900" y="3200400"/>
            <a:ext cx="774700" cy="369332"/>
          </a:xfrm>
          <a:prstGeom prst="rect">
            <a:avLst/>
          </a:prstGeom>
          <a:noFill/>
        </p:spPr>
        <p:txBody>
          <a:bodyPr wrap="square" rtlCol="0">
            <a:spAutoFit/>
          </a:bodyPr>
          <a:lstStyle/>
          <a:p>
            <a:r>
              <a:rPr lang="en-GB" dirty="0" smtClean="0"/>
              <a:t>bit 3</a:t>
            </a:r>
            <a:endParaRPr lang="en-GB" dirty="0"/>
          </a:p>
        </p:txBody>
      </p:sp>
      <p:sp>
        <p:nvSpPr>
          <p:cNvPr id="13" name="TextBox 12"/>
          <p:cNvSpPr txBox="1"/>
          <p:nvPr/>
        </p:nvSpPr>
        <p:spPr>
          <a:xfrm>
            <a:off x="5930900" y="3009900"/>
            <a:ext cx="774700" cy="369332"/>
          </a:xfrm>
          <a:prstGeom prst="rect">
            <a:avLst/>
          </a:prstGeom>
          <a:noFill/>
        </p:spPr>
        <p:txBody>
          <a:bodyPr wrap="square" rtlCol="0">
            <a:spAutoFit/>
          </a:bodyPr>
          <a:lstStyle/>
          <a:p>
            <a:r>
              <a:rPr lang="en-GB" dirty="0" smtClean="0"/>
              <a:t>bit 5</a:t>
            </a:r>
            <a:endParaRPr lang="en-GB" dirty="0"/>
          </a:p>
        </p:txBody>
      </p:sp>
      <p:sp>
        <p:nvSpPr>
          <p:cNvPr id="14" name="TextBox 13"/>
          <p:cNvSpPr txBox="1"/>
          <p:nvPr/>
        </p:nvSpPr>
        <p:spPr>
          <a:xfrm>
            <a:off x="5016500" y="4127500"/>
            <a:ext cx="774700" cy="369332"/>
          </a:xfrm>
          <a:prstGeom prst="rect">
            <a:avLst/>
          </a:prstGeom>
          <a:noFill/>
        </p:spPr>
        <p:txBody>
          <a:bodyPr wrap="square" rtlCol="0">
            <a:spAutoFit/>
          </a:bodyPr>
          <a:lstStyle/>
          <a:p>
            <a:r>
              <a:rPr lang="en-GB" dirty="0" smtClean="0"/>
              <a:t>bit 6</a:t>
            </a:r>
            <a:endParaRPr lang="en-GB" dirty="0"/>
          </a:p>
        </p:txBody>
      </p:sp>
      <p:sp>
        <p:nvSpPr>
          <p:cNvPr id="15" name="TextBox 14"/>
          <p:cNvSpPr txBox="1"/>
          <p:nvPr/>
        </p:nvSpPr>
        <p:spPr>
          <a:xfrm>
            <a:off x="4787900" y="3302000"/>
            <a:ext cx="774700" cy="369332"/>
          </a:xfrm>
          <a:prstGeom prst="rect">
            <a:avLst/>
          </a:prstGeom>
          <a:noFill/>
        </p:spPr>
        <p:txBody>
          <a:bodyPr wrap="square" rtlCol="0">
            <a:spAutoFit/>
          </a:bodyPr>
          <a:lstStyle/>
          <a:p>
            <a:r>
              <a:rPr lang="en-GB" dirty="0" smtClean="0"/>
              <a:t>bit 7</a:t>
            </a:r>
            <a:endParaRPr lang="en-GB" dirty="0"/>
          </a:p>
        </p:txBody>
      </p:sp>
      <p:sp>
        <p:nvSpPr>
          <p:cNvPr id="16" name="TextBox 15"/>
          <p:cNvSpPr txBox="1"/>
          <p:nvPr/>
        </p:nvSpPr>
        <p:spPr>
          <a:xfrm>
            <a:off x="1295400" y="3810000"/>
            <a:ext cx="774700" cy="369332"/>
          </a:xfrm>
          <a:prstGeom prst="rect">
            <a:avLst/>
          </a:prstGeom>
          <a:noFill/>
        </p:spPr>
        <p:txBody>
          <a:bodyPr wrap="square" rtlCol="0">
            <a:spAutoFit/>
          </a:bodyPr>
          <a:lstStyle/>
          <a:p>
            <a:r>
              <a:rPr lang="en-GB" dirty="0" smtClean="0"/>
              <a:t>bit 8</a:t>
            </a:r>
            <a:endParaRPr lang="en-GB" dirty="0"/>
          </a:p>
        </p:txBody>
      </p:sp>
      <p:sp>
        <p:nvSpPr>
          <p:cNvPr id="17" name="TextBox 16"/>
          <p:cNvSpPr txBox="1"/>
          <p:nvPr/>
        </p:nvSpPr>
        <p:spPr>
          <a:xfrm>
            <a:off x="2133600" y="2806700"/>
            <a:ext cx="774700" cy="369332"/>
          </a:xfrm>
          <a:prstGeom prst="rect">
            <a:avLst/>
          </a:prstGeom>
          <a:noFill/>
        </p:spPr>
        <p:txBody>
          <a:bodyPr wrap="square" rtlCol="0">
            <a:spAutoFit/>
          </a:bodyPr>
          <a:lstStyle/>
          <a:p>
            <a:r>
              <a:rPr lang="en-GB" dirty="0" smtClean="0"/>
              <a:t>bit 9</a:t>
            </a:r>
            <a:endParaRPr lang="en-GB" dirty="0"/>
          </a:p>
        </p:txBody>
      </p:sp>
      <p:sp>
        <p:nvSpPr>
          <p:cNvPr id="18" name="TextBox 17"/>
          <p:cNvSpPr txBox="1"/>
          <p:nvPr/>
        </p:nvSpPr>
        <p:spPr>
          <a:xfrm>
            <a:off x="2705100" y="4114800"/>
            <a:ext cx="774700" cy="369332"/>
          </a:xfrm>
          <a:prstGeom prst="rect">
            <a:avLst/>
          </a:prstGeom>
          <a:noFill/>
        </p:spPr>
        <p:txBody>
          <a:bodyPr wrap="square" rtlCol="0">
            <a:spAutoFit/>
          </a:bodyPr>
          <a:lstStyle/>
          <a:p>
            <a:r>
              <a:rPr lang="en-GB" dirty="0" smtClean="0"/>
              <a:t>bit 10</a:t>
            </a:r>
            <a:endParaRPr lang="en-GB" dirty="0"/>
          </a:p>
        </p:txBody>
      </p:sp>
      <p:sp>
        <p:nvSpPr>
          <p:cNvPr id="19" name="TextBox 18"/>
          <p:cNvSpPr txBox="1"/>
          <p:nvPr/>
        </p:nvSpPr>
        <p:spPr>
          <a:xfrm>
            <a:off x="3060700" y="3263900"/>
            <a:ext cx="774700" cy="369332"/>
          </a:xfrm>
          <a:prstGeom prst="rect">
            <a:avLst/>
          </a:prstGeom>
          <a:noFill/>
        </p:spPr>
        <p:txBody>
          <a:bodyPr wrap="square" rtlCol="0">
            <a:spAutoFit/>
          </a:bodyPr>
          <a:lstStyle/>
          <a:p>
            <a:r>
              <a:rPr lang="en-GB" dirty="0" smtClean="0"/>
              <a:t>bit 11</a:t>
            </a:r>
            <a:endParaRPr lang="en-GB" dirty="0"/>
          </a:p>
        </p:txBody>
      </p:sp>
      <p:sp>
        <p:nvSpPr>
          <p:cNvPr id="20" name="TextBox 19"/>
          <p:cNvSpPr txBox="1"/>
          <p:nvPr/>
        </p:nvSpPr>
        <p:spPr>
          <a:xfrm>
            <a:off x="5067300" y="876300"/>
            <a:ext cx="1511300" cy="369332"/>
          </a:xfrm>
          <a:prstGeom prst="rect">
            <a:avLst/>
          </a:prstGeom>
          <a:noFill/>
        </p:spPr>
        <p:txBody>
          <a:bodyPr wrap="square" rtlCol="0">
            <a:spAutoFit/>
          </a:bodyPr>
          <a:lstStyle/>
          <a:p>
            <a:r>
              <a:rPr lang="en-GB" b="1" dirty="0" smtClean="0"/>
              <a:t>parity bit 1</a:t>
            </a:r>
            <a:endParaRPr lang="en-GB" b="1" dirty="0"/>
          </a:p>
        </p:txBody>
      </p:sp>
      <p:sp>
        <p:nvSpPr>
          <p:cNvPr id="22" name="TextBox 21"/>
          <p:cNvSpPr txBox="1"/>
          <p:nvPr/>
        </p:nvSpPr>
        <p:spPr>
          <a:xfrm>
            <a:off x="6642100" y="5080000"/>
            <a:ext cx="1511300" cy="369332"/>
          </a:xfrm>
          <a:prstGeom prst="rect">
            <a:avLst/>
          </a:prstGeom>
          <a:noFill/>
        </p:spPr>
        <p:txBody>
          <a:bodyPr wrap="square" rtlCol="0">
            <a:spAutoFit/>
          </a:bodyPr>
          <a:lstStyle/>
          <a:p>
            <a:r>
              <a:rPr lang="en-GB" b="1" dirty="0" smtClean="0"/>
              <a:t>parity bit 3</a:t>
            </a:r>
            <a:endParaRPr lang="en-GB" b="1" dirty="0"/>
          </a:p>
        </p:txBody>
      </p:sp>
      <p:sp>
        <p:nvSpPr>
          <p:cNvPr id="23" name="TextBox 22"/>
          <p:cNvSpPr txBox="1"/>
          <p:nvPr/>
        </p:nvSpPr>
        <p:spPr>
          <a:xfrm>
            <a:off x="3505200" y="5549900"/>
            <a:ext cx="1511300" cy="369332"/>
          </a:xfrm>
          <a:prstGeom prst="rect">
            <a:avLst/>
          </a:prstGeom>
          <a:noFill/>
        </p:spPr>
        <p:txBody>
          <a:bodyPr wrap="square" rtlCol="0">
            <a:spAutoFit/>
          </a:bodyPr>
          <a:lstStyle/>
          <a:p>
            <a:r>
              <a:rPr lang="en-GB" b="1" dirty="0" smtClean="0"/>
              <a:t>parity bit 2</a:t>
            </a:r>
            <a:endParaRPr lang="en-GB" b="1" dirty="0"/>
          </a:p>
        </p:txBody>
      </p:sp>
      <p:sp>
        <p:nvSpPr>
          <p:cNvPr id="24" name="TextBox 23"/>
          <p:cNvSpPr txBox="1"/>
          <p:nvPr/>
        </p:nvSpPr>
        <p:spPr>
          <a:xfrm>
            <a:off x="482600" y="4838700"/>
            <a:ext cx="1511300" cy="369332"/>
          </a:xfrm>
          <a:prstGeom prst="rect">
            <a:avLst/>
          </a:prstGeom>
          <a:noFill/>
        </p:spPr>
        <p:txBody>
          <a:bodyPr wrap="square" rtlCol="0">
            <a:spAutoFit/>
          </a:bodyPr>
          <a:lstStyle/>
          <a:p>
            <a:r>
              <a:rPr lang="en-GB" b="1" dirty="0" smtClean="0"/>
              <a:t>parity bit 4</a:t>
            </a:r>
            <a:endParaRPr lang="en-GB" b="1" dirty="0"/>
          </a:p>
        </p:txBody>
      </p:sp>
    </p:spTree>
    <p:extLst>
      <p:ext uri="{BB962C8B-B14F-4D97-AF65-F5344CB8AC3E}">
        <p14:creationId xmlns:p14="http://schemas.microsoft.com/office/powerpoint/2010/main" val="4001542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sz="2800" dirty="0" smtClean="0"/>
              <a:t>Even for very sparse matrices, the majority of the application data will be in the matrix</a:t>
            </a:r>
          </a:p>
          <a:p>
            <a:pPr lvl="1"/>
            <a:r>
              <a:rPr lang="en-GB" sz="2400" dirty="0" smtClean="0"/>
              <a:t>0.01% of a 10M x 10M matrix is three orders of magnitude larger than a 10M element vector</a:t>
            </a:r>
          </a:p>
          <a:p>
            <a:r>
              <a:rPr lang="en-GB" dirty="0" smtClean="0"/>
              <a:t>This means that:</a:t>
            </a:r>
          </a:p>
          <a:p>
            <a:pPr marL="914400" lvl="1" indent="-457200">
              <a:buFont typeface="+mj-lt"/>
              <a:buAutoNum type="arabicPeriod"/>
            </a:pPr>
            <a:r>
              <a:rPr lang="en-GB" sz="2400" dirty="0" smtClean="0"/>
              <a:t>Sparse matrix-vector products (</a:t>
            </a:r>
            <a:r>
              <a:rPr lang="en-GB" sz="2400" dirty="0" err="1" smtClean="0"/>
              <a:t>SpMV</a:t>
            </a:r>
            <a:r>
              <a:rPr lang="en-GB" sz="2400" dirty="0" smtClean="0"/>
              <a:t>) will account for the majority of the runtime in these iterative solvers</a:t>
            </a:r>
          </a:p>
          <a:p>
            <a:pPr marL="914400" lvl="1" indent="-457200">
              <a:buFont typeface="+mj-lt"/>
              <a:buAutoNum type="arabicPeriod"/>
            </a:pPr>
            <a:r>
              <a:rPr lang="en-GB" sz="2400" dirty="0" smtClean="0"/>
              <a:t>The sparse matrix data will be the most likely candidate for suffering a </a:t>
            </a:r>
            <a:r>
              <a:rPr lang="en-GB" sz="2400" b="1" dirty="0" smtClean="0">
                <a:solidFill>
                  <a:srgbClr val="FF0000"/>
                </a:solidFill>
              </a:rPr>
              <a:t>silent data corruption</a:t>
            </a:r>
            <a:r>
              <a:rPr lang="en-GB" sz="2400" dirty="0" smtClean="0"/>
              <a:t> (</a:t>
            </a:r>
            <a:r>
              <a:rPr lang="en-GB" sz="2400" b="1" dirty="0" smtClean="0"/>
              <a:t>SDC</a:t>
            </a:r>
            <a:r>
              <a:rPr lang="en-GB" sz="2400" dirty="0" smtClean="0"/>
              <a:t>)</a:t>
            </a:r>
            <a:endParaRPr lang="en-GB" sz="24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a:t>
            </a:fld>
            <a:endParaRPr lang="en-GB"/>
          </a:p>
        </p:txBody>
      </p:sp>
    </p:spTree>
    <p:extLst>
      <p:ext uri="{BB962C8B-B14F-4D97-AF65-F5344CB8AC3E}">
        <p14:creationId xmlns:p14="http://schemas.microsoft.com/office/powerpoint/2010/main" val="213203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6504965"/>
              </p:ext>
            </p:extLst>
          </p:nvPr>
        </p:nvGraphicFramePr>
        <p:xfrm>
          <a:off x="444500" y="1231900"/>
          <a:ext cx="82296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
        <p:nvSpPr>
          <p:cNvPr id="7" name="TextBox 6"/>
          <p:cNvSpPr txBox="1"/>
          <p:nvPr/>
        </p:nvSpPr>
        <p:spPr>
          <a:xfrm>
            <a:off x="4102100" y="1816100"/>
            <a:ext cx="774700" cy="369332"/>
          </a:xfrm>
          <a:prstGeom prst="rect">
            <a:avLst/>
          </a:prstGeom>
          <a:noFill/>
        </p:spPr>
        <p:txBody>
          <a:bodyPr wrap="square" rtlCol="0">
            <a:spAutoFit/>
          </a:bodyPr>
          <a:lstStyle/>
          <a:p>
            <a:r>
              <a:rPr lang="en-GB" dirty="0" smtClean="0"/>
              <a:t>bit 1</a:t>
            </a:r>
            <a:endParaRPr lang="en-GB" dirty="0"/>
          </a:p>
        </p:txBody>
      </p:sp>
      <p:sp>
        <p:nvSpPr>
          <p:cNvPr id="8" name="TextBox 7"/>
          <p:cNvSpPr txBox="1"/>
          <p:nvPr/>
        </p:nvSpPr>
        <p:spPr>
          <a:xfrm>
            <a:off x="6667500" y="4038600"/>
            <a:ext cx="774700" cy="369332"/>
          </a:xfrm>
          <a:prstGeom prst="rect">
            <a:avLst/>
          </a:prstGeom>
          <a:noFill/>
        </p:spPr>
        <p:txBody>
          <a:bodyPr wrap="square" rtlCol="0">
            <a:spAutoFit/>
          </a:bodyPr>
          <a:lstStyle/>
          <a:p>
            <a:r>
              <a:rPr lang="en-GB" dirty="0" smtClean="0"/>
              <a:t>bit 4</a:t>
            </a:r>
            <a:endParaRPr lang="en-GB" dirty="0"/>
          </a:p>
        </p:txBody>
      </p:sp>
      <p:sp>
        <p:nvSpPr>
          <p:cNvPr id="10" name="TextBox 9"/>
          <p:cNvSpPr txBox="1"/>
          <p:nvPr/>
        </p:nvSpPr>
        <p:spPr>
          <a:xfrm>
            <a:off x="3860800" y="4787900"/>
            <a:ext cx="774700" cy="369332"/>
          </a:xfrm>
          <a:prstGeom prst="rect">
            <a:avLst/>
          </a:prstGeom>
          <a:noFill/>
        </p:spPr>
        <p:txBody>
          <a:bodyPr wrap="square" rtlCol="0">
            <a:spAutoFit/>
          </a:bodyPr>
          <a:lstStyle/>
          <a:p>
            <a:r>
              <a:rPr lang="en-GB" dirty="0" smtClean="0"/>
              <a:t>bit 2</a:t>
            </a:r>
            <a:endParaRPr lang="en-GB" dirty="0"/>
          </a:p>
        </p:txBody>
      </p:sp>
      <p:sp>
        <p:nvSpPr>
          <p:cNvPr id="12" name="TextBox 11"/>
          <p:cNvSpPr txBox="1"/>
          <p:nvPr/>
        </p:nvSpPr>
        <p:spPr>
          <a:xfrm>
            <a:off x="4025900" y="3200400"/>
            <a:ext cx="774700" cy="369332"/>
          </a:xfrm>
          <a:prstGeom prst="rect">
            <a:avLst/>
          </a:prstGeom>
          <a:noFill/>
        </p:spPr>
        <p:txBody>
          <a:bodyPr wrap="square" rtlCol="0">
            <a:spAutoFit/>
          </a:bodyPr>
          <a:lstStyle/>
          <a:p>
            <a:r>
              <a:rPr lang="en-GB" dirty="0" smtClean="0"/>
              <a:t>bit 3</a:t>
            </a:r>
            <a:endParaRPr lang="en-GB" dirty="0"/>
          </a:p>
        </p:txBody>
      </p:sp>
      <p:sp>
        <p:nvSpPr>
          <p:cNvPr id="13" name="TextBox 12"/>
          <p:cNvSpPr txBox="1"/>
          <p:nvPr/>
        </p:nvSpPr>
        <p:spPr>
          <a:xfrm>
            <a:off x="5930900" y="3009900"/>
            <a:ext cx="774700" cy="369332"/>
          </a:xfrm>
          <a:prstGeom prst="rect">
            <a:avLst/>
          </a:prstGeom>
          <a:noFill/>
        </p:spPr>
        <p:txBody>
          <a:bodyPr wrap="square" rtlCol="0">
            <a:spAutoFit/>
          </a:bodyPr>
          <a:lstStyle/>
          <a:p>
            <a:r>
              <a:rPr lang="en-GB" dirty="0" smtClean="0"/>
              <a:t>bit 5</a:t>
            </a:r>
            <a:endParaRPr lang="en-GB" dirty="0"/>
          </a:p>
        </p:txBody>
      </p:sp>
      <p:sp>
        <p:nvSpPr>
          <p:cNvPr id="14" name="TextBox 13"/>
          <p:cNvSpPr txBox="1"/>
          <p:nvPr/>
        </p:nvSpPr>
        <p:spPr>
          <a:xfrm>
            <a:off x="5016500" y="4127500"/>
            <a:ext cx="774700" cy="369332"/>
          </a:xfrm>
          <a:prstGeom prst="rect">
            <a:avLst/>
          </a:prstGeom>
          <a:noFill/>
        </p:spPr>
        <p:txBody>
          <a:bodyPr wrap="square" rtlCol="0">
            <a:spAutoFit/>
          </a:bodyPr>
          <a:lstStyle/>
          <a:p>
            <a:r>
              <a:rPr lang="en-GB" b="1" dirty="0" smtClean="0">
                <a:solidFill>
                  <a:srgbClr val="660066"/>
                </a:solidFill>
              </a:rPr>
              <a:t>bit 6</a:t>
            </a:r>
            <a:endParaRPr lang="en-GB" b="1" dirty="0">
              <a:solidFill>
                <a:srgbClr val="660066"/>
              </a:solidFill>
            </a:endParaRPr>
          </a:p>
        </p:txBody>
      </p:sp>
      <p:sp>
        <p:nvSpPr>
          <p:cNvPr id="15" name="TextBox 14"/>
          <p:cNvSpPr txBox="1"/>
          <p:nvPr/>
        </p:nvSpPr>
        <p:spPr>
          <a:xfrm>
            <a:off x="4787900" y="3302000"/>
            <a:ext cx="774700" cy="369332"/>
          </a:xfrm>
          <a:prstGeom prst="rect">
            <a:avLst/>
          </a:prstGeom>
          <a:noFill/>
        </p:spPr>
        <p:txBody>
          <a:bodyPr wrap="square" rtlCol="0">
            <a:spAutoFit/>
          </a:bodyPr>
          <a:lstStyle/>
          <a:p>
            <a:r>
              <a:rPr lang="en-GB" dirty="0" smtClean="0"/>
              <a:t>bit 7</a:t>
            </a:r>
            <a:endParaRPr lang="en-GB" dirty="0"/>
          </a:p>
        </p:txBody>
      </p:sp>
      <p:sp>
        <p:nvSpPr>
          <p:cNvPr id="16" name="TextBox 15"/>
          <p:cNvSpPr txBox="1"/>
          <p:nvPr/>
        </p:nvSpPr>
        <p:spPr>
          <a:xfrm>
            <a:off x="1295400" y="3810000"/>
            <a:ext cx="774700" cy="369332"/>
          </a:xfrm>
          <a:prstGeom prst="rect">
            <a:avLst/>
          </a:prstGeom>
          <a:noFill/>
        </p:spPr>
        <p:txBody>
          <a:bodyPr wrap="square" rtlCol="0">
            <a:spAutoFit/>
          </a:bodyPr>
          <a:lstStyle/>
          <a:p>
            <a:r>
              <a:rPr lang="en-GB" dirty="0" smtClean="0"/>
              <a:t>bit 8</a:t>
            </a:r>
            <a:endParaRPr lang="en-GB" dirty="0"/>
          </a:p>
        </p:txBody>
      </p:sp>
      <p:sp>
        <p:nvSpPr>
          <p:cNvPr id="17" name="TextBox 16"/>
          <p:cNvSpPr txBox="1"/>
          <p:nvPr/>
        </p:nvSpPr>
        <p:spPr>
          <a:xfrm>
            <a:off x="2133600" y="2806700"/>
            <a:ext cx="774700" cy="369332"/>
          </a:xfrm>
          <a:prstGeom prst="rect">
            <a:avLst/>
          </a:prstGeom>
          <a:noFill/>
        </p:spPr>
        <p:txBody>
          <a:bodyPr wrap="square" rtlCol="0">
            <a:spAutoFit/>
          </a:bodyPr>
          <a:lstStyle/>
          <a:p>
            <a:r>
              <a:rPr lang="en-GB" dirty="0" smtClean="0"/>
              <a:t>bit 9</a:t>
            </a:r>
            <a:endParaRPr lang="en-GB" dirty="0"/>
          </a:p>
        </p:txBody>
      </p:sp>
      <p:sp>
        <p:nvSpPr>
          <p:cNvPr id="18" name="TextBox 17"/>
          <p:cNvSpPr txBox="1"/>
          <p:nvPr/>
        </p:nvSpPr>
        <p:spPr>
          <a:xfrm>
            <a:off x="2705100" y="4114800"/>
            <a:ext cx="774700" cy="369332"/>
          </a:xfrm>
          <a:prstGeom prst="rect">
            <a:avLst/>
          </a:prstGeom>
          <a:noFill/>
        </p:spPr>
        <p:txBody>
          <a:bodyPr wrap="square" rtlCol="0">
            <a:spAutoFit/>
          </a:bodyPr>
          <a:lstStyle/>
          <a:p>
            <a:r>
              <a:rPr lang="en-GB" dirty="0" smtClean="0"/>
              <a:t>bit 10</a:t>
            </a:r>
            <a:endParaRPr lang="en-GB" dirty="0"/>
          </a:p>
        </p:txBody>
      </p:sp>
      <p:sp>
        <p:nvSpPr>
          <p:cNvPr id="19" name="TextBox 18"/>
          <p:cNvSpPr txBox="1"/>
          <p:nvPr/>
        </p:nvSpPr>
        <p:spPr>
          <a:xfrm>
            <a:off x="3060700" y="3263900"/>
            <a:ext cx="774700" cy="369332"/>
          </a:xfrm>
          <a:prstGeom prst="rect">
            <a:avLst/>
          </a:prstGeom>
          <a:noFill/>
        </p:spPr>
        <p:txBody>
          <a:bodyPr wrap="square" rtlCol="0">
            <a:spAutoFit/>
          </a:bodyPr>
          <a:lstStyle/>
          <a:p>
            <a:r>
              <a:rPr lang="en-GB" dirty="0" smtClean="0"/>
              <a:t>bit 11</a:t>
            </a:r>
            <a:endParaRPr lang="en-GB" dirty="0"/>
          </a:p>
        </p:txBody>
      </p:sp>
      <p:sp>
        <p:nvSpPr>
          <p:cNvPr id="20" name="TextBox 19"/>
          <p:cNvSpPr txBox="1"/>
          <p:nvPr/>
        </p:nvSpPr>
        <p:spPr>
          <a:xfrm>
            <a:off x="5067300" y="876300"/>
            <a:ext cx="1511300" cy="369332"/>
          </a:xfrm>
          <a:prstGeom prst="rect">
            <a:avLst/>
          </a:prstGeom>
          <a:noFill/>
        </p:spPr>
        <p:txBody>
          <a:bodyPr wrap="square" rtlCol="0">
            <a:spAutoFit/>
          </a:bodyPr>
          <a:lstStyle/>
          <a:p>
            <a:r>
              <a:rPr lang="en-GB" b="1" dirty="0" smtClean="0"/>
              <a:t>parity bit 1</a:t>
            </a:r>
            <a:endParaRPr lang="en-GB" b="1" dirty="0"/>
          </a:p>
        </p:txBody>
      </p:sp>
      <p:sp>
        <p:nvSpPr>
          <p:cNvPr id="22" name="TextBox 21"/>
          <p:cNvSpPr txBox="1"/>
          <p:nvPr/>
        </p:nvSpPr>
        <p:spPr>
          <a:xfrm>
            <a:off x="6642100" y="5080000"/>
            <a:ext cx="1511300" cy="369332"/>
          </a:xfrm>
          <a:prstGeom prst="rect">
            <a:avLst/>
          </a:prstGeom>
          <a:noFill/>
        </p:spPr>
        <p:txBody>
          <a:bodyPr wrap="square" rtlCol="0">
            <a:spAutoFit/>
          </a:bodyPr>
          <a:lstStyle/>
          <a:p>
            <a:r>
              <a:rPr lang="en-GB" b="1" dirty="0" smtClean="0">
                <a:solidFill>
                  <a:srgbClr val="FF0000"/>
                </a:solidFill>
              </a:rPr>
              <a:t>parity bit 3</a:t>
            </a:r>
            <a:endParaRPr lang="en-GB" b="1" dirty="0">
              <a:solidFill>
                <a:srgbClr val="FF0000"/>
              </a:solidFill>
            </a:endParaRPr>
          </a:p>
        </p:txBody>
      </p:sp>
      <p:sp>
        <p:nvSpPr>
          <p:cNvPr id="23" name="TextBox 22"/>
          <p:cNvSpPr txBox="1"/>
          <p:nvPr/>
        </p:nvSpPr>
        <p:spPr>
          <a:xfrm>
            <a:off x="3505200" y="5549900"/>
            <a:ext cx="1511300" cy="369332"/>
          </a:xfrm>
          <a:prstGeom prst="rect">
            <a:avLst/>
          </a:prstGeom>
          <a:noFill/>
        </p:spPr>
        <p:txBody>
          <a:bodyPr wrap="square" rtlCol="0">
            <a:spAutoFit/>
          </a:bodyPr>
          <a:lstStyle/>
          <a:p>
            <a:r>
              <a:rPr lang="en-GB" b="1" dirty="0" smtClean="0">
                <a:solidFill>
                  <a:srgbClr val="FF0000"/>
                </a:solidFill>
              </a:rPr>
              <a:t>parity bit 2</a:t>
            </a:r>
            <a:endParaRPr lang="en-GB" b="1" dirty="0">
              <a:solidFill>
                <a:srgbClr val="FF0000"/>
              </a:solidFill>
            </a:endParaRPr>
          </a:p>
        </p:txBody>
      </p:sp>
      <p:sp>
        <p:nvSpPr>
          <p:cNvPr id="24" name="TextBox 23"/>
          <p:cNvSpPr txBox="1"/>
          <p:nvPr/>
        </p:nvSpPr>
        <p:spPr>
          <a:xfrm>
            <a:off x="482600" y="4838700"/>
            <a:ext cx="1511300" cy="369332"/>
          </a:xfrm>
          <a:prstGeom prst="rect">
            <a:avLst/>
          </a:prstGeom>
          <a:noFill/>
        </p:spPr>
        <p:txBody>
          <a:bodyPr wrap="square" rtlCol="0">
            <a:spAutoFit/>
          </a:bodyPr>
          <a:lstStyle/>
          <a:p>
            <a:r>
              <a:rPr lang="en-GB" b="1" dirty="0" smtClean="0"/>
              <a:t>parity bit 4</a:t>
            </a:r>
            <a:endParaRPr lang="en-GB" b="1" dirty="0"/>
          </a:p>
        </p:txBody>
      </p:sp>
    </p:spTree>
    <p:extLst>
      <p:ext uri="{BB962C8B-B14F-4D97-AF65-F5344CB8AC3E}">
        <p14:creationId xmlns:p14="http://schemas.microsoft.com/office/powerpoint/2010/main" val="45392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43</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Interleaving the parity bits with the data will be very expensive</a:t>
            </a:r>
          </a:p>
          <a:p>
            <a:r>
              <a:rPr lang="en-GB" sz="2600" dirty="0" smtClean="0"/>
              <a:t>Instead, we can store the parity bits somewhere else, and just perform the hamming code operations </a:t>
            </a:r>
            <a:r>
              <a:rPr lang="en-GB" sz="2600" b="1" i="1" dirty="0" smtClean="0"/>
              <a:t>as if</a:t>
            </a:r>
            <a:r>
              <a:rPr lang="en-GB" sz="2600" dirty="0" smtClean="0"/>
              <a:t> they were in the correct (power-of-two) positions</a:t>
            </a:r>
          </a:p>
          <a:p>
            <a:r>
              <a:rPr lang="en-GB" sz="2600" dirty="0" smtClean="0"/>
              <a:t>If we store the parity bits in the </a:t>
            </a:r>
            <a:r>
              <a:rPr lang="en-GB" sz="2600" dirty="0"/>
              <a:t>unused </a:t>
            </a:r>
            <a:r>
              <a:rPr lang="en-GB" sz="2600" dirty="0" smtClean="0"/>
              <a:t>high-order bits </a:t>
            </a:r>
            <a:r>
              <a:rPr lang="en-GB" sz="2600" dirty="0"/>
              <a:t>of the matrix </a:t>
            </a:r>
            <a:r>
              <a:rPr lang="en-GB" sz="2600" dirty="0" smtClean="0"/>
              <a:t>indices, masking them out becomes a simple bitwise </a:t>
            </a:r>
            <a:r>
              <a:rPr lang="en-GB" sz="2600" b="1" dirty="0" smtClean="0">
                <a:solidFill>
                  <a:srgbClr val="0000FF"/>
                </a:solidFill>
              </a:rPr>
              <a:t>AND</a:t>
            </a:r>
            <a:r>
              <a:rPr lang="en-GB" sz="2600" dirty="0" smtClean="0"/>
              <a:t> operation</a:t>
            </a:r>
          </a:p>
          <a:p>
            <a:r>
              <a:rPr lang="en-GB" sz="2600" dirty="0"/>
              <a:t>We can </a:t>
            </a:r>
            <a:r>
              <a:rPr lang="en-GB" sz="2600" dirty="0" err="1"/>
              <a:t>precompute</a:t>
            </a:r>
            <a:r>
              <a:rPr lang="en-GB" sz="2600" dirty="0"/>
              <a:t> </a:t>
            </a:r>
            <a:r>
              <a:rPr lang="en-GB" sz="2600" dirty="0" smtClean="0"/>
              <a:t>some masks </a:t>
            </a:r>
            <a:r>
              <a:rPr lang="en-GB" sz="2600" dirty="0"/>
              <a:t>for efficient extraction of the correct bits</a:t>
            </a:r>
          </a:p>
          <a:p>
            <a:endParaRPr lang="en-GB" sz="2600" dirty="0" smtClean="0"/>
          </a:p>
        </p:txBody>
      </p:sp>
      <p:sp>
        <p:nvSpPr>
          <p:cNvPr id="4" name="Slide Number Placeholder 3"/>
          <p:cNvSpPr>
            <a:spLocks noGrp="1"/>
          </p:cNvSpPr>
          <p:nvPr>
            <p:ph type="sldNum" sz="quarter" idx="10"/>
          </p:nvPr>
        </p:nvSpPr>
        <p:spPr/>
        <p:txBody>
          <a:bodyPr/>
          <a:lstStyle/>
          <a:p>
            <a:fld id="{D9B8CB04-7B95-2844-BD15-B133C35E4786}" type="slidenum">
              <a:rPr lang="en-GB" smtClean="0"/>
              <a:pPr/>
              <a:t>44</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45</a:t>
            </a:fld>
            <a:endParaRPr lang="en-GB"/>
          </a:p>
        </p:txBody>
      </p:sp>
      <p:sp>
        <p:nvSpPr>
          <p:cNvPr id="5" name="Content Placeholder 2"/>
          <p:cNvSpPr txBox="1">
            <a:spLocks/>
          </p:cNvSpPr>
          <p:nvPr/>
        </p:nvSpPr>
        <p:spPr bwMode="auto">
          <a:xfrm>
            <a:off x="584200" y="1206500"/>
            <a:ext cx="8255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489410578"/>
              </p:ext>
            </p:extLst>
          </p:nvPr>
        </p:nvGraphicFramePr>
        <p:xfrm>
          <a:off x="458823" y="3172403"/>
          <a:ext cx="8227976" cy="1542664"/>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7-bit</a:t>
                      </a:r>
                      <a:endParaRPr lang="en-GB" b="1" dirty="0"/>
                    </a:p>
                  </a:txBody>
                  <a:tcPr/>
                </a:tc>
                <a:tc>
                  <a:txBody>
                    <a:bodyPr/>
                    <a:lstStyle/>
                    <a:p>
                      <a:pPr algn="ctr"/>
                      <a:r>
                        <a:rPr lang="en-GB" b="1" dirty="0" smtClean="0"/>
                        <a:t>7</a:t>
                      </a:r>
                      <a:endParaRPr lang="en-GB" b="1" dirty="0"/>
                    </a:p>
                  </a:txBody>
                  <a:tcPr/>
                </a:tc>
                <a:tc>
                  <a:txBody>
                    <a:bodyPr/>
                    <a:lstStyle/>
                    <a:p>
                      <a:pPr algn="ctr" fontAlgn="b"/>
                      <a:r>
                        <a:rPr lang="hr-HR" sz="1800" b="1" i="0" u="none" strike="noStrike" dirty="0" smtClean="0">
                          <a:solidFill>
                            <a:srgbClr val="000000"/>
                          </a:solidFill>
                          <a:effectLst/>
                          <a:latin typeface="+mn-lt"/>
                        </a:rPr>
                        <a:t>2.61x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4.27x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optimisation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47</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a:t>
            </a:r>
            <a:r>
              <a:rPr lang="en-GB" sz="4000" dirty="0"/>
              <a:t>optimisation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48</a:t>
            </a:fld>
            <a:endParaRPr lang="en-GB"/>
          </a:p>
        </p:txBody>
      </p:sp>
      <p:sp>
        <p:nvSpPr>
          <p:cNvPr id="5" name="Content Placeholder 2"/>
          <p:cNvSpPr txBox="1">
            <a:spLocks/>
          </p:cNvSpPr>
          <p:nvPr/>
        </p:nvSpPr>
        <p:spPr bwMode="auto">
          <a:xfrm>
            <a:off x="457200" y="1079500"/>
            <a:ext cx="8382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syndrome = </a:t>
            </a:r>
            <a:r>
              <a:rPr lang="en-US" sz="1800" b="1" dirty="0" err="1" smtClean="0">
                <a:solidFill>
                  <a:srgbClr val="3366FF"/>
                </a:solidFill>
                <a:latin typeface="Courier New"/>
                <a:cs typeface="Courier New"/>
              </a:rPr>
              <a:t>compute_hamming_bits</a:t>
            </a:r>
            <a:r>
              <a:rPr lang="en-US" sz="1800" b="1" dirty="0" smtClean="0">
                <a:latin typeface="Courier New"/>
                <a:cs typeface="Courier New"/>
              </a:rPr>
              <a:t>(data);</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flipped bit</a:t>
            </a:r>
          </a:p>
          <a:p>
            <a:pPr marL="0" indent="0">
              <a:buFontTx/>
              <a:buNone/>
            </a:pPr>
            <a:r>
              <a:rPr lang="en-US" sz="1800" b="1" dirty="0">
                <a:latin typeface="Courier New"/>
                <a:cs typeface="Courier New"/>
              </a:rPr>
              <a:t> </a:t>
            </a: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else</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p>
          <a:p>
            <a:pPr marL="0" indent="0">
              <a:buFontTx/>
              <a:buNone/>
            </a:pPr>
            <a:r>
              <a:rPr lang="en-US" sz="1800" b="1" dirty="0" smtClean="0">
                <a:latin typeface="Courier New"/>
                <a:cs typeface="Courier New"/>
              </a:rPr>
              <a:t>  }</a:t>
            </a:r>
          </a:p>
          <a:p>
            <a:pPr marL="0" indent="0">
              <a:buFontTx/>
              <a:buNone/>
            </a:pPr>
            <a:r>
              <a:rPr lang="en-US" sz="1800" b="1" dirty="0" smtClean="0">
                <a:latin typeface="Courier New"/>
                <a:cs typeface="Courier New"/>
              </a:rPr>
              <a:t>}</a:t>
            </a:r>
            <a:endParaRPr lang="en-GB" sz="1800" b="1" dirty="0"/>
          </a:p>
        </p:txBody>
      </p:sp>
    </p:spTree>
    <p:extLst>
      <p:ext uri="{BB962C8B-B14F-4D97-AF65-F5344CB8AC3E}">
        <p14:creationId xmlns:p14="http://schemas.microsoft.com/office/powerpoint/2010/main" val="423311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49</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318109702"/>
              </p:ext>
            </p:extLst>
          </p:nvPr>
        </p:nvGraphicFramePr>
        <p:xfrm>
          <a:off x="458823" y="3172403"/>
          <a:ext cx="8227976" cy="1928330"/>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8-bit</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1.04x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nb-NO" sz="1800" b="1" i="0" u="none" strike="noStrike" dirty="0" smtClean="0">
                          <a:solidFill>
                            <a:srgbClr val="000000"/>
                          </a:solidFill>
                          <a:effectLst/>
                          <a:latin typeface="+mn-lt"/>
                        </a:rPr>
                        <a:t>1.48x</a:t>
                      </a:r>
                      <a:endParaRPr lang="nb-NO"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lnSpcReduction="10000"/>
          </a:bodyPr>
          <a:lstStyle/>
          <a:p>
            <a:r>
              <a:rPr lang="en-GB" dirty="0" smtClean="0"/>
              <a:t>Since most of the matrix elements are zero, sparse matrices are </a:t>
            </a:r>
            <a:r>
              <a:rPr lang="en-GB" dirty="0"/>
              <a:t>s</a:t>
            </a:r>
            <a:r>
              <a:rPr lang="en-GB" dirty="0" smtClean="0"/>
              <a:t>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50</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51</a:t>
            </a:fld>
            <a:endParaRPr lang="en-GB"/>
          </a:p>
        </p:txBody>
      </p:sp>
      <p:sp>
        <p:nvSpPr>
          <p:cNvPr id="5" name="Content Placeholder 2"/>
          <p:cNvSpPr txBox="1">
            <a:spLocks/>
          </p:cNvSpPr>
          <p:nvPr/>
        </p:nvSpPr>
        <p:spPr bwMode="auto">
          <a:xfrm>
            <a:off x="495300" y="1016000"/>
            <a:ext cx="83439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p>
          <a:p>
            <a:pPr marL="0" indent="0">
              <a:buNone/>
            </a:pPr>
            <a:r>
              <a:rPr lang="en-US" sz="1800" b="1" dirty="0" smtClean="0">
                <a:latin typeface="Courier New"/>
                <a:cs typeface="Courier New"/>
              </a:rPr>
              <a:t>syndrome       </a:t>
            </a:r>
            <a:r>
              <a:rPr lang="en-US" sz="1800" b="1" dirty="0">
                <a:latin typeface="Courier New"/>
                <a:cs typeface="Courier New"/>
              </a:rPr>
              <a:t>= </a:t>
            </a:r>
            <a:r>
              <a:rPr lang="en-US" sz="1800" b="1" dirty="0" err="1">
                <a:solidFill>
                  <a:srgbClr val="3366FF"/>
                </a:solidFill>
                <a:latin typeface="Courier New"/>
                <a:cs typeface="Courier New"/>
              </a:rPr>
              <a:t>compute_hamming_bits</a:t>
            </a:r>
            <a:r>
              <a:rPr lang="en-US" sz="1800" b="1" dirty="0">
                <a:latin typeface="Courier New"/>
                <a:cs typeface="Courier New"/>
              </a:rPr>
              <a:t>(data)</a:t>
            </a: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flipped bit with hamming codes</a:t>
            </a:r>
            <a:r>
              <a:rPr lang="en-US" sz="1800" b="1" dirty="0" smtClean="0">
                <a:latin typeface="Courier New"/>
                <a:cs typeface="Courier New"/>
              </a:rPr>
              <a:t/>
            </a:r>
            <a:br>
              <a:rPr lang="en-US" sz="1800" b="1" dirty="0" smtClean="0">
                <a:latin typeface="Courier New"/>
                <a:cs typeface="Courier New"/>
              </a:rPr>
            </a:br>
            <a:r>
              <a:rPr lang="en-US" sz="1800" b="1" dirty="0" smtClean="0">
                <a:latin typeface="Courier New"/>
                <a:cs typeface="Courier New"/>
              </a:rPr>
              <a:t>  </a:t>
            </a:r>
            <a:r>
              <a:rPr lang="en-US" sz="1800" b="1" dirty="0" smtClean="0">
                <a:solidFill>
                  <a:srgbClr val="FF6600"/>
                </a:solidFill>
                <a:latin typeface="Courier New"/>
                <a:cs typeface="Courier New"/>
              </a:rPr>
              <a:t>else</a:t>
            </a:r>
            <a:endParaRPr lang="en-US" sz="1800" b="1" dirty="0" smtClean="0">
              <a:latin typeface="Courier New"/>
              <a:cs typeface="Courier New"/>
            </a:endParaRP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endParaRPr lang="en-US" sz="1800" b="1" dirty="0" smtClean="0">
              <a:latin typeface="Courier New"/>
              <a:cs typeface="Courier New"/>
            </a:endParaRP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else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report double-bit error</a:t>
            </a:r>
          </a:p>
          <a:p>
            <a:pPr marL="0" indent="0">
              <a:buFontTx/>
              <a:buNone/>
            </a:pPr>
            <a:r>
              <a:rPr lang="en-US" sz="1800" b="1" dirty="0">
                <a:latin typeface="Courier New"/>
                <a:cs typeface="Courier New"/>
              </a:rPr>
              <a:t>}</a:t>
            </a:r>
            <a:endParaRPr lang="en-GB" sz="1800" b="1" dirty="0"/>
          </a:p>
        </p:txBody>
      </p:sp>
    </p:spTree>
    <p:extLst>
      <p:ext uri="{BB962C8B-B14F-4D97-AF65-F5344CB8AC3E}">
        <p14:creationId xmlns:p14="http://schemas.microsoft.com/office/powerpoint/2010/main" val="20640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52</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006701532"/>
              </p:ext>
            </p:extLst>
          </p:nvPr>
        </p:nvGraphicFramePr>
        <p:xfrm>
          <a:off x="458823" y="3172403"/>
          <a:ext cx="8227976" cy="2313996"/>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0" dirty="0" smtClean="0"/>
                        <a:t>SEC 8-bit</a:t>
                      </a:r>
                      <a:endParaRPr lang="en-GB" b="0" dirty="0"/>
                    </a:p>
                  </a:txBody>
                  <a:tcPr/>
                </a:tc>
                <a:tc>
                  <a:txBody>
                    <a:bodyPr/>
                    <a:lstStyle/>
                    <a:p>
                      <a:pPr algn="ctr"/>
                      <a:r>
                        <a:rPr lang="en-GB" b="0" dirty="0" smtClean="0"/>
                        <a:t>8</a:t>
                      </a:r>
                      <a:endParaRPr lang="en-GB" b="0" dirty="0"/>
                    </a:p>
                  </a:txBody>
                  <a:tcPr/>
                </a:tc>
                <a:tc>
                  <a:txBody>
                    <a:bodyPr/>
                    <a:lstStyle/>
                    <a:p>
                      <a:pPr algn="ctr" fontAlgn="b"/>
                      <a:r>
                        <a:rPr lang="hr-HR" sz="1800" b="0" i="0" u="none" strike="noStrike" dirty="0" smtClean="0">
                          <a:solidFill>
                            <a:srgbClr val="000000"/>
                          </a:solidFill>
                          <a:effectLst/>
                          <a:latin typeface="+mn-lt"/>
                        </a:rPr>
                        <a:t>1.04x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nb-NO" sz="1800" b="0" i="0" u="none" strike="noStrike" dirty="0" smtClean="0">
                          <a:solidFill>
                            <a:srgbClr val="000000"/>
                          </a:solidFill>
                          <a:effectLst/>
                          <a:latin typeface="+mn-lt"/>
                        </a:rPr>
                        <a:t>1.48x</a:t>
                      </a:r>
                      <a:endParaRPr lang="nb-NO"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SECDED</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2.49x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4.79x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288635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a:t>
            </a:r>
            <a:endParaRPr lang="en-GB" dirty="0"/>
          </a:p>
        </p:txBody>
      </p:sp>
      <p:sp>
        <p:nvSpPr>
          <p:cNvPr id="3" name="Content Placeholder 2"/>
          <p:cNvSpPr>
            <a:spLocks noGrp="1"/>
          </p:cNvSpPr>
          <p:nvPr>
            <p:ph idx="1"/>
          </p:nvPr>
        </p:nvSpPr>
        <p:spPr/>
        <p:txBody>
          <a:bodyPr/>
          <a:lstStyle/>
          <a:p>
            <a:pPr>
              <a:spcBef>
                <a:spcPts val="1176"/>
              </a:spcBef>
            </a:pPr>
            <a:r>
              <a:rPr lang="en-GB" sz="2400" dirty="0" smtClean="0"/>
              <a:t>We cannot correct a double-bit error with the parity bits, but we could restore the matrix element from the original source (e.g. a file on disk)</a:t>
            </a:r>
            <a:endParaRPr lang="en-GB" sz="1600" dirty="0" smtClean="0"/>
          </a:p>
          <a:p>
            <a:pPr>
              <a:spcBef>
                <a:spcPts val="1176"/>
              </a:spcBef>
            </a:pPr>
            <a:r>
              <a:rPr lang="en-GB" sz="2400" dirty="0" smtClean="0"/>
              <a:t>Alternatively, we could combine ECC with a checkpoint/restart scheme</a:t>
            </a:r>
          </a:p>
          <a:p>
            <a:pPr lvl="1">
              <a:spcBef>
                <a:spcPts val="1176"/>
              </a:spcBef>
            </a:pPr>
            <a:r>
              <a:rPr lang="en-GB" sz="2000" dirty="0" smtClean="0"/>
              <a:t>Iterative solvers provide natural points at which to checkpoint (e.g. every </a:t>
            </a:r>
            <a:r>
              <a:rPr lang="en-GB" sz="2000" i="1" dirty="0" smtClean="0"/>
              <a:t>X </a:t>
            </a:r>
            <a:r>
              <a:rPr lang="en-GB" sz="2000" dirty="0" smtClean="0"/>
              <a:t>iterations)</a:t>
            </a:r>
          </a:p>
          <a:p>
            <a:pPr>
              <a:spcBef>
                <a:spcPts val="1176"/>
              </a:spcBef>
            </a:pPr>
            <a:r>
              <a:rPr lang="en-GB" sz="2400" dirty="0" smtClean="0"/>
              <a:t>To further reduce the overheads of ECC, we could also perform the checks only every </a:t>
            </a:r>
            <a:r>
              <a:rPr lang="en-GB" sz="2400" i="1" dirty="0" smtClean="0"/>
              <a:t>X</a:t>
            </a:r>
            <a:r>
              <a:rPr lang="en-GB" sz="2400" dirty="0" smtClean="0"/>
              <a:t> iterations</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53</a:t>
            </a:fld>
            <a:endParaRPr lang="en-GB"/>
          </a:p>
        </p:txBody>
      </p:sp>
    </p:spTree>
    <p:extLst>
      <p:ext uri="{BB962C8B-B14F-4D97-AF65-F5344CB8AC3E}">
        <p14:creationId xmlns:p14="http://schemas.microsoft.com/office/powerpoint/2010/main" val="379501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Using the provided CG code as a starting point, add ECC to make the code more tolerant to silent data corruption</a:t>
            </a:r>
          </a:p>
          <a:p>
            <a:r>
              <a:rPr lang="en-GB" dirty="0" smtClean="0"/>
              <a:t>There </a:t>
            </a:r>
            <a:r>
              <a:rPr lang="en-GB" dirty="0"/>
              <a:t>are two changes to make:</a:t>
            </a:r>
          </a:p>
          <a:p>
            <a:pPr marL="971550" lvl="1" indent="-514350">
              <a:buFont typeface="+mj-lt"/>
              <a:buAutoNum type="arabicPeriod"/>
            </a:pPr>
            <a:r>
              <a:rPr lang="en-GB" dirty="0"/>
              <a:t>Generate parity bits for each matrix element and store them in the high order bits of the column index</a:t>
            </a:r>
          </a:p>
          <a:p>
            <a:pPr marL="971550" lvl="1" indent="-514350">
              <a:buFont typeface="+mj-lt"/>
              <a:buAutoNum type="arabicPeriod"/>
            </a:pPr>
            <a:r>
              <a:rPr lang="en-GB" dirty="0"/>
              <a:t>Modify the </a:t>
            </a:r>
            <a:r>
              <a:rPr lang="en-GB" dirty="0" err="1"/>
              <a:t>SpMV</a:t>
            </a:r>
            <a:r>
              <a:rPr lang="en-GB" dirty="0"/>
              <a:t> function to check the parity bits and then correct any errors that are </a:t>
            </a:r>
            <a:r>
              <a:rPr lang="en-GB" dirty="0" smtClean="0"/>
              <a:t>found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54</a:t>
            </a:fld>
            <a:endParaRPr lang="en-GB"/>
          </a:p>
        </p:txBody>
      </p:sp>
    </p:spTree>
    <p:extLst>
      <p:ext uri="{BB962C8B-B14F-4D97-AF65-F5344CB8AC3E}">
        <p14:creationId xmlns:p14="http://schemas.microsoft.com/office/powerpoint/2010/main" val="208942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sz="2800" dirty="0" smtClean="0"/>
              <a:t>Comments in the code will guide you</a:t>
            </a:r>
          </a:p>
          <a:p>
            <a:pPr lvl="1"/>
            <a:r>
              <a:rPr lang="en-GB" sz="2400" dirty="0" smtClean="0"/>
              <a:t>You just need to modify </a:t>
            </a:r>
            <a:r>
              <a:rPr lang="en-GB" sz="2400" b="1" dirty="0" err="1" smtClean="0">
                <a:solidFill>
                  <a:srgbClr val="008000"/>
                </a:solidFill>
                <a:latin typeface="Courier New"/>
                <a:cs typeface="Courier New"/>
              </a:rPr>
              <a:t>spmv.c</a:t>
            </a:r>
            <a:endParaRPr lang="en-GB" sz="2400" b="1" dirty="0" smtClean="0">
              <a:solidFill>
                <a:srgbClr val="008000"/>
              </a:solidFill>
              <a:latin typeface="Courier New"/>
              <a:cs typeface="Courier New"/>
            </a:endParaRPr>
          </a:p>
          <a:p>
            <a:r>
              <a:rPr lang="en-GB" sz="2800" dirty="0" smtClean="0"/>
              <a:t>Two routines are provided to do the heavy lifting (see comments in </a:t>
            </a:r>
            <a:r>
              <a:rPr lang="en-GB" sz="2800" b="1" dirty="0" err="1" smtClean="0">
                <a:latin typeface="Courier New"/>
                <a:cs typeface="Courier New"/>
              </a:rPr>
              <a:t>common.h</a:t>
            </a:r>
            <a:r>
              <a:rPr lang="en-GB" sz="2800" dirty="0" smtClean="0"/>
              <a:t> for descriptions):</a:t>
            </a:r>
          </a:p>
          <a:p>
            <a:pPr lvl="1"/>
            <a:r>
              <a:rPr lang="en-GB" sz="2400" b="1" dirty="0" smtClean="0">
                <a:solidFill>
                  <a:srgbClr val="3366FF"/>
                </a:solidFill>
                <a:latin typeface="Courier New"/>
                <a:cs typeface="Courier New"/>
              </a:rPr>
              <a:t>ecc_compute_col8</a:t>
            </a:r>
          </a:p>
          <a:p>
            <a:pPr lvl="1"/>
            <a:r>
              <a:rPr lang="en-GB" sz="2400" b="1" dirty="0" smtClean="0">
                <a:solidFill>
                  <a:srgbClr val="3366FF"/>
                </a:solidFill>
                <a:latin typeface="Courier New"/>
                <a:cs typeface="Courier New"/>
              </a:rPr>
              <a:t>ecc_correct_col8</a:t>
            </a:r>
          </a:p>
          <a:p>
            <a:r>
              <a:rPr lang="en-GB" sz="2800" dirty="0"/>
              <a:t>To test the code, pass the ‘</a:t>
            </a:r>
            <a:r>
              <a:rPr lang="en-GB" sz="2800" dirty="0">
                <a:latin typeface="Courier New"/>
                <a:cs typeface="Courier New"/>
              </a:rPr>
              <a:t>-</a:t>
            </a:r>
            <a:r>
              <a:rPr lang="en-GB" sz="2800" dirty="0" smtClean="0">
                <a:latin typeface="Courier New"/>
                <a:cs typeface="Courier New"/>
              </a:rPr>
              <a:t>x</a:t>
            </a:r>
            <a:r>
              <a:rPr lang="en-GB" sz="2800" dirty="0" smtClean="0"/>
              <a:t>’ </a:t>
            </a:r>
            <a:r>
              <a:rPr lang="en-GB" sz="2800" dirty="0"/>
              <a:t>parameter to the application to inject a random bit-</a:t>
            </a:r>
            <a:r>
              <a:rPr lang="en-GB" sz="2800" dirty="0" smtClean="0"/>
              <a:t>flip (add </a:t>
            </a:r>
            <a:r>
              <a:rPr lang="en-GB" sz="2800" dirty="0" smtClean="0">
                <a:latin typeface="Courier New"/>
                <a:cs typeface="Courier New"/>
              </a:rPr>
              <a:t>INDEX</a:t>
            </a:r>
            <a:r>
              <a:rPr lang="en-GB" sz="2800" dirty="0" smtClean="0"/>
              <a:t> or </a:t>
            </a:r>
            <a:r>
              <a:rPr lang="en-GB" sz="2800" dirty="0" smtClean="0">
                <a:latin typeface="Courier New"/>
                <a:cs typeface="Courier New"/>
              </a:rPr>
              <a:t>VALUE</a:t>
            </a:r>
            <a:r>
              <a:rPr lang="en-GB" sz="2800" dirty="0" smtClean="0"/>
              <a:t> to control where to flip the bits)</a:t>
            </a:r>
            <a:endParaRPr lang="en-GB" sz="2800" dirty="0" smtClean="0"/>
          </a:p>
          <a:p>
            <a:r>
              <a:rPr lang="en-GB" sz="2800" dirty="0" smtClean="0"/>
              <a:t>Example solutions are provided</a:t>
            </a:r>
            <a:endParaRPr lang="en-GB" sz="28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55</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pPr>
              <a:spcBef>
                <a:spcPts val="1272"/>
              </a:spcBef>
            </a:pPr>
            <a:r>
              <a:rPr lang="en-GB" sz="2800" b="1" dirty="0" smtClean="0">
                <a:solidFill>
                  <a:srgbClr val="008000"/>
                </a:solidFill>
              </a:rPr>
              <a:t>Extras</a:t>
            </a:r>
            <a:r>
              <a:rPr lang="en-GB" sz="2800" dirty="0" smtClean="0"/>
              <a:t> (if you finish early!):</a:t>
            </a:r>
          </a:p>
          <a:p>
            <a:pPr lvl="1">
              <a:spcBef>
                <a:spcPts val="1272"/>
              </a:spcBef>
            </a:pPr>
            <a:r>
              <a:rPr lang="en-GB" sz="2400" dirty="0" smtClean="0"/>
              <a:t>Add an additional overall parity bit to improve the performance of the error checking code</a:t>
            </a:r>
          </a:p>
          <a:p>
            <a:pPr lvl="2">
              <a:spcBef>
                <a:spcPts val="1272"/>
              </a:spcBef>
            </a:pPr>
            <a:r>
              <a:rPr lang="en-GB" sz="2000" dirty="0" smtClean="0"/>
              <a:t>Use the </a:t>
            </a:r>
            <a:r>
              <a:rPr lang="en-GB" sz="2000" b="1" dirty="0" err="1" smtClean="0">
                <a:solidFill>
                  <a:srgbClr val="3366FF"/>
                </a:solidFill>
                <a:latin typeface="Courier New"/>
                <a:cs typeface="Courier New"/>
              </a:rPr>
              <a:t>ecc_compute_overall_partity</a:t>
            </a:r>
            <a:r>
              <a:rPr lang="en-GB" sz="2000" dirty="0" smtClean="0"/>
              <a:t> routine</a:t>
            </a:r>
          </a:p>
          <a:p>
            <a:pPr lvl="1">
              <a:spcBef>
                <a:spcPts val="1272"/>
              </a:spcBef>
            </a:pPr>
            <a:r>
              <a:rPr lang="en-GB" sz="2400" dirty="0" smtClean="0"/>
              <a:t>Or use the extra parity bit to implement a SECDED scheme (use ‘</a:t>
            </a:r>
            <a:r>
              <a:rPr lang="en-GB" sz="2400" dirty="0" smtClean="0">
                <a:latin typeface="Courier New"/>
                <a:cs typeface="Courier New"/>
              </a:rPr>
              <a:t>–</a:t>
            </a:r>
            <a:r>
              <a:rPr lang="en-GB" sz="2400" dirty="0" smtClean="0">
                <a:latin typeface="Courier New"/>
                <a:cs typeface="Courier New"/>
              </a:rPr>
              <a:t>x 2</a:t>
            </a:r>
            <a:r>
              <a:rPr lang="en-GB" sz="2400" dirty="0" smtClean="0"/>
              <a:t>’ option to </a:t>
            </a:r>
            <a:r>
              <a:rPr lang="en-GB" sz="2400" dirty="0" smtClean="0"/>
              <a:t>inject a double-bit flip)</a:t>
            </a:r>
          </a:p>
          <a:p>
            <a:pPr lvl="1">
              <a:spcBef>
                <a:spcPts val="1272"/>
              </a:spcBef>
            </a:pPr>
            <a:r>
              <a:rPr lang="en-GB" sz="2400" dirty="0" smtClean="0"/>
              <a:t>Try implementing the index constraints scheme discussed earlier instead of ECC</a:t>
            </a:r>
            <a:endParaRPr lang="en-GB" sz="2400" b="1" dirty="0" smtClean="0">
              <a:solidFill>
                <a:srgbClr val="FF0000"/>
              </a:solidFill>
            </a:endParaRPr>
          </a:p>
        </p:txBody>
      </p:sp>
      <p:sp>
        <p:nvSpPr>
          <p:cNvPr id="4" name="Slide Number Placeholder 3"/>
          <p:cNvSpPr>
            <a:spLocks noGrp="1"/>
          </p:cNvSpPr>
          <p:nvPr>
            <p:ph type="sldNum" sz="quarter" idx="10"/>
          </p:nvPr>
        </p:nvSpPr>
        <p:spPr/>
        <p:txBody>
          <a:bodyPr/>
          <a:lstStyle/>
          <a:p>
            <a:fld id="{D9B8CB04-7B95-2844-BD15-B133C35E4786}" type="slidenum">
              <a:rPr lang="en-GB" smtClean="0"/>
              <a:pPr/>
              <a:t>56</a:t>
            </a:fld>
            <a:endParaRPr lang="en-GB"/>
          </a:p>
        </p:txBody>
      </p:sp>
    </p:spTree>
    <p:extLst>
      <p:ext uri="{BB962C8B-B14F-4D97-AF65-F5344CB8AC3E}">
        <p14:creationId xmlns:p14="http://schemas.microsoft.com/office/powerpoint/2010/main" val="104605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55169</TotalTime>
  <Words>4602</Words>
  <Application>Microsoft Macintosh PowerPoint</Application>
  <PresentationFormat>On-screen Show (4:3)</PresentationFormat>
  <Paragraphs>997</Paragraphs>
  <Slides>56</Slides>
  <Notes>38</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UOBtemplate 13 Feb</vt:lpstr>
      <vt:lpstr>Enabling Application-Based Fault Tolerance in Sparse Matrix Solvers</vt:lpstr>
      <vt:lpstr>Sparse linear solvers</vt:lpstr>
      <vt:lpstr>Sparse linear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Sparse matrix ABFT Results</vt:lpstr>
      <vt:lpstr>CG ABFT exercise</vt:lpstr>
      <vt:lpstr>CG ABFT exercise</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Sparse matrix ABFT Results</vt:lpstr>
      <vt:lpstr>Hamming codes</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example</vt:lpstr>
      <vt:lpstr>Hamming codes</vt:lpstr>
      <vt:lpstr>Hamming codes - implementation</vt:lpstr>
      <vt:lpstr>Hamming codes - implementation</vt:lpstr>
      <vt:lpstr>Sparse matrix ABFT Results</vt:lpstr>
      <vt:lpstr>Hamming codes - optimisation</vt:lpstr>
      <vt:lpstr>Hamming codes - optimisation</vt:lpstr>
      <vt:lpstr>Sparse matrix ABFT Results</vt:lpstr>
      <vt:lpstr>Hamming codes - SECDED</vt:lpstr>
      <vt:lpstr>Hamming codes - SECDED</vt:lpstr>
      <vt:lpstr>Sparse matrix ABFT Results</vt:lpstr>
      <vt:lpstr>Software ECC</vt:lpstr>
      <vt:lpstr>Software ECC exercise</vt:lpstr>
      <vt:lpstr>Software ECC exercise</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636</cp:revision>
  <dcterms:created xsi:type="dcterms:W3CDTF">2010-10-25T19:10:44Z</dcterms:created>
  <dcterms:modified xsi:type="dcterms:W3CDTF">2016-04-20T17:47:41Z</dcterms:modified>
  <cp:category/>
</cp:coreProperties>
</file>