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29"/>
  </p:notesMasterIdLst>
  <p:handoutMasterIdLst>
    <p:handoutMasterId r:id="rId30"/>
  </p:handoutMasterIdLst>
  <p:sldIdLst>
    <p:sldId id="257" r:id="rId4"/>
    <p:sldId id="586" r:id="rId5"/>
    <p:sldId id="562" r:id="rId6"/>
    <p:sldId id="563" r:id="rId7"/>
    <p:sldId id="564" r:id="rId8"/>
    <p:sldId id="565" r:id="rId9"/>
    <p:sldId id="566" r:id="rId10"/>
    <p:sldId id="567" r:id="rId11"/>
    <p:sldId id="568" r:id="rId12"/>
    <p:sldId id="569" r:id="rId13"/>
    <p:sldId id="571" r:id="rId14"/>
    <p:sldId id="572" r:id="rId15"/>
    <p:sldId id="573" r:id="rId16"/>
    <p:sldId id="574" r:id="rId17"/>
    <p:sldId id="575" r:id="rId18"/>
    <p:sldId id="576" r:id="rId19"/>
    <p:sldId id="587" r:id="rId20"/>
    <p:sldId id="590" r:id="rId21"/>
    <p:sldId id="591" r:id="rId22"/>
    <p:sldId id="596" r:id="rId23"/>
    <p:sldId id="595" r:id="rId24"/>
    <p:sldId id="593" r:id="rId25"/>
    <p:sldId id="594" r:id="rId26"/>
    <p:sldId id="588" r:id="rId27"/>
    <p:sldId id="589" r:id="rId28"/>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76" autoAdjust="0"/>
  </p:normalViewPr>
  <p:slideViewPr>
    <p:cSldViewPr snapToGrid="0">
      <p:cViewPr>
        <p:scale>
          <a:sx n="100" d="100"/>
          <a:sy n="100" d="100"/>
        </p:scale>
        <p:origin x="-188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04/04/16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cise.ufl.edu/research/sparse/matrices/Nasa/nasasrb.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cise.ufl.edu/research/sparse/matrices/Freescale/circuit5M.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16</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21</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4</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5</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8</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12</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17476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imonm@cs.bris.ac.uk" TargetMode="External"/><Relationship Id="rId4" Type="http://schemas.openxmlformats.org/officeDocument/2006/relationships/hyperlink" Target="mailto:j.price@bristol.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FontTx/>
              <a:buNone/>
            </a:pPr>
            <a:r>
              <a:rPr lang="en-GB" sz="3600" dirty="0">
                <a:latin typeface="Arial" charset="0"/>
                <a:ea typeface="ＭＳ Ｐゴシック" charset="0"/>
                <a:cs typeface="ＭＳ Ｐゴシック" charset="0"/>
              </a:rPr>
              <a:t>Simon 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3600" dirty="0" smtClean="0">
                <a:latin typeface="Arial" charset="0"/>
                <a:ea typeface="ＭＳ Ｐゴシック" charset="0"/>
                <a:cs typeface="ＭＳ Ｐゴシック" charset="0"/>
              </a:rPr>
              <a:t>James Price</a:t>
            </a:r>
            <a:endParaRPr lang="en-GB" sz="3600" dirty="0" smtClean="0">
              <a:latin typeface="Arial" charset="0"/>
              <a:ea typeface="ＭＳ Ｐゴシック" charset="0"/>
              <a:cs typeface="ＭＳ Ｐゴシック" charset="0"/>
            </a:endParaRP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FontTx/>
              <a:buNone/>
            </a:pPr>
            <a:r>
              <a:rPr lang="en-GB" dirty="0" smtClean="0">
                <a:latin typeface="Arial" charset="0"/>
                <a:ea typeface="ＭＳ Ｐゴシック" charset="0"/>
                <a:cs typeface="ＭＳ Ｐゴシック" charset="0"/>
                <a:hlinkClick r:id="rId3"/>
              </a:rPr>
              <a:t>simonm@</a:t>
            </a:r>
            <a:r>
              <a:rPr lang="en-GB" dirty="0" smtClean="0">
                <a:latin typeface="Arial" charset="0"/>
                <a:ea typeface="ＭＳ Ｐゴシック" charset="0"/>
                <a:cs typeface="ＭＳ Ｐゴシック" charset="0"/>
                <a:hlinkClick r:id="rId3"/>
              </a:rPr>
              <a:t>cs.bris.ac.uk</a:t>
            </a:r>
            <a:r>
              <a:rPr lang="en-GB" dirty="0" smtClean="0">
                <a:latin typeface="Arial" charset="0"/>
                <a:ea typeface="ＭＳ Ｐゴシック" charset="0"/>
                <a:cs typeface="ＭＳ Ｐゴシック" charset="0"/>
              </a:rPr>
              <a:t> </a:t>
            </a:r>
          </a:p>
          <a:p>
            <a:pPr marL="0" indent="0" eaLnBrk="1" hangingPunct="1">
              <a:buFontTx/>
              <a:buNone/>
            </a:pPr>
            <a:r>
              <a:rPr lang="en-GB" dirty="0" smtClean="0">
                <a:latin typeface="Arial" charset="0"/>
                <a:ea typeface="ＭＳ Ｐゴシック" charset="0"/>
                <a:cs typeface="ＭＳ Ｐゴシック" charset="0"/>
                <a:hlinkClick r:id="rId4"/>
              </a:rPr>
              <a:t>j.price@bristol.ac.uk</a:t>
            </a:r>
            <a:r>
              <a:rPr lang="en-GB" dirty="0" smtClean="0">
                <a:latin typeface="Arial" charset="0"/>
                <a:ea typeface="ＭＳ Ｐゴシック" charset="0"/>
                <a:cs typeface="ＭＳ Ｐゴシック" charset="0"/>
              </a:rPr>
              <a:t> </a:t>
            </a:r>
            <a:endParaRPr lang="en-GB" dirty="0">
              <a:latin typeface="Arial" charset="0"/>
              <a:ea typeface="ＭＳ Ｐゴシック" charset="0"/>
              <a:cs typeface="ＭＳ Ｐゴシック" charset="0"/>
            </a:endParaRP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a:t>
            </a:r>
            <a:r>
              <a:rPr lang="en-US" sz="1600" dirty="0" err="1" smtClean="0">
                <a:solidFill>
                  <a:schemeClr val="tx1"/>
                </a:solidFill>
              </a:rPr>
              <a:t>simonmcs</a:t>
            </a:r>
            <a:r>
              <a:rPr lang="en-US" sz="1600" dirty="0" smtClean="0">
                <a:solidFill>
                  <a:schemeClr val="tx1"/>
                </a:solidFill>
              </a:rPr>
              <a:t> @jrprice89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pic>
        <p:nvPicPr>
          <p:cNvPr id="7" name="Picture 6" descr="nasasr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a:p>
            <a:r>
              <a:rPr lang="en-GB" dirty="0" smtClean="0"/>
              <a:t>A prototype implementation has the constraints checking overhead down to ~10%</a:t>
            </a:r>
            <a:endParaRPr lang="en-GB" dirty="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13</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endParaRPr lang="en-GB" dirty="0" smtClean="0"/>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15</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16</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a:t>
            </a:r>
            <a:endParaRPr lang="en-GB" dirty="0"/>
          </a:p>
        </p:txBody>
      </p:sp>
      <p:sp>
        <p:nvSpPr>
          <p:cNvPr id="3" name="Content Placeholder 2"/>
          <p:cNvSpPr>
            <a:spLocks noGrp="1"/>
          </p:cNvSpPr>
          <p:nvPr>
            <p:ph idx="1"/>
          </p:nvPr>
        </p:nvSpPr>
        <p:spPr/>
        <p:txBody>
          <a:bodyPr/>
          <a:lstStyle/>
          <a:p>
            <a:r>
              <a:rPr lang="en-GB" dirty="0" smtClean="0"/>
              <a:t>TODO: Go into much more detail about all the different flavours of software ECC</a:t>
            </a:r>
          </a:p>
          <a:p>
            <a:r>
              <a:rPr lang="en-GB" dirty="0" smtClean="0"/>
              <a:t>TODO: Discuss implementation details, performance results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17</a:t>
            </a:fld>
            <a:endParaRPr lang="en-GB"/>
          </a:p>
        </p:txBody>
      </p:sp>
    </p:spTree>
    <p:extLst>
      <p:ext uri="{BB962C8B-B14F-4D97-AF65-F5344CB8AC3E}">
        <p14:creationId xmlns:p14="http://schemas.microsoft.com/office/powerpoint/2010/main" val="1230506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a:t>
            </a:r>
            <a:endParaRPr lang="en-GB" dirty="0"/>
          </a:p>
        </p:txBody>
      </p:sp>
      <p:sp>
        <p:nvSpPr>
          <p:cNvPr id="3" name="Content Placeholder 2"/>
          <p:cNvSpPr>
            <a:spLocks noGrp="1"/>
          </p:cNvSpPr>
          <p:nvPr>
            <p:ph idx="1"/>
          </p:nvPr>
        </p:nvSpPr>
        <p:spPr/>
        <p:txBody>
          <a:bodyPr/>
          <a:lstStyle/>
          <a:p>
            <a:r>
              <a:rPr lang="en-GB" dirty="0" smtClean="0"/>
              <a:t>Add an extra bit to data</a:t>
            </a:r>
          </a:p>
          <a:p>
            <a:r>
              <a:rPr lang="en-GB" dirty="0" smtClean="0"/>
              <a:t>Count number of ‘1’ bits in data</a:t>
            </a:r>
          </a:p>
          <a:p>
            <a:pPr lvl="1"/>
            <a:r>
              <a:rPr lang="en-GB" dirty="0" smtClean="0"/>
              <a:t>If odd number, set parity bit to ‘1’</a:t>
            </a:r>
          </a:p>
          <a:p>
            <a:pPr lvl="1"/>
            <a:r>
              <a:rPr lang="en-GB" dirty="0" smtClean="0"/>
              <a:t>If event number, set parity bit to ‘1’</a:t>
            </a:r>
          </a:p>
          <a:p>
            <a:pPr lvl="1"/>
            <a:r>
              <a:rPr lang="en-GB" dirty="0" smtClean="0"/>
              <a:t>This is known as </a:t>
            </a:r>
            <a:r>
              <a:rPr lang="en-GB" b="1" dirty="0" smtClean="0"/>
              <a:t>even</a:t>
            </a:r>
            <a:r>
              <a:rPr lang="en-GB" dirty="0" smtClean="0"/>
              <a:t> parity</a:t>
            </a:r>
          </a:p>
          <a:p>
            <a:r>
              <a:rPr lang="en-GB" dirty="0" smtClean="0"/>
              <a:t>Can </a:t>
            </a:r>
            <a:r>
              <a:rPr lang="en-GB" b="1" dirty="0" smtClean="0">
                <a:solidFill>
                  <a:srgbClr val="0000FF"/>
                </a:solidFill>
              </a:rPr>
              <a:t>detect</a:t>
            </a:r>
            <a:r>
              <a:rPr lang="en-GB" dirty="0" smtClean="0"/>
              <a:t> any odd number of bit flips</a:t>
            </a:r>
          </a:p>
          <a:p>
            <a:r>
              <a:rPr lang="en-GB" dirty="0" smtClean="0"/>
              <a:t>Protects any number of data bits</a:t>
            </a:r>
          </a:p>
          <a:p>
            <a:r>
              <a:rPr lang="en-GB" b="1" dirty="0" smtClean="0">
                <a:solidFill>
                  <a:srgbClr val="FF0000"/>
                </a:solidFill>
              </a:rPr>
              <a:t>Cannot</a:t>
            </a:r>
            <a:r>
              <a:rPr lang="en-GB" dirty="0" smtClean="0"/>
              <a:t> correct corrupted data</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18</a:t>
            </a:fld>
            <a:endParaRPr lang="en-GB"/>
          </a:p>
        </p:txBody>
      </p:sp>
      <p:sp>
        <p:nvSpPr>
          <p:cNvPr id="5" name="Footer Placeholder 4"/>
          <p:cNvSpPr>
            <a:spLocks noGrp="1"/>
          </p:cNvSpPr>
          <p:nvPr>
            <p:ph type="ftr" sz="quarter" idx="3"/>
          </p:nvPr>
        </p:nvSpPr>
        <p:spPr/>
        <p:txBody>
          <a:bodyPr/>
          <a:lstStyle/>
          <a:p>
            <a:r>
              <a:rPr lang="en-US" smtClean="0"/>
              <a:t>© Simon McIntosh-Smith</a:t>
            </a:r>
            <a:endParaRPr lang="en-US"/>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19</a:t>
            </a:fld>
            <a:endParaRPr lang="en-GB"/>
          </a:p>
        </p:txBody>
      </p:sp>
      <p:sp>
        <p:nvSpPr>
          <p:cNvPr id="5" name="Footer Placeholder 4"/>
          <p:cNvSpPr>
            <a:spLocks noGrp="1"/>
          </p:cNvSpPr>
          <p:nvPr>
            <p:ph type="ftr" sz="quarter" idx="3"/>
          </p:nvPr>
        </p:nvSpPr>
        <p:spPr/>
        <p:txBody>
          <a:bodyPr/>
          <a:lstStyle/>
          <a:p>
            <a:r>
              <a:rPr lang="en-US" dirty="0" smtClean="0"/>
              <a:t>© Simon McIntosh-Smith</a:t>
            </a:r>
            <a:endParaRPr lang="en-US" dirty="0"/>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TODO: Introduce CG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3366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sp>
        <p:nvSpPr>
          <p:cNvPr id="5" name="Footer Placeholder 4"/>
          <p:cNvSpPr>
            <a:spLocks noGrp="1"/>
          </p:cNvSpPr>
          <p:nvPr>
            <p:ph type="ftr" sz="quarter" idx="3"/>
          </p:nvPr>
        </p:nvSpPr>
        <p:spPr/>
        <p:txBody>
          <a:bodyPr/>
          <a:lstStyle/>
          <a:p>
            <a:r>
              <a:rPr lang="en-US" smtClean="0"/>
              <a:t>© Simon McIntosh-Smith</a:t>
            </a:r>
            <a:endParaRPr lang="en-US"/>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sp>
        <p:nvSpPr>
          <p:cNvPr id="5" name="Footer Placeholder 4"/>
          <p:cNvSpPr>
            <a:spLocks noGrp="1"/>
          </p:cNvSpPr>
          <p:nvPr>
            <p:ph type="ftr" sz="quarter" idx="3"/>
          </p:nvPr>
        </p:nvSpPr>
        <p:spPr/>
        <p:txBody>
          <a:bodyPr/>
          <a:lstStyle/>
          <a:p>
            <a:r>
              <a:rPr lang="en-US" smtClean="0"/>
              <a:t>© Simon McIntosh-Smith</a:t>
            </a:r>
            <a:endParaRPr lang="en-US"/>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
        <p:nvSpPr>
          <p:cNvPr id="5" name="Footer Placeholder 4"/>
          <p:cNvSpPr>
            <a:spLocks noGrp="1"/>
          </p:cNvSpPr>
          <p:nvPr>
            <p:ph type="ftr" sz="quarter" idx="3"/>
          </p:nvPr>
        </p:nvSpPr>
        <p:spPr/>
        <p:txBody>
          <a:bodyPr/>
          <a:lstStyle/>
          <a:p>
            <a:r>
              <a:rPr lang="en-US" smtClean="0"/>
              <a:t>© Simon McIntosh-Smith</a:t>
            </a:r>
            <a:endParaRPr lang="en-US"/>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
        <p:nvSpPr>
          <p:cNvPr id="5" name="Footer Placeholder 4"/>
          <p:cNvSpPr>
            <a:spLocks noGrp="1"/>
          </p:cNvSpPr>
          <p:nvPr>
            <p:ph type="ftr" sz="quarter" idx="3"/>
          </p:nvPr>
        </p:nvSpPr>
        <p:spPr/>
        <p:txBody>
          <a:bodyPr/>
          <a:lstStyle/>
          <a:p>
            <a:r>
              <a:rPr lang="en-US" smtClean="0"/>
              <a:t>© Simon McIntosh-Smith</a:t>
            </a:r>
            <a:endParaRPr lang="en-US"/>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TODO: hands-on exercise – implement ECC in simple CG using some library routines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TODO: Conclusions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3370687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a:bodyPr>
          <a:lstStyle/>
          <a:p>
            <a:r>
              <a:rPr lang="en-GB" dirty="0" smtClean="0"/>
              <a:t>Most of the matrix elements are zero</a:t>
            </a:r>
          </a:p>
          <a:p>
            <a:r>
              <a:rPr lang="en-GB" dirty="0" smtClean="0"/>
              <a:t>Stored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3</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4</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52900</TotalTime>
  <Words>2098</Words>
  <Application>Microsoft Macintosh PowerPoint</Application>
  <PresentationFormat>On-screen Show (4:3)</PresentationFormat>
  <Paragraphs>292</Paragraphs>
  <Slides>25</Slides>
  <Notes>13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UOBtemplate 13 Feb</vt:lpstr>
      <vt:lpstr>Enabling Application-Based Fault Tolerance in Sparse Matrix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Going beyond index constraint checking</vt:lpstr>
      <vt:lpstr>Software ECC protection for sparse matrix elements</vt:lpstr>
      <vt:lpstr>COO sparse matrix format</vt:lpstr>
      <vt:lpstr>Software ECC</vt:lpstr>
      <vt:lpstr>Parity bit</vt:lpstr>
      <vt:lpstr>Parity bit - example</vt:lpstr>
      <vt:lpstr>Parity bit - implementation</vt:lpstr>
      <vt:lpstr>Parity bit - implementation</vt:lpstr>
      <vt:lpstr>Parity bit - implementation</vt:lpstr>
      <vt:lpstr>Parity bit - implementation</vt:lpstr>
      <vt:lpstr>Software ECC exercise</vt:lpstr>
      <vt:lpstr>Conclusions</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341</cp:revision>
  <dcterms:created xsi:type="dcterms:W3CDTF">2010-10-25T19:10:44Z</dcterms:created>
  <dcterms:modified xsi:type="dcterms:W3CDTF">2016-04-09T15:39:17Z</dcterms:modified>
  <cp:category/>
</cp:coreProperties>
</file>