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47"/>
  </p:notesMasterIdLst>
  <p:handoutMasterIdLst>
    <p:handoutMasterId r:id="rId48"/>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574" r:id="rId19"/>
    <p:sldId id="575" r:id="rId20"/>
    <p:sldId id="576" r:id="rId21"/>
    <p:sldId id="590" r:id="rId22"/>
    <p:sldId id="591" r:id="rId23"/>
    <p:sldId id="596" r:id="rId24"/>
    <p:sldId id="595" r:id="rId25"/>
    <p:sldId id="593" r:id="rId26"/>
    <p:sldId id="594" r:id="rId27"/>
    <p:sldId id="597" r:id="rId28"/>
    <p:sldId id="598" r:id="rId29"/>
    <p:sldId id="599" r:id="rId30"/>
    <p:sldId id="600" r:id="rId31"/>
    <p:sldId id="606" r:id="rId32"/>
    <p:sldId id="601" r:id="rId33"/>
    <p:sldId id="602" r:id="rId34"/>
    <p:sldId id="603" r:id="rId35"/>
    <p:sldId id="604" r:id="rId36"/>
    <p:sldId id="605" r:id="rId37"/>
    <p:sldId id="608" r:id="rId38"/>
    <p:sldId id="609" r:id="rId39"/>
    <p:sldId id="610" r:id="rId40"/>
    <p:sldId id="611" r:id="rId41"/>
    <p:sldId id="612" r:id="rId42"/>
    <p:sldId id="613" r:id="rId43"/>
    <p:sldId id="615" r:id="rId44"/>
    <p:sldId id="614" r:id="rId45"/>
    <p:sldId id="588" r:id="rId4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09/04/16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17</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19</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22</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100B non-zeros in 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41</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a:p>
            <a:r>
              <a:rPr lang="en-GB" dirty="0" smtClean="0"/>
              <a:t>A prototype implementation has the constraints checking overhead down to ~10%</a:t>
            </a:r>
            <a:endParaRPr lang="en-GB" dirty="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16</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800" dirty="0" smtClean="0"/>
              <a:t>Add an extra bit to data</a:t>
            </a:r>
          </a:p>
          <a:p>
            <a:r>
              <a:rPr lang="en-GB" sz="2800" dirty="0" smtClean="0"/>
              <a:t>Count number of ‘1’ bits in data</a:t>
            </a:r>
          </a:p>
          <a:p>
            <a:pPr lvl="1"/>
            <a:r>
              <a:rPr lang="en-GB" dirty="0" smtClean="0"/>
              <a:t>If odd number, set parity bit to ‘1’</a:t>
            </a:r>
          </a:p>
          <a:p>
            <a:pPr lvl="1"/>
            <a:r>
              <a:rPr lang="en-GB" dirty="0" smtClean="0"/>
              <a:t>If event number, set parity bit to ‘1’</a:t>
            </a:r>
          </a:p>
          <a:p>
            <a:pPr lvl="1"/>
            <a:r>
              <a:rPr lang="en-GB" dirty="0" smtClean="0"/>
              <a:t>This is known as </a:t>
            </a:r>
            <a:r>
              <a:rPr lang="en-GB" b="1" dirty="0" smtClean="0"/>
              <a:t>even</a:t>
            </a:r>
            <a:r>
              <a:rPr lang="en-GB" dirty="0" smtClean="0"/>
              <a:t> parity</a:t>
            </a:r>
          </a:p>
          <a:p>
            <a:r>
              <a:rPr lang="en-GB" sz="2800" dirty="0" smtClean="0"/>
              <a:t>Can </a:t>
            </a:r>
            <a:r>
              <a:rPr lang="en-GB" sz="2800" b="1" dirty="0" smtClean="0">
                <a:solidFill>
                  <a:srgbClr val="0000FF"/>
                </a:solidFill>
              </a:rPr>
              <a:t>detect</a:t>
            </a:r>
            <a:r>
              <a:rPr lang="en-GB" sz="2800" dirty="0" smtClean="0"/>
              <a:t> any odd number of bit flips</a:t>
            </a:r>
          </a:p>
          <a:p>
            <a:r>
              <a:rPr lang="en-GB" sz="2800" dirty="0" smtClean="0"/>
              <a:t>Protects any number of data bits</a:t>
            </a:r>
          </a:p>
          <a:p>
            <a:r>
              <a:rPr lang="en-GB" sz="2800" b="1" dirty="0" smtClean="0">
                <a:solidFill>
                  <a:srgbClr val="FF0000"/>
                </a:solidFill>
              </a:rPr>
              <a:t>Cannot</a:t>
            </a:r>
            <a:r>
              <a:rPr lang="en-GB" sz="2800" dirty="0" smtClean="0"/>
              <a:t> correct corrupted data</a:t>
            </a:r>
          </a:p>
          <a:p>
            <a:r>
              <a:rPr lang="en-GB" sz="2800" dirty="0" smtClean="0"/>
              <a:t>This is a </a:t>
            </a:r>
            <a:r>
              <a:rPr lang="en-GB" sz="2800" b="1" dirty="0" smtClean="0">
                <a:solidFill>
                  <a:srgbClr val="0000FF"/>
                </a:solidFill>
              </a:rPr>
              <a:t>single-error-detect</a:t>
            </a:r>
            <a:r>
              <a:rPr lang="en-GB" sz="28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19</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two</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mostly contain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800" dirty="0" smtClean="0"/>
              <a:t>Interleaving the parity bits with the data will be very expensive</a:t>
            </a:r>
          </a:p>
          <a:p>
            <a:r>
              <a:rPr lang="en-GB" sz="2800" dirty="0" smtClean="0"/>
              <a:t>Instead, we can store the parity bits somewhere else, and just perform the hamming code operations </a:t>
            </a:r>
            <a:r>
              <a:rPr lang="en-GB" sz="2800" b="1" i="1" dirty="0" smtClean="0"/>
              <a:t>as if</a:t>
            </a:r>
            <a:r>
              <a:rPr lang="en-GB" sz="2800" dirty="0" smtClean="0"/>
              <a:t> they were in the correct (power-of-two) positions</a:t>
            </a:r>
          </a:p>
          <a:p>
            <a:r>
              <a:rPr lang="en-GB" sz="2800" dirty="0" smtClean="0"/>
              <a:t>If we store the parity bits in the </a:t>
            </a:r>
            <a:r>
              <a:rPr lang="en-GB" sz="2800" dirty="0"/>
              <a:t>unused </a:t>
            </a:r>
            <a:r>
              <a:rPr lang="en-GB" sz="2800" dirty="0" smtClean="0"/>
              <a:t>high-order bits </a:t>
            </a:r>
            <a:r>
              <a:rPr lang="en-GB" sz="2800" dirty="0"/>
              <a:t>of the matrix </a:t>
            </a:r>
            <a:r>
              <a:rPr lang="en-GB" sz="2800" dirty="0" smtClean="0"/>
              <a:t>indices, masking them out becomes a simple bitwise </a:t>
            </a:r>
            <a:r>
              <a:rPr lang="en-GB" sz="2800" b="1" dirty="0" smtClean="0">
                <a:solidFill>
                  <a:srgbClr val="0000FF"/>
                </a:solidFill>
              </a:rPr>
              <a:t>AND</a:t>
            </a:r>
            <a:r>
              <a:rPr lang="en-GB" sz="2800" dirty="0" smtClean="0"/>
              <a:t> operation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a:xfrm>
            <a:off x="457200" y="1054100"/>
            <a:ext cx="8229600" cy="1066800"/>
          </a:xfrm>
        </p:spPr>
        <p:txBody>
          <a:bodyPr/>
          <a:lstStyle/>
          <a:p>
            <a:r>
              <a:rPr lang="en-GB" sz="2400" dirty="0" smtClean="0"/>
              <a:t>We can </a:t>
            </a:r>
            <a:r>
              <a:rPr lang="en-GB" sz="2400" dirty="0" err="1" smtClean="0"/>
              <a:t>precompute</a:t>
            </a:r>
            <a:r>
              <a:rPr lang="en-GB" sz="2400" dirty="0" smtClean="0"/>
              <a:t> some masks for efficient extraction of the correct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5" name="Content Placeholder 2"/>
          <p:cNvSpPr txBox="1">
            <a:spLocks/>
          </p:cNvSpPr>
          <p:nvPr/>
        </p:nvSpPr>
        <p:spPr bwMode="auto">
          <a:xfrm>
            <a:off x="1168400" y="1905000"/>
            <a:ext cx="7670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0.1% of a 10M x 10M matrix is four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TODO: Example code for 8-bit SEC scheme?</a:t>
            </a:r>
          </a:p>
          <a:p>
            <a:r>
              <a:rPr lang="en-GB" dirty="0" smtClean="0"/>
              <a:t>TODO: Example code for SECDED schemes?</a:t>
            </a:r>
          </a:p>
          <a:p>
            <a:r>
              <a:rPr lang="en-GB" dirty="0" smtClean="0"/>
              <a:t>TODO: Show some performance numbers?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25050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TODO: hands-on exercise – implement ECC in simple CG using some library routines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a:t>
            </a:r>
            <a:r>
              <a:rPr lang="en-GB" dirty="0" smtClean="0"/>
              <a:t>of the matrix elements are </a:t>
            </a:r>
            <a:r>
              <a:rPr lang="en-GB" dirty="0" smtClean="0"/>
              <a:t>zero, sparse matrices are </a:t>
            </a:r>
            <a:r>
              <a:rPr lang="en-GB" dirty="0"/>
              <a:t>s</a:t>
            </a:r>
            <a:r>
              <a:rPr lang="en-GB" dirty="0" smtClean="0"/>
              <a:t>tored </a:t>
            </a:r>
            <a:r>
              <a:rPr lang="en-GB" dirty="0" smtClean="0"/>
              <a:t>in a compressed format</a:t>
            </a:r>
          </a:p>
          <a:p>
            <a:r>
              <a:rPr lang="en-GB" dirty="0" smtClean="0"/>
              <a:t>Which elements are </a:t>
            </a:r>
            <a:r>
              <a:rPr lang="en-GB" dirty="0" smtClean="0"/>
              <a:t>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53372</TotalTime>
  <Words>3630</Words>
  <Application>Microsoft Macintosh PowerPoint</Application>
  <PresentationFormat>On-screen Show (4:3)</PresentationFormat>
  <Paragraphs>777</Paragraphs>
  <Slides>43</Slides>
  <Notes>30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Hamming codes - implementation</vt:lpstr>
      <vt:lpstr>Hamming codes - SECDED</vt:lpstr>
      <vt:lpstr>Hamming codes</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518</cp:revision>
  <dcterms:created xsi:type="dcterms:W3CDTF">2010-10-25T19:10:44Z</dcterms:created>
  <dcterms:modified xsi:type="dcterms:W3CDTF">2016-04-09T23:36:09Z</dcterms:modified>
  <cp:category/>
</cp:coreProperties>
</file>