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55"/>
  </p:notesMasterIdLst>
  <p:handoutMasterIdLst>
    <p:handoutMasterId r:id="rId56"/>
  </p:handoutMasterIdLst>
  <p:sldIdLst>
    <p:sldId id="257" r:id="rId4"/>
    <p:sldId id="586" r:id="rId5"/>
    <p:sldId id="616" r:id="rId6"/>
    <p:sldId id="617" r:id="rId7"/>
    <p:sldId id="562" r:id="rId8"/>
    <p:sldId id="563" r:id="rId9"/>
    <p:sldId id="564" r:id="rId10"/>
    <p:sldId id="565" r:id="rId11"/>
    <p:sldId id="566" r:id="rId12"/>
    <p:sldId id="567" r:id="rId13"/>
    <p:sldId id="568" r:id="rId14"/>
    <p:sldId id="569" r:id="rId15"/>
    <p:sldId id="571" r:id="rId16"/>
    <p:sldId id="572" r:id="rId17"/>
    <p:sldId id="573" r:id="rId18"/>
    <p:sldId id="624" r:id="rId19"/>
    <p:sldId id="574" r:id="rId20"/>
    <p:sldId id="575" r:id="rId21"/>
    <p:sldId id="576" r:id="rId22"/>
    <p:sldId id="590" r:id="rId23"/>
    <p:sldId id="591" r:id="rId24"/>
    <p:sldId id="596" r:id="rId25"/>
    <p:sldId id="595" r:id="rId26"/>
    <p:sldId id="593" r:id="rId27"/>
    <p:sldId id="594" r:id="rId28"/>
    <p:sldId id="623" r:id="rId29"/>
    <p:sldId id="597" r:id="rId30"/>
    <p:sldId id="598" r:id="rId31"/>
    <p:sldId id="599" r:id="rId32"/>
    <p:sldId id="600" r:id="rId33"/>
    <p:sldId id="606" r:id="rId34"/>
    <p:sldId id="601" r:id="rId35"/>
    <p:sldId id="602" r:id="rId36"/>
    <p:sldId id="603" r:id="rId37"/>
    <p:sldId id="604" r:id="rId38"/>
    <p:sldId id="605" r:id="rId39"/>
    <p:sldId id="608" r:id="rId40"/>
    <p:sldId id="609" r:id="rId41"/>
    <p:sldId id="610" r:id="rId42"/>
    <p:sldId id="611" r:id="rId43"/>
    <p:sldId id="612" r:id="rId44"/>
    <p:sldId id="622" r:id="rId45"/>
    <p:sldId id="613" r:id="rId46"/>
    <p:sldId id="625" r:id="rId47"/>
    <p:sldId id="621" r:id="rId48"/>
    <p:sldId id="615" r:id="rId49"/>
    <p:sldId id="626" r:id="rId50"/>
    <p:sldId id="620" r:id="rId51"/>
    <p:sldId id="618" r:id="rId52"/>
    <p:sldId id="588" r:id="rId53"/>
    <p:sldId id="619" r:id="rId5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17/04/16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cise.ufl.edu/research/sparse/matrices/Freescale/circuit5M.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cise.ufl.edu/research/sparse/matrices/Nasa/nasasrb.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14</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174762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18</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19</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20</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23</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27</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illustrates the way that each bit</a:t>
            </a:r>
            <a:r>
              <a:rPr lang="en-GB" baseline="0" dirty="0" smtClean="0"/>
              <a:t> is protected by a unique set of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2403286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10B non-zeros in 0.01% of 10Mx10M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a:t>
            </a:fld>
            <a:endParaRPr lang="en-GB"/>
          </a:p>
        </p:txBody>
      </p:sp>
    </p:spTree>
    <p:extLst>
      <p:ext uri="{BB962C8B-B14F-4D97-AF65-F5344CB8AC3E}">
        <p14:creationId xmlns:p14="http://schemas.microsoft.com/office/powerpoint/2010/main" val="2787948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TODO: Animate</a:t>
            </a:r>
            <a:r>
              <a:rPr lang="en-GB" baseline="0" dirty="0" smtClean="0"/>
              <a:t> – incremental reveal</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35</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37</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Masks will change if you change where you store the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41</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43</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6</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44</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46</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47</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49</a:t>
            </a:fld>
            <a:endParaRPr lang="en-GB"/>
          </a:p>
        </p:txBody>
      </p:sp>
    </p:spTree>
    <p:extLst>
      <p:ext uri="{BB962C8B-B14F-4D97-AF65-F5344CB8AC3E}">
        <p14:creationId xmlns:p14="http://schemas.microsoft.com/office/powerpoint/2010/main" val="25954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10</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NSAS shuttle rocket booster</a:t>
            </a:r>
          </a:p>
          <a:p>
            <a:r>
              <a:rPr lang="en-GB" dirty="0" err="1" smtClean="0"/>
              <a:t>Freescale</a:t>
            </a:r>
            <a:r>
              <a:rPr lang="en-GB" dirty="0" smtClean="0"/>
              <a:t> semiconductor</a:t>
            </a:r>
            <a:r>
              <a:rPr lang="en-GB" baseline="0" dirty="0" smtClean="0"/>
              <a:t> circuit</a:t>
            </a:r>
          </a:p>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12</a:t>
            </a:fld>
            <a:endParaRPr lang="en-GB"/>
          </a:p>
        </p:txBody>
      </p:sp>
    </p:spTree>
    <p:extLst>
      <p:ext uri="{BB962C8B-B14F-4D97-AF65-F5344CB8AC3E}">
        <p14:creationId xmlns:p14="http://schemas.microsoft.com/office/powerpoint/2010/main" val="111633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429118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u="sng"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@jrprice89 @</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pic>
        <p:nvPicPr>
          <p:cNvPr id="7" name="Picture 6"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13</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t>
            </a:r>
            <a:r>
              <a:rPr lang="en-GB" dirty="0" smtClean="0"/>
              <a:t>accesses</a:t>
            </a:r>
            <a:endParaRPr lang="en-GB" dirty="0" smtClean="0"/>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15</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4220111746"/>
              </p:ext>
            </p:extLst>
          </p:nvPr>
        </p:nvGraphicFramePr>
        <p:xfrm>
          <a:off x="458823" y="3172403"/>
          <a:ext cx="8227976" cy="771332"/>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b="1" dirty="0" smtClean="0"/>
                        <a:t>Constraints</a:t>
                      </a:r>
                    </a:p>
                  </a:txBody>
                  <a:tcPr/>
                </a:tc>
                <a:tc>
                  <a:txBody>
                    <a:bodyPr/>
                    <a:lstStyle/>
                    <a:p>
                      <a:pPr algn="ctr"/>
                      <a:r>
                        <a:rPr lang="en-GB" b="1" dirty="0" smtClean="0"/>
                        <a:t>0</a:t>
                      </a:r>
                    </a:p>
                  </a:txBody>
                  <a:tcPr/>
                </a:tc>
                <a:tc>
                  <a:txBody>
                    <a:bodyPr/>
                    <a:lstStyle/>
                    <a:p>
                      <a:pPr algn="ctr" fontAlgn="b"/>
                      <a:r>
                        <a:rPr lang="nb-NO" sz="1800" b="1" i="0" u="none" strike="noStrike" dirty="0" smtClean="0">
                          <a:solidFill>
                            <a:srgbClr val="000000"/>
                          </a:solidFill>
                          <a:effectLst/>
                          <a:latin typeface="+mn-lt"/>
                        </a:rPr>
                        <a:t>1.00x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en-GB" sz="1800" b="1" i="0" u="none" strike="noStrike" dirty="0" smtClean="0">
                          <a:solidFill>
                            <a:srgbClr val="000000"/>
                          </a:solidFill>
                          <a:effectLst/>
                          <a:latin typeface="+mn-lt"/>
                        </a:rPr>
                        <a:t>1.07x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17</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18</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19</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Often need to solve large systems of linear equations</a:t>
            </a:r>
          </a:p>
          <a:p>
            <a:pPr lvl="1"/>
            <a:r>
              <a:rPr lang="en-GB" dirty="0" smtClean="0"/>
              <a:t>Finite difference / finite element methods</a:t>
            </a:r>
          </a:p>
          <a:p>
            <a:pPr lvl="1"/>
            <a:r>
              <a:rPr lang="en-GB" dirty="0" smtClean="0"/>
              <a:t>Structural analysis</a:t>
            </a:r>
          </a:p>
          <a:p>
            <a:pPr lvl="1"/>
            <a:r>
              <a:rPr lang="en-GB" dirty="0" smtClean="0"/>
              <a:t>Circuit analysis</a:t>
            </a:r>
          </a:p>
          <a:p>
            <a:r>
              <a:rPr lang="en-GB" dirty="0" smtClean="0"/>
              <a:t>Typically solving systems of the form:</a:t>
            </a:r>
          </a:p>
          <a:p>
            <a:pPr marL="457200" lvl="1" indent="0">
              <a:buNone/>
            </a:pPr>
            <a:r>
              <a:rPr lang="en-GB" b="1" i="1" dirty="0" smtClean="0"/>
              <a:t>      </a:t>
            </a:r>
            <a:r>
              <a:rPr lang="en-GB" b="1" i="1" dirty="0" err="1" smtClean="0">
                <a:solidFill>
                  <a:srgbClr val="0000FF"/>
                </a:solidFill>
              </a:rPr>
              <a:t>Ax</a:t>
            </a:r>
            <a:r>
              <a:rPr lang="en-GB" b="1" i="1" dirty="0" smtClean="0">
                <a:solidFill>
                  <a:srgbClr val="0000FF"/>
                </a:solidFill>
              </a:rPr>
              <a:t> = b</a:t>
            </a:r>
          </a:p>
          <a:p>
            <a:pPr marL="857250" lvl="2" indent="0">
              <a:buNone/>
            </a:pPr>
            <a:r>
              <a:rPr lang="en-GB" dirty="0" smtClean="0"/>
              <a:t>Where </a:t>
            </a:r>
            <a:r>
              <a:rPr lang="en-GB" b="1" i="1" dirty="0" smtClean="0">
                <a:solidFill>
                  <a:srgbClr val="0000FF"/>
                </a:solidFill>
              </a:rPr>
              <a:t>A</a:t>
            </a:r>
            <a:r>
              <a:rPr lang="en-GB" dirty="0" smtClean="0"/>
              <a:t> is a known matrix, </a:t>
            </a:r>
            <a:r>
              <a:rPr lang="en-GB" b="1" i="1" dirty="0" smtClean="0">
                <a:solidFill>
                  <a:srgbClr val="0000FF"/>
                </a:solidFill>
              </a:rPr>
              <a:t>b</a:t>
            </a:r>
            <a:r>
              <a:rPr lang="en-GB" dirty="0" smtClean="0"/>
              <a:t> is a known vector, and </a:t>
            </a:r>
            <a:r>
              <a:rPr lang="en-GB" b="1" i="1" dirty="0" smtClean="0">
                <a:solidFill>
                  <a:srgbClr val="0000FF"/>
                </a:solidFill>
              </a:rPr>
              <a:t>x</a:t>
            </a:r>
            <a:r>
              <a:rPr lang="en-GB" dirty="0" smtClean="0"/>
              <a:t> is the unknown vector that we wish to compute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600" dirty="0" smtClean="0"/>
              <a:t>Add an extra bit to data (or repurpose an unused bit)</a:t>
            </a:r>
          </a:p>
          <a:p>
            <a:r>
              <a:rPr lang="en-GB" sz="2600" dirty="0" smtClean="0"/>
              <a:t>Count number of ‘1’ bits in data</a:t>
            </a:r>
          </a:p>
          <a:p>
            <a:pPr lvl="1"/>
            <a:r>
              <a:rPr lang="en-GB" sz="2600" dirty="0" smtClean="0"/>
              <a:t>If odd number, set parity bit to ‘1’</a:t>
            </a:r>
          </a:p>
          <a:p>
            <a:pPr lvl="1"/>
            <a:r>
              <a:rPr lang="en-GB" sz="2600" dirty="0" smtClean="0"/>
              <a:t>If even number, set parity bit to ‘0’</a:t>
            </a:r>
          </a:p>
          <a:p>
            <a:pPr lvl="1"/>
            <a:r>
              <a:rPr lang="en-GB" sz="2600" dirty="0" smtClean="0"/>
              <a:t>This is known as </a:t>
            </a:r>
            <a:r>
              <a:rPr lang="en-GB" sz="2600" b="1" i="1" dirty="0" smtClean="0"/>
              <a:t>even</a:t>
            </a:r>
            <a:r>
              <a:rPr lang="en-GB" sz="2600" dirty="0" smtClean="0"/>
              <a:t> parity</a:t>
            </a:r>
          </a:p>
          <a:p>
            <a:r>
              <a:rPr lang="en-GB" sz="2600" dirty="0" smtClean="0"/>
              <a:t>Can </a:t>
            </a:r>
            <a:r>
              <a:rPr lang="en-GB" sz="2600" b="1" dirty="0" smtClean="0">
                <a:solidFill>
                  <a:srgbClr val="0000FF"/>
                </a:solidFill>
              </a:rPr>
              <a:t>detect</a:t>
            </a:r>
            <a:r>
              <a:rPr lang="en-GB" sz="2600" dirty="0" smtClean="0"/>
              <a:t> any odd number of bit flips</a:t>
            </a:r>
          </a:p>
          <a:p>
            <a:r>
              <a:rPr lang="en-GB" sz="2600" dirty="0" smtClean="0"/>
              <a:t>Can protect any number of data bits</a:t>
            </a:r>
          </a:p>
          <a:p>
            <a:r>
              <a:rPr lang="en-GB" sz="2600" b="1" dirty="0" smtClean="0">
                <a:solidFill>
                  <a:srgbClr val="FF0000"/>
                </a:solidFill>
              </a:rPr>
              <a:t>Cannot</a:t>
            </a:r>
            <a:r>
              <a:rPr lang="en-GB" sz="2600" dirty="0" smtClean="0"/>
              <a:t> correct corrupted data</a:t>
            </a:r>
          </a:p>
          <a:p>
            <a:r>
              <a:rPr lang="en-GB" sz="2600" dirty="0" smtClean="0"/>
              <a:t>This is a </a:t>
            </a:r>
            <a:r>
              <a:rPr lang="en-GB" sz="2600" b="1" dirty="0" smtClean="0">
                <a:solidFill>
                  <a:srgbClr val="0000FF"/>
                </a:solidFill>
              </a:rPr>
              <a:t>single-error-detect</a:t>
            </a:r>
            <a:r>
              <a:rPr lang="en-GB" sz="26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0" grpId="0"/>
      <p:bldP spid="74" grpId="0"/>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393521079"/>
              </p:ext>
            </p:extLst>
          </p:nvPr>
        </p:nvGraphicFramePr>
        <p:xfrm>
          <a:off x="458823" y="3172403"/>
          <a:ext cx="8227976" cy="1156998"/>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SED</a:t>
                      </a:r>
                    </a:p>
                  </a:txBody>
                  <a:tcPr/>
                </a:tc>
                <a:tc>
                  <a:txBody>
                    <a:bodyPr/>
                    <a:lstStyle/>
                    <a:p>
                      <a:pPr algn="ctr"/>
                      <a:r>
                        <a:rPr lang="en-GB" b="1" dirty="0" smtClean="0"/>
                        <a:t>1</a:t>
                      </a:r>
                    </a:p>
                  </a:txBody>
                  <a:tcPr/>
                </a:tc>
                <a:tc>
                  <a:txBody>
                    <a:bodyPr/>
                    <a:lstStyle/>
                    <a:p>
                      <a:pPr algn="ctr" fontAlgn="b"/>
                      <a:r>
                        <a:rPr lang="nb-NO" sz="1800" b="1" i="0" u="none" strike="noStrike" dirty="0" smtClean="0">
                          <a:solidFill>
                            <a:srgbClr val="000000"/>
                          </a:solidFill>
                          <a:effectLst/>
                          <a:latin typeface="+mn-lt"/>
                        </a:rPr>
                        <a:t>1.01x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uk-UA" sz="1800" b="1" i="0" u="none" strike="noStrike" dirty="0" smtClean="0">
                          <a:solidFill>
                            <a:srgbClr val="000000"/>
                          </a:solidFill>
                          <a:effectLst/>
                          <a:latin typeface="+mn-lt"/>
                        </a:rPr>
                        <a:t>1.</a:t>
                      </a:r>
                      <a:r>
                        <a:rPr lang="en-GB" sz="1800" b="1" i="0" u="none" strike="noStrike" dirty="0" smtClean="0">
                          <a:solidFill>
                            <a:srgbClr val="000000"/>
                          </a:solidFill>
                          <a:effectLst/>
                          <a:latin typeface="+mn-lt"/>
                        </a:rPr>
                        <a:t>28x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double-</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These systems will often involve extremely large matrices, that contain mostly non-zero values</a:t>
            </a:r>
          </a:p>
          <a:p>
            <a:pPr lvl="1"/>
            <a:r>
              <a:rPr lang="en-GB" dirty="0" smtClean="0"/>
              <a:t>Generally </a:t>
            </a:r>
            <a:r>
              <a:rPr lang="en-GB" b="1" dirty="0" smtClean="0"/>
              <a:t>&lt;1%</a:t>
            </a:r>
            <a:r>
              <a:rPr lang="en-GB" dirty="0" smtClean="0"/>
              <a:t> of elements are non-zero</a:t>
            </a:r>
          </a:p>
          <a:p>
            <a:r>
              <a:rPr lang="en-GB" dirty="0" smtClean="0"/>
              <a:t>Iterative solvers such as Jacobi or  Conjugate Gradient are suitable for solving these large, sparse systems</a:t>
            </a:r>
          </a:p>
          <a:p>
            <a:pPr lvl="1"/>
            <a:r>
              <a:rPr lang="en-GB" dirty="0" smtClean="0"/>
              <a:t>Direct approaches are not feasible when the matrix dimensions are very large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a:t>
            </a:fld>
            <a:endParaRPr lang="en-GB"/>
          </a:p>
        </p:txBody>
      </p:sp>
    </p:spTree>
    <p:extLst>
      <p:ext uri="{BB962C8B-B14F-4D97-AF65-F5344CB8AC3E}">
        <p14:creationId xmlns:p14="http://schemas.microsoft.com/office/powerpoint/2010/main" val="77231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558800" y="32512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5" grpId="0"/>
      <p:bldP spid="116" grpId="0"/>
      <p:bldP spid="117" grpId="0"/>
      <p:bldP spid="7" grpId="0"/>
      <p:bldP spid="118" grpId="0"/>
      <p:bldP spid="119" grpId="0"/>
      <p:bldP spid="1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sz="2800" dirty="0" smtClean="0"/>
              <a:t>Even for very sparse matrices, the majority of the application data will be in the matrix</a:t>
            </a:r>
          </a:p>
          <a:p>
            <a:pPr lvl="1"/>
            <a:r>
              <a:rPr lang="en-GB" sz="2400" dirty="0" smtClean="0"/>
              <a:t>0.01% of a 10M x 10M matrix is three orders of magnitude larger than a 10M element vector</a:t>
            </a:r>
          </a:p>
          <a:p>
            <a:r>
              <a:rPr lang="en-GB" dirty="0" smtClean="0"/>
              <a:t>This means that:</a:t>
            </a:r>
          </a:p>
          <a:p>
            <a:pPr marL="914400" lvl="1" indent="-457200">
              <a:buFont typeface="+mj-lt"/>
              <a:buAutoNum type="arabicPeriod"/>
            </a:pPr>
            <a:r>
              <a:rPr lang="en-GB" sz="2400" dirty="0" smtClean="0"/>
              <a:t>Sparse matrix-vector products (</a:t>
            </a:r>
            <a:r>
              <a:rPr lang="en-GB" sz="2400" dirty="0" err="1" smtClean="0"/>
              <a:t>SpMV</a:t>
            </a:r>
            <a:r>
              <a:rPr lang="en-GB" sz="2400" dirty="0" smtClean="0"/>
              <a:t>) will account for the majority of the runtime in these iterative solvers</a:t>
            </a:r>
          </a:p>
          <a:p>
            <a:pPr marL="914400" lvl="1" indent="-457200">
              <a:buFont typeface="+mj-lt"/>
              <a:buAutoNum type="arabicPeriod"/>
            </a:pPr>
            <a:r>
              <a:rPr lang="en-GB" sz="2400" dirty="0" smtClean="0"/>
              <a:t>The sparse matrix data will be the most likely candidate for suffering a </a:t>
            </a:r>
            <a:r>
              <a:rPr lang="en-GB" sz="2400" b="1" dirty="0" smtClean="0">
                <a:solidFill>
                  <a:srgbClr val="FF0000"/>
                </a:solidFill>
              </a:rPr>
              <a:t>silent data corruption</a:t>
            </a:r>
            <a:r>
              <a:rPr lang="en-GB" sz="2400" dirty="0" smtClean="0"/>
              <a:t> (</a:t>
            </a:r>
            <a:r>
              <a:rPr lang="en-GB" sz="2400" b="1" dirty="0" smtClean="0"/>
              <a:t>SDC</a:t>
            </a:r>
            <a:r>
              <a:rPr lang="en-GB" sz="2400" dirty="0" smtClean="0"/>
              <a:t>)</a:t>
            </a:r>
            <a:endParaRPr lang="en-GB" sz="24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a:t>
            </a:fld>
            <a:endParaRPr lang="en-GB"/>
          </a:p>
        </p:txBody>
      </p:sp>
    </p:spTree>
    <p:extLst>
      <p:ext uri="{BB962C8B-B14F-4D97-AF65-F5344CB8AC3E}">
        <p14:creationId xmlns:p14="http://schemas.microsoft.com/office/powerpoint/2010/main" val="213203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Interleaving the parity bits with the data will be very expensive</a:t>
            </a:r>
          </a:p>
          <a:p>
            <a:r>
              <a:rPr lang="en-GB" sz="2600" dirty="0" smtClean="0"/>
              <a:t>Instead, we can store the parity bits somewhere else, and just perform the hamming code operations </a:t>
            </a:r>
            <a:r>
              <a:rPr lang="en-GB" sz="2600" b="1" i="1" dirty="0" smtClean="0"/>
              <a:t>as if</a:t>
            </a:r>
            <a:r>
              <a:rPr lang="en-GB" sz="2600" dirty="0" smtClean="0"/>
              <a:t> they were in the correct (power-of-two) positions</a:t>
            </a:r>
          </a:p>
          <a:p>
            <a:r>
              <a:rPr lang="en-GB" sz="2600" dirty="0" smtClean="0"/>
              <a:t>If we store the parity bits in the </a:t>
            </a:r>
            <a:r>
              <a:rPr lang="en-GB" sz="2600" dirty="0"/>
              <a:t>unused </a:t>
            </a:r>
            <a:r>
              <a:rPr lang="en-GB" sz="2600" dirty="0" smtClean="0"/>
              <a:t>high-order bits </a:t>
            </a:r>
            <a:r>
              <a:rPr lang="en-GB" sz="2600" dirty="0"/>
              <a:t>of the matrix </a:t>
            </a:r>
            <a:r>
              <a:rPr lang="en-GB" sz="2600" dirty="0" smtClean="0"/>
              <a:t>indices, masking them out becomes a simple bitwise </a:t>
            </a:r>
            <a:r>
              <a:rPr lang="en-GB" sz="2600" b="1" dirty="0" smtClean="0">
                <a:solidFill>
                  <a:srgbClr val="0000FF"/>
                </a:solidFill>
              </a:rPr>
              <a:t>AND</a:t>
            </a:r>
            <a:r>
              <a:rPr lang="en-GB" sz="2600" dirty="0" smtClean="0"/>
              <a:t> </a:t>
            </a:r>
            <a:r>
              <a:rPr lang="en-GB" sz="2600" dirty="0" smtClean="0"/>
              <a:t>operation</a:t>
            </a:r>
          </a:p>
          <a:p>
            <a:r>
              <a:rPr lang="en-GB" sz="2600" dirty="0"/>
              <a:t>We can </a:t>
            </a:r>
            <a:r>
              <a:rPr lang="en-GB" sz="2600" dirty="0" err="1"/>
              <a:t>precompute</a:t>
            </a:r>
            <a:r>
              <a:rPr lang="en-GB" sz="2600" dirty="0"/>
              <a:t> </a:t>
            </a:r>
            <a:r>
              <a:rPr lang="en-GB" sz="2600" dirty="0" smtClean="0"/>
              <a:t>some masks </a:t>
            </a:r>
            <a:r>
              <a:rPr lang="en-GB" sz="2600" dirty="0"/>
              <a:t>for efficient extraction of the correct bits</a:t>
            </a:r>
          </a:p>
          <a:p>
            <a:endParaRPr lang="en-GB" sz="2600" dirty="0" smtClean="0"/>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
        <p:nvSpPr>
          <p:cNvPr id="5" name="Content Placeholder 2"/>
          <p:cNvSpPr txBox="1">
            <a:spLocks/>
          </p:cNvSpPr>
          <p:nvPr/>
        </p:nvSpPr>
        <p:spPr bwMode="auto">
          <a:xfrm>
            <a:off x="584200" y="1206500"/>
            <a:ext cx="8255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42</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489410578"/>
              </p:ext>
            </p:extLst>
          </p:nvPr>
        </p:nvGraphicFramePr>
        <p:xfrm>
          <a:off x="458823" y="3172403"/>
          <a:ext cx="8227976" cy="1542664"/>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7-bit</a:t>
                      </a:r>
                      <a:endParaRPr lang="en-GB" b="1" dirty="0"/>
                    </a:p>
                  </a:txBody>
                  <a:tcPr/>
                </a:tc>
                <a:tc>
                  <a:txBody>
                    <a:bodyPr/>
                    <a:lstStyle/>
                    <a:p>
                      <a:pPr algn="ctr"/>
                      <a:r>
                        <a:rPr lang="en-GB" b="1" dirty="0" smtClean="0"/>
                        <a:t>7</a:t>
                      </a:r>
                      <a:endParaRPr lang="en-GB" b="1" dirty="0"/>
                    </a:p>
                  </a:txBody>
                  <a:tcPr/>
                </a:tc>
                <a:tc>
                  <a:txBody>
                    <a:bodyPr/>
                    <a:lstStyle/>
                    <a:p>
                      <a:pPr algn="ctr" fontAlgn="b"/>
                      <a:r>
                        <a:rPr lang="hr-HR" sz="1800" b="1" i="0" u="none" strike="noStrike" dirty="0" smtClean="0">
                          <a:solidFill>
                            <a:srgbClr val="000000"/>
                          </a:solidFill>
                          <a:effectLst/>
                          <a:latin typeface="+mn-lt"/>
                        </a:rPr>
                        <a:t>2.61x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4.27x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a:t>
            </a:r>
            <a:r>
              <a:rPr lang="en-GB" sz="4000" dirty="0" smtClean="0"/>
              <a:t>optimisation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43</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a:t>
            </a:r>
            <a:r>
              <a:rPr lang="en-GB" sz="4000" dirty="0"/>
              <a:t>optimisation</a:t>
            </a:r>
            <a:endParaRPr lang="en-GB" sz="4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44</a:t>
            </a:fld>
            <a:endParaRPr lang="en-GB"/>
          </a:p>
        </p:txBody>
      </p:sp>
      <p:sp>
        <p:nvSpPr>
          <p:cNvPr id="5" name="Content Placeholder 2"/>
          <p:cNvSpPr txBox="1">
            <a:spLocks/>
          </p:cNvSpPr>
          <p:nvPr/>
        </p:nvSpPr>
        <p:spPr bwMode="auto">
          <a:xfrm>
            <a:off x="457200" y="1079500"/>
            <a:ext cx="83820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US" sz="1800" b="1" dirty="0" smtClean="0">
              <a:latin typeface="Courier New"/>
              <a:cs typeface="Courier New"/>
            </a:endParaRPr>
          </a:p>
          <a:p>
            <a:pPr marL="0" indent="0">
              <a:buFontTx/>
              <a:buNone/>
            </a:pPr>
            <a:r>
              <a:rPr lang="en-US" sz="1800" b="1" dirty="0" err="1" smtClean="0">
                <a:latin typeface="Courier New"/>
                <a:cs typeface="Courier New"/>
              </a:rPr>
              <a:t>overall_parity</a:t>
            </a:r>
            <a:r>
              <a:rPr lang="en-US" sz="1800" b="1" dirty="0" smtClean="0">
                <a:latin typeface="Courier New"/>
                <a:cs typeface="Courier New"/>
              </a:rPr>
              <a:t> = </a:t>
            </a:r>
            <a:r>
              <a:rPr lang="en-US" sz="1800" b="1" dirty="0" err="1" smtClean="0">
                <a:solidFill>
                  <a:srgbClr val="3366FF"/>
                </a:solidFill>
                <a:latin typeface="Courier New"/>
                <a:cs typeface="Courier New"/>
              </a:rPr>
              <a:t>compute_overall_parity</a:t>
            </a:r>
            <a:r>
              <a:rPr lang="en-US" sz="1800" b="1" dirty="0" smtClean="0">
                <a:latin typeface="Courier New"/>
                <a:cs typeface="Courier New"/>
              </a:rPr>
              <a:t>(data);</a:t>
            </a:r>
            <a:endParaRPr lang="en-US" sz="1800" b="1" dirty="0" smtClean="0">
              <a:latin typeface="Courier New"/>
              <a:cs typeface="Courier New"/>
            </a:endParaRPr>
          </a:p>
          <a:p>
            <a:pPr marL="0" indent="0">
              <a:buFontTx/>
              <a:buNone/>
            </a:pPr>
            <a:r>
              <a:rPr lang="en-US" sz="1800" b="1" dirty="0" smtClean="0">
                <a:solidFill>
                  <a:srgbClr val="FF6600"/>
                </a:solidFill>
                <a:latin typeface="Courier New"/>
                <a:cs typeface="Courier New"/>
              </a:rPr>
              <a:t>if</a:t>
            </a:r>
            <a:r>
              <a:rPr lang="en-US" sz="1800" b="1" dirty="0" smtClean="0">
                <a:latin typeface="Courier New"/>
                <a:cs typeface="Courier New"/>
              </a:rPr>
              <a:t> (</a:t>
            </a:r>
            <a:r>
              <a:rPr lang="en-US" sz="1800" b="1" dirty="0" err="1" smtClean="0">
                <a:latin typeface="Courier New"/>
                <a:cs typeface="Courier New"/>
              </a:rPr>
              <a:t>overall_parity</a:t>
            </a:r>
            <a:r>
              <a:rPr lang="en-US" sz="1800" b="1" dirty="0" smtClean="0">
                <a:latin typeface="Courier New"/>
                <a:cs typeface="Courier New"/>
              </a:rPr>
              <a:t>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syndrome = </a:t>
            </a:r>
            <a:r>
              <a:rPr lang="en-US" sz="1800" b="1" dirty="0" err="1" smtClean="0">
                <a:solidFill>
                  <a:srgbClr val="3366FF"/>
                </a:solidFill>
                <a:latin typeface="Courier New"/>
                <a:cs typeface="Courier New"/>
              </a:rPr>
              <a:t>compute_hamming_bits</a:t>
            </a:r>
            <a:r>
              <a:rPr lang="en-US" sz="1800" b="1" dirty="0" smtClean="0">
                <a:latin typeface="Courier New"/>
                <a:cs typeface="Courier New"/>
              </a:rPr>
              <a:t>(data);</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FF6600"/>
                </a:solidFill>
                <a:latin typeface="Courier New"/>
                <a:cs typeface="Courier New"/>
              </a:rPr>
              <a:t>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a:t>
            </a:r>
            <a:r>
              <a:rPr lang="en-US" sz="1800" b="1" dirty="0" smtClean="0">
                <a:solidFill>
                  <a:srgbClr val="008000"/>
                </a:solidFill>
                <a:latin typeface="Courier New"/>
                <a:cs typeface="Courier New"/>
              </a:rPr>
              <a:t>flipped bit</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FF6600"/>
                </a:solidFill>
                <a:latin typeface="Courier New"/>
                <a:cs typeface="Courier New"/>
              </a:rPr>
              <a:t>else</a:t>
            </a:r>
          </a:p>
          <a:p>
            <a:pPr marL="0" indent="0">
              <a:buFontTx/>
              <a:buNone/>
            </a:pP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overall parity bit</a:t>
            </a:r>
            <a:endParaRPr lang="en-US" sz="1800" b="1" dirty="0" smtClean="0">
              <a:solidFill>
                <a:srgbClr val="008000"/>
              </a:solidFill>
              <a:latin typeface="Courier New"/>
              <a:cs typeface="Courier New"/>
            </a:endParaRPr>
          </a:p>
          <a:p>
            <a:pPr marL="0" indent="0">
              <a:buFontTx/>
              <a:buNone/>
            </a:pPr>
            <a:r>
              <a:rPr lang="en-US" sz="1800" b="1" dirty="0" smtClean="0">
                <a:latin typeface="Courier New"/>
                <a:cs typeface="Courier New"/>
              </a:rPr>
              <a:t>  }</a:t>
            </a:r>
            <a:endParaRPr lang="en-US" sz="1800" b="1" dirty="0" smtClean="0">
              <a:latin typeface="Courier New"/>
              <a:cs typeface="Courier New"/>
            </a:endParaRPr>
          </a:p>
          <a:p>
            <a:pPr marL="0" indent="0">
              <a:buFontTx/>
              <a:buNone/>
            </a:pPr>
            <a:r>
              <a:rPr lang="en-US" sz="1800" b="1" dirty="0" smtClean="0">
                <a:latin typeface="Courier New"/>
                <a:cs typeface="Courier New"/>
              </a:rPr>
              <a:t>}</a:t>
            </a:r>
            <a:endParaRPr lang="en-GB" sz="1800" b="1" dirty="0"/>
          </a:p>
        </p:txBody>
      </p:sp>
    </p:spTree>
    <p:extLst>
      <p:ext uri="{BB962C8B-B14F-4D97-AF65-F5344CB8AC3E}">
        <p14:creationId xmlns:p14="http://schemas.microsoft.com/office/powerpoint/2010/main" val="423311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45</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318109702"/>
              </p:ext>
            </p:extLst>
          </p:nvPr>
        </p:nvGraphicFramePr>
        <p:xfrm>
          <a:off x="458823" y="3172403"/>
          <a:ext cx="8227976" cy="1928330"/>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8-bit</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1.04x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nb-NO" sz="1800" b="1" i="0" u="none" strike="noStrike" dirty="0" smtClean="0">
                          <a:solidFill>
                            <a:srgbClr val="000000"/>
                          </a:solidFill>
                          <a:effectLst/>
                          <a:latin typeface="+mn-lt"/>
                        </a:rPr>
                        <a:t>1.48x</a:t>
                      </a:r>
                      <a:endParaRPr lang="nb-NO"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46</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a:t>
            </a:r>
            <a:r>
              <a:rPr lang="en-GB" sz="4000" dirty="0" smtClean="0"/>
              <a:t>SECDED</a:t>
            </a:r>
            <a:endParaRPr lang="en-GB" sz="4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47</a:t>
            </a:fld>
            <a:endParaRPr lang="en-GB"/>
          </a:p>
        </p:txBody>
      </p:sp>
      <p:sp>
        <p:nvSpPr>
          <p:cNvPr id="5" name="Content Placeholder 2"/>
          <p:cNvSpPr txBox="1">
            <a:spLocks/>
          </p:cNvSpPr>
          <p:nvPr/>
        </p:nvSpPr>
        <p:spPr bwMode="auto">
          <a:xfrm>
            <a:off x="495300" y="1016000"/>
            <a:ext cx="83439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US" sz="1800" b="1" dirty="0" smtClean="0">
              <a:latin typeface="Courier New"/>
              <a:cs typeface="Courier New"/>
            </a:endParaRPr>
          </a:p>
          <a:p>
            <a:pPr marL="0" indent="0">
              <a:buFontTx/>
              <a:buNone/>
            </a:pPr>
            <a:r>
              <a:rPr lang="en-US" sz="1800" b="1" dirty="0" err="1" smtClean="0">
                <a:latin typeface="Courier New"/>
                <a:cs typeface="Courier New"/>
              </a:rPr>
              <a:t>overall_parity</a:t>
            </a:r>
            <a:r>
              <a:rPr lang="en-US" sz="1800" b="1" dirty="0" smtClean="0">
                <a:latin typeface="Courier New"/>
                <a:cs typeface="Courier New"/>
              </a:rPr>
              <a:t> = </a:t>
            </a:r>
            <a:r>
              <a:rPr lang="en-US" sz="1800" b="1" dirty="0" err="1" smtClean="0">
                <a:solidFill>
                  <a:srgbClr val="3366FF"/>
                </a:solidFill>
                <a:latin typeface="Courier New"/>
                <a:cs typeface="Courier New"/>
              </a:rPr>
              <a:t>compute_overall_parity</a:t>
            </a:r>
            <a:r>
              <a:rPr lang="en-US" sz="1800" b="1" dirty="0" smtClean="0">
                <a:latin typeface="Courier New"/>
                <a:cs typeface="Courier New"/>
              </a:rPr>
              <a:t>(data);</a:t>
            </a:r>
          </a:p>
          <a:p>
            <a:pPr marL="0" indent="0">
              <a:buNone/>
            </a:pPr>
            <a:r>
              <a:rPr lang="en-US" sz="1800" b="1" dirty="0" smtClean="0">
                <a:latin typeface="Courier New"/>
                <a:cs typeface="Courier New"/>
              </a:rPr>
              <a:t>syndrome       </a:t>
            </a:r>
            <a:r>
              <a:rPr lang="en-US" sz="1800" b="1" dirty="0">
                <a:latin typeface="Courier New"/>
                <a:cs typeface="Courier New"/>
              </a:rPr>
              <a:t>= </a:t>
            </a:r>
            <a:r>
              <a:rPr lang="en-US" sz="1800" b="1" dirty="0" err="1">
                <a:solidFill>
                  <a:srgbClr val="3366FF"/>
                </a:solidFill>
                <a:latin typeface="Courier New"/>
                <a:cs typeface="Courier New"/>
              </a:rPr>
              <a:t>compute_hamming_bits</a:t>
            </a:r>
            <a:r>
              <a:rPr lang="en-US" sz="1800" b="1" dirty="0">
                <a:latin typeface="Courier New"/>
                <a:cs typeface="Courier New"/>
              </a:rPr>
              <a:t>(data)</a:t>
            </a:r>
            <a:r>
              <a:rPr lang="en-US" sz="1800" b="1" dirty="0" smtClean="0">
                <a:latin typeface="Courier New"/>
                <a:cs typeface="Courier New"/>
              </a:rPr>
              <a:t>;</a:t>
            </a:r>
            <a:endParaRPr lang="en-US" sz="1800" b="1" dirty="0" smtClean="0">
              <a:latin typeface="Courier New"/>
              <a:cs typeface="Courier New"/>
            </a:endParaRPr>
          </a:p>
          <a:p>
            <a:pPr marL="0" indent="0">
              <a:buFontTx/>
              <a:buNone/>
            </a:pPr>
            <a:r>
              <a:rPr lang="en-US" sz="1800" b="1" dirty="0" smtClean="0">
                <a:solidFill>
                  <a:srgbClr val="FF6600"/>
                </a:solidFill>
                <a:latin typeface="Courier New"/>
                <a:cs typeface="Courier New"/>
              </a:rPr>
              <a:t>if</a:t>
            </a:r>
            <a:r>
              <a:rPr lang="en-US" sz="1800" b="1" dirty="0" smtClean="0">
                <a:latin typeface="Courier New"/>
                <a:cs typeface="Courier New"/>
              </a:rPr>
              <a:t> (</a:t>
            </a:r>
            <a:r>
              <a:rPr lang="en-US" sz="1800" b="1" dirty="0" err="1" smtClean="0">
                <a:latin typeface="Courier New"/>
                <a:cs typeface="Courier New"/>
              </a:rPr>
              <a:t>overall_parity</a:t>
            </a:r>
            <a:r>
              <a:rPr lang="en-US" sz="1800" b="1" dirty="0" smtClean="0">
                <a:latin typeface="Courier New"/>
                <a:cs typeface="Courier New"/>
              </a:rPr>
              <a:t>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  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endParaRPr lang="en-US" sz="1800" b="1" dirty="0" smtClean="0">
              <a:latin typeface="Courier New"/>
              <a:cs typeface="Courier New"/>
            </a:endParaRP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a:t>
            </a:r>
            <a:r>
              <a:rPr lang="en-US" sz="1800" b="1" dirty="0" smtClean="0">
                <a:solidFill>
                  <a:srgbClr val="008000"/>
                </a:solidFill>
                <a:latin typeface="Courier New"/>
                <a:cs typeface="Courier New"/>
              </a:rPr>
              <a:t>flipped bit with hamming codes</a:t>
            </a:r>
            <a:r>
              <a:rPr lang="en-US" sz="1800" b="1" dirty="0" smtClean="0">
                <a:latin typeface="Courier New"/>
                <a:cs typeface="Courier New"/>
              </a:rPr>
              <a:t/>
            </a:r>
            <a:br>
              <a:rPr lang="en-US" sz="1800" b="1" dirty="0" smtClean="0">
                <a:latin typeface="Courier New"/>
                <a:cs typeface="Courier New"/>
              </a:rPr>
            </a:br>
            <a:r>
              <a:rPr lang="en-US" sz="1800" b="1" dirty="0" smtClean="0">
                <a:latin typeface="Courier New"/>
                <a:cs typeface="Courier New"/>
              </a:rPr>
              <a:t>  </a:t>
            </a:r>
            <a:r>
              <a:rPr lang="en-US" sz="1800" b="1" dirty="0" smtClean="0">
                <a:solidFill>
                  <a:srgbClr val="FF6600"/>
                </a:solidFill>
                <a:latin typeface="Courier New"/>
                <a:cs typeface="Courier New"/>
              </a:rPr>
              <a:t>else</a:t>
            </a:r>
            <a:endParaRPr lang="en-US" sz="1800" b="1" dirty="0" smtClean="0">
              <a:latin typeface="Courier New"/>
              <a:cs typeface="Courier New"/>
            </a:endParaRP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overall parity bit</a:t>
            </a:r>
            <a:endParaRPr lang="en-US" sz="1800" b="1" dirty="0" smtClean="0">
              <a:latin typeface="Courier New"/>
              <a:cs typeface="Courier New"/>
            </a:endParaRPr>
          </a:p>
          <a:p>
            <a:pPr marL="0" indent="0">
              <a:buFontTx/>
              <a:buNone/>
            </a:pP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else 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report double-bit error</a:t>
            </a:r>
            <a:endParaRPr lang="en-US" sz="1800" b="1" dirty="0" smtClean="0">
              <a:solidFill>
                <a:srgbClr val="008000"/>
              </a:solidFill>
              <a:latin typeface="Courier New"/>
              <a:cs typeface="Courier New"/>
            </a:endParaRPr>
          </a:p>
          <a:p>
            <a:pPr marL="0" indent="0">
              <a:buFontTx/>
              <a:buNone/>
            </a:pPr>
            <a:r>
              <a:rPr lang="en-US" sz="1800" b="1" dirty="0">
                <a:latin typeface="Courier New"/>
                <a:cs typeface="Courier New"/>
              </a:rPr>
              <a:t>}</a:t>
            </a:r>
            <a:endParaRPr lang="en-GB" sz="1800" b="1" dirty="0"/>
          </a:p>
        </p:txBody>
      </p:sp>
    </p:spTree>
    <p:extLst>
      <p:ext uri="{BB962C8B-B14F-4D97-AF65-F5344CB8AC3E}">
        <p14:creationId xmlns:p14="http://schemas.microsoft.com/office/powerpoint/2010/main" val="20640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48</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006701532"/>
              </p:ext>
            </p:extLst>
          </p:nvPr>
        </p:nvGraphicFramePr>
        <p:xfrm>
          <a:off x="458823" y="3172403"/>
          <a:ext cx="8227976" cy="2313996"/>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0" dirty="0" smtClean="0"/>
                        <a:t>SEC 8-bit</a:t>
                      </a:r>
                      <a:endParaRPr lang="en-GB" b="0" dirty="0"/>
                    </a:p>
                  </a:txBody>
                  <a:tcPr/>
                </a:tc>
                <a:tc>
                  <a:txBody>
                    <a:bodyPr/>
                    <a:lstStyle/>
                    <a:p>
                      <a:pPr algn="ctr"/>
                      <a:r>
                        <a:rPr lang="en-GB" b="0" dirty="0" smtClean="0"/>
                        <a:t>8</a:t>
                      </a:r>
                      <a:endParaRPr lang="en-GB" b="0" dirty="0"/>
                    </a:p>
                  </a:txBody>
                  <a:tcPr/>
                </a:tc>
                <a:tc>
                  <a:txBody>
                    <a:bodyPr/>
                    <a:lstStyle/>
                    <a:p>
                      <a:pPr algn="ctr" fontAlgn="b"/>
                      <a:r>
                        <a:rPr lang="hr-HR" sz="1800" b="0" i="0" u="none" strike="noStrike" dirty="0" smtClean="0">
                          <a:solidFill>
                            <a:srgbClr val="000000"/>
                          </a:solidFill>
                          <a:effectLst/>
                          <a:latin typeface="+mn-lt"/>
                        </a:rPr>
                        <a:t>1.04x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nb-NO" sz="1800" b="0" i="0" u="none" strike="noStrike" dirty="0" smtClean="0">
                          <a:solidFill>
                            <a:srgbClr val="000000"/>
                          </a:solidFill>
                          <a:effectLst/>
                          <a:latin typeface="+mn-lt"/>
                        </a:rPr>
                        <a:t>1.48x</a:t>
                      </a:r>
                      <a:endParaRPr lang="nb-NO"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SECDED</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2.49x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4.79x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288635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Using the provided CG code as a starting point, add ECC to make the code more tolerant to silent data corruption</a:t>
            </a:r>
          </a:p>
          <a:p>
            <a:r>
              <a:rPr lang="en-GB" dirty="0" smtClean="0"/>
              <a:t>There </a:t>
            </a:r>
            <a:r>
              <a:rPr lang="en-GB" dirty="0"/>
              <a:t>are two changes to make:</a:t>
            </a:r>
          </a:p>
          <a:p>
            <a:pPr marL="971550" lvl="1" indent="-514350">
              <a:buFont typeface="+mj-lt"/>
              <a:buAutoNum type="arabicPeriod"/>
            </a:pPr>
            <a:r>
              <a:rPr lang="en-GB" dirty="0"/>
              <a:t>Generate parity bits for each matrix element and store them in the high order bits of the column index</a:t>
            </a:r>
          </a:p>
          <a:p>
            <a:pPr marL="971550" lvl="1" indent="-514350">
              <a:buFont typeface="+mj-lt"/>
              <a:buAutoNum type="arabicPeriod"/>
            </a:pPr>
            <a:r>
              <a:rPr lang="en-GB" dirty="0"/>
              <a:t>Modify the </a:t>
            </a:r>
            <a:r>
              <a:rPr lang="en-GB" dirty="0" err="1"/>
              <a:t>SpMV</a:t>
            </a:r>
            <a:r>
              <a:rPr lang="en-GB" dirty="0"/>
              <a:t> function to check the parity bits and then correct any errors that are </a:t>
            </a:r>
            <a:r>
              <a:rPr lang="en-GB" dirty="0" smtClean="0"/>
              <a:t>found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49</a:t>
            </a:fld>
            <a:endParaRPr lang="en-GB"/>
          </a:p>
        </p:txBody>
      </p:sp>
    </p:spTree>
    <p:extLst>
      <p:ext uri="{BB962C8B-B14F-4D97-AF65-F5344CB8AC3E}">
        <p14:creationId xmlns:p14="http://schemas.microsoft.com/office/powerpoint/2010/main" val="2089425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lnSpcReduction="10000"/>
          </a:bodyPr>
          <a:lstStyle/>
          <a:p>
            <a:r>
              <a:rPr lang="en-GB" dirty="0" smtClean="0"/>
              <a:t>Since most of the matrix elements are zero, sparse matrices are </a:t>
            </a:r>
            <a:r>
              <a:rPr lang="en-GB" dirty="0"/>
              <a:t>s</a:t>
            </a:r>
            <a:r>
              <a:rPr lang="en-GB" dirty="0" smtClean="0"/>
              <a:t>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sz="2800" dirty="0" smtClean="0"/>
              <a:t>Comments in the code will guide you</a:t>
            </a:r>
          </a:p>
          <a:p>
            <a:pPr lvl="1"/>
            <a:r>
              <a:rPr lang="en-GB" sz="2400" dirty="0" smtClean="0"/>
              <a:t>You just need to modify </a:t>
            </a:r>
            <a:r>
              <a:rPr lang="en-GB" sz="2400" b="1" dirty="0" err="1" smtClean="0">
                <a:solidFill>
                  <a:srgbClr val="008000"/>
                </a:solidFill>
                <a:latin typeface="Courier New"/>
                <a:cs typeface="Courier New"/>
              </a:rPr>
              <a:t>spmv.c</a:t>
            </a:r>
            <a:endParaRPr lang="en-GB" sz="2400" b="1" dirty="0" smtClean="0">
              <a:solidFill>
                <a:srgbClr val="008000"/>
              </a:solidFill>
              <a:latin typeface="Courier New"/>
              <a:cs typeface="Courier New"/>
            </a:endParaRPr>
          </a:p>
          <a:p>
            <a:r>
              <a:rPr lang="en-GB" sz="2800" dirty="0" smtClean="0"/>
              <a:t>Two routines are provided to do the heavy lifting (see comments in </a:t>
            </a:r>
            <a:r>
              <a:rPr lang="en-GB" sz="2800" b="1" dirty="0" err="1" smtClean="0">
                <a:latin typeface="Courier New"/>
                <a:cs typeface="Courier New"/>
              </a:rPr>
              <a:t>common.h</a:t>
            </a:r>
            <a:r>
              <a:rPr lang="en-GB" sz="2800" dirty="0" smtClean="0"/>
              <a:t> for descriptions):</a:t>
            </a:r>
          </a:p>
          <a:p>
            <a:pPr lvl="1"/>
            <a:r>
              <a:rPr lang="en-GB" sz="2400" b="1" dirty="0" smtClean="0">
                <a:solidFill>
                  <a:srgbClr val="3366FF"/>
                </a:solidFill>
                <a:latin typeface="Courier New"/>
                <a:cs typeface="Courier New"/>
              </a:rPr>
              <a:t>ecc_compute_col8</a:t>
            </a:r>
          </a:p>
          <a:p>
            <a:pPr lvl="1"/>
            <a:r>
              <a:rPr lang="en-GB" sz="2400" b="1" dirty="0" smtClean="0">
                <a:solidFill>
                  <a:srgbClr val="3366FF"/>
                </a:solidFill>
                <a:latin typeface="Courier New"/>
                <a:cs typeface="Courier New"/>
              </a:rPr>
              <a:t>ecc_correct_col8</a:t>
            </a:r>
          </a:p>
          <a:p>
            <a:r>
              <a:rPr lang="en-GB" sz="2800" dirty="0"/>
              <a:t>To test the code, pass the ‘</a:t>
            </a:r>
            <a:r>
              <a:rPr lang="en-GB" sz="2800" dirty="0">
                <a:latin typeface="Courier New"/>
                <a:cs typeface="Courier New"/>
              </a:rPr>
              <a:t>-x</a:t>
            </a:r>
            <a:r>
              <a:rPr lang="en-GB" sz="2800" dirty="0"/>
              <a:t>’ parameter to the application to inject a random bit</a:t>
            </a:r>
            <a:r>
              <a:rPr lang="en-GB" sz="2800"/>
              <a:t>-</a:t>
            </a:r>
            <a:r>
              <a:rPr lang="en-GB" sz="2800" smtClean="0"/>
              <a:t>flip</a:t>
            </a:r>
            <a:endParaRPr lang="en-GB" sz="2800" dirty="0" smtClean="0"/>
          </a:p>
          <a:p>
            <a:r>
              <a:rPr lang="en-GB" sz="2800" dirty="0" smtClean="0"/>
              <a:t>Example solutions are provided</a:t>
            </a:r>
            <a:endParaRPr lang="en-GB" sz="28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50</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sz="2800" b="1" dirty="0" smtClean="0">
                <a:solidFill>
                  <a:srgbClr val="008000"/>
                </a:solidFill>
              </a:rPr>
              <a:t>Extras</a:t>
            </a:r>
            <a:r>
              <a:rPr lang="en-GB" sz="2800" dirty="0" smtClean="0"/>
              <a:t> (if you finish early!):</a:t>
            </a:r>
          </a:p>
          <a:p>
            <a:pPr lvl="1"/>
            <a:r>
              <a:rPr lang="en-GB" sz="2400" dirty="0" smtClean="0"/>
              <a:t>Add an additional overall parity bit to improve the performance of the error checking code</a:t>
            </a:r>
          </a:p>
          <a:p>
            <a:pPr lvl="2"/>
            <a:r>
              <a:rPr lang="en-GB" sz="2000" dirty="0" smtClean="0"/>
              <a:t>Use the </a:t>
            </a:r>
            <a:r>
              <a:rPr lang="en-GB" sz="2000" b="1" dirty="0" err="1" smtClean="0">
                <a:solidFill>
                  <a:srgbClr val="3366FF"/>
                </a:solidFill>
                <a:latin typeface="Courier New"/>
                <a:cs typeface="Courier New"/>
              </a:rPr>
              <a:t>ecc_compute_overall_partity</a:t>
            </a:r>
            <a:r>
              <a:rPr lang="en-GB" sz="2000" dirty="0" smtClean="0"/>
              <a:t> routine</a:t>
            </a:r>
          </a:p>
          <a:p>
            <a:pPr lvl="1"/>
            <a:r>
              <a:rPr lang="en-GB" sz="2400" dirty="0" smtClean="0"/>
              <a:t>Or use the extra parity bit to implement a SECDED </a:t>
            </a:r>
            <a:r>
              <a:rPr lang="en-GB" sz="2400" dirty="0" smtClean="0"/>
              <a:t>scheme (use </a:t>
            </a:r>
            <a:r>
              <a:rPr lang="en-GB" sz="2400" b="1" dirty="0" smtClean="0">
                <a:solidFill>
                  <a:srgbClr val="3366FF"/>
                </a:solidFill>
                <a:latin typeface="Courier New"/>
                <a:cs typeface="Courier New"/>
              </a:rPr>
              <a:t>–xx</a:t>
            </a:r>
            <a:r>
              <a:rPr lang="en-GB" sz="2400" dirty="0" smtClean="0"/>
              <a:t> to inject a double-bit flip)</a:t>
            </a:r>
          </a:p>
          <a:p>
            <a:pPr lvl="1"/>
            <a:r>
              <a:rPr lang="en-GB" sz="2400" dirty="0" smtClean="0"/>
              <a:t>Try </a:t>
            </a:r>
            <a:r>
              <a:rPr lang="en-GB" sz="2400" dirty="0" smtClean="0"/>
              <a:t>other parity bit placement schemes (4 bits in row and 4 in column, or use the least significant bits of the value)</a:t>
            </a:r>
            <a:r>
              <a:rPr lang="en-GB" sz="2400" b="1" dirty="0" smtClean="0">
                <a:solidFill>
                  <a:srgbClr val="FF0000"/>
                </a:solidFill>
              </a:rPr>
              <a:t> (TODO: give them these ECC routines)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51</a:t>
            </a:fld>
            <a:endParaRPr lang="en-GB"/>
          </a:p>
        </p:txBody>
      </p:sp>
    </p:spTree>
    <p:extLst>
      <p:ext uri="{BB962C8B-B14F-4D97-AF65-F5344CB8AC3E}">
        <p14:creationId xmlns:p14="http://schemas.microsoft.com/office/powerpoint/2010/main" val="104605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54795</TotalTime>
  <Words>4276</Words>
  <Application>Microsoft Macintosh PowerPoint</Application>
  <PresentationFormat>On-screen Show (4:3)</PresentationFormat>
  <Paragraphs>932</Paragraphs>
  <Slides>51</Slides>
  <Notes>33</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UOBtemplate 13 Feb</vt:lpstr>
      <vt:lpstr>Enabling Application-Based Fault Tolerance in Sparse Matrix Solvers</vt:lpstr>
      <vt:lpstr>Sparse linear solvers</vt:lpstr>
      <vt:lpstr>Sparse linear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Sparse matrix ABFT Results</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Sparse matrix ABFT Results</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implementation</vt:lpstr>
      <vt:lpstr>Hamming codes - implementation</vt:lpstr>
      <vt:lpstr>Sparse matrix ABFT Results</vt:lpstr>
      <vt:lpstr>Hamming codes - optimisation</vt:lpstr>
      <vt:lpstr>Hamming codes - optimisation</vt:lpstr>
      <vt:lpstr>Sparse matrix ABFT Results</vt:lpstr>
      <vt:lpstr>Hamming codes - SECDED</vt:lpstr>
      <vt:lpstr>Hamming codes - SECDED</vt:lpstr>
      <vt:lpstr>Sparse matrix ABFT Results</vt:lpstr>
      <vt:lpstr>Software ECC exercise</vt:lpstr>
      <vt:lpstr>Software ECC exercise</vt:lpstr>
      <vt:lpstr>Software ECC exercise</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597</cp:revision>
  <dcterms:created xsi:type="dcterms:W3CDTF">2010-10-25T19:10:44Z</dcterms:created>
  <dcterms:modified xsi:type="dcterms:W3CDTF">2016-04-17T23:23:09Z</dcterms:modified>
  <cp:category/>
</cp:coreProperties>
</file>