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58"/>
  </p:notesMasterIdLst>
  <p:handoutMasterIdLst>
    <p:handoutMasterId r:id="rId59"/>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574" r:id="rId20"/>
    <p:sldId id="575" r:id="rId21"/>
    <p:sldId id="576" r:id="rId22"/>
    <p:sldId id="590" r:id="rId23"/>
    <p:sldId id="591" r:id="rId24"/>
    <p:sldId id="596" r:id="rId25"/>
    <p:sldId id="595" r:id="rId26"/>
    <p:sldId id="593" r:id="rId27"/>
    <p:sldId id="594" r:id="rId28"/>
    <p:sldId id="623" r:id="rId29"/>
    <p:sldId id="597" r:id="rId30"/>
    <p:sldId id="598" r:id="rId31"/>
    <p:sldId id="599" r:id="rId32"/>
    <p:sldId id="627" r:id="rId33"/>
    <p:sldId id="600" r:id="rId34"/>
    <p:sldId id="606" r:id="rId35"/>
    <p:sldId id="601" r:id="rId36"/>
    <p:sldId id="602" r:id="rId37"/>
    <p:sldId id="603" r:id="rId38"/>
    <p:sldId id="604" r:id="rId39"/>
    <p:sldId id="605" r:id="rId40"/>
    <p:sldId id="608" r:id="rId41"/>
    <p:sldId id="628" r:id="rId42"/>
    <p:sldId id="609" r:id="rId43"/>
    <p:sldId id="610" r:id="rId44"/>
    <p:sldId id="611" r:id="rId45"/>
    <p:sldId id="612" r:id="rId46"/>
    <p:sldId id="622" r:id="rId47"/>
    <p:sldId id="613" r:id="rId48"/>
    <p:sldId id="625" r:id="rId49"/>
    <p:sldId id="621" r:id="rId50"/>
    <p:sldId id="615" r:id="rId51"/>
    <p:sldId id="626" r:id="rId52"/>
    <p:sldId id="620" r:id="rId53"/>
    <p:sldId id="629" r:id="rId54"/>
    <p:sldId id="618" r:id="rId55"/>
    <p:sldId id="588" r:id="rId56"/>
    <p:sldId id="619" r:id="rId5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4AEFA3C-B73C-4D4B-9DD6-2C7D7C0BAC3E}" type="presOf" srcId="{A937ED2E-7701-994D-B07E-41ECE7A412D4}" destId="{76220480-DD56-1E47-AFDA-C82139C60BFA}" srcOrd="1" destOrd="0" presId="urn:microsoft.com/office/officeart/2005/8/layout/venn1"/>
    <dgm:cxn modelId="{59389919-9F98-CA4F-B2A8-A11B17238D13}" type="presOf" srcId="{C8399AF5-63B0-0940-AE90-B2CFCBD2B4BF}" destId="{73C04BAC-058E-3C4D-AFA4-F4C0EA7379BB}" srcOrd="0" destOrd="0" presId="urn:microsoft.com/office/officeart/2005/8/layout/venn1"/>
    <dgm:cxn modelId="{E4DE0D8D-80F1-E948-B749-33772C3440C6}" type="presOf" srcId="{F2D003C4-8281-B94D-B637-D043DE979DBF}" destId="{7B9AF114-74BA-3744-805D-62A5188BCFCB}" srcOrd="0" destOrd="0" presId="urn:microsoft.com/office/officeart/2005/8/layout/venn1"/>
    <dgm:cxn modelId="{4058797A-401F-C743-9869-BB5E2884305A}" type="presOf" srcId="{A937ED2E-7701-994D-B07E-41ECE7A412D4}" destId="{2BD88F83-3538-3045-A6C0-E832D22C5ED1}" srcOrd="0" destOrd="0" presId="urn:microsoft.com/office/officeart/2005/8/layout/venn1"/>
    <dgm:cxn modelId="{B001B958-90F1-E84A-AE1F-129583DBF73A}" type="presOf" srcId="{F2D003C4-8281-B94D-B637-D043DE979DBF}" destId="{9E333027-8DF6-E04E-A8DF-7DE18D03EE88}" srcOrd="1" destOrd="0" presId="urn:microsoft.com/office/officeart/2005/8/layout/venn1"/>
    <dgm:cxn modelId="{981FD670-A7EB-1340-9D51-B1B4CBFF9E34}" type="presOf" srcId="{789AD9B4-E834-F444-A268-915E8A918F0D}" destId="{69C37C61-1143-3842-AB66-31958642179E}"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522C05B0-4D17-1A45-8C57-F7D7BF4FF029}" type="presOf" srcId="{C8399AF5-63B0-0940-AE90-B2CFCBD2B4BF}" destId="{82DC9DB2-FFFA-E044-977F-E146FD3E8008}" srcOrd="1" destOrd="0" presId="urn:microsoft.com/office/officeart/2005/8/layout/venn1"/>
    <dgm:cxn modelId="{E2742D11-50B0-3048-999E-4C3F10FF9482}" type="presOf" srcId="{789AD9B4-E834-F444-A268-915E8A918F0D}" destId="{2DA0EACF-5F00-3D46-8335-6F979672C82A}"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099C479D-FC8E-7E48-ACDA-CA2DEBF05F66}" type="presOf" srcId="{336AFDA9-4FB4-A349-8933-97D7945B7C09}" destId="{2E10639D-9AE5-4D41-B619-A11524611F8B}" srcOrd="0" destOrd="0" presId="urn:microsoft.com/office/officeart/2005/8/layout/venn1"/>
    <dgm:cxn modelId="{F8D1FFC1-309A-7E40-A924-4B3F34D4B17F}" srcId="{336AFDA9-4FB4-A349-8933-97D7945B7C09}" destId="{F2D003C4-8281-B94D-B637-D043DE979DBF}" srcOrd="2" destOrd="0" parTransId="{82B8A5CD-F45F-AA4C-B0C1-4FD866B4FC03}" sibTransId="{7FB8560E-611A-A445-BBC2-927ABCDC209B}"/>
    <dgm:cxn modelId="{A8EE351F-3B0C-864C-AB76-47DD1E4CFF00}" srcId="{336AFDA9-4FB4-A349-8933-97D7945B7C09}" destId="{789AD9B4-E834-F444-A268-915E8A918F0D}" srcOrd="1" destOrd="0" parTransId="{302A82A3-0B45-394E-8BD2-5638FE44BE8A}" sibTransId="{158F522C-C8DB-8C48-8BBF-341BDE70232B}"/>
    <dgm:cxn modelId="{5597806D-E25B-0E44-A236-48472A8AAC0F}" type="presParOf" srcId="{2E10639D-9AE5-4D41-B619-A11524611F8B}" destId="{73C04BAC-058E-3C4D-AFA4-F4C0EA7379BB}" srcOrd="0" destOrd="0" presId="urn:microsoft.com/office/officeart/2005/8/layout/venn1"/>
    <dgm:cxn modelId="{4131A07E-6225-A54D-9A91-FBA97E2749E0}" type="presParOf" srcId="{2E10639D-9AE5-4D41-B619-A11524611F8B}" destId="{82DC9DB2-FFFA-E044-977F-E146FD3E8008}" srcOrd="1" destOrd="0" presId="urn:microsoft.com/office/officeart/2005/8/layout/venn1"/>
    <dgm:cxn modelId="{E378C0A0-B25F-B84F-8B0B-D4A2D9A75114}" type="presParOf" srcId="{2E10639D-9AE5-4D41-B619-A11524611F8B}" destId="{2DA0EACF-5F00-3D46-8335-6F979672C82A}" srcOrd="2" destOrd="0" presId="urn:microsoft.com/office/officeart/2005/8/layout/venn1"/>
    <dgm:cxn modelId="{66858922-9FBA-D646-8956-C678F9D3D644}" type="presParOf" srcId="{2E10639D-9AE5-4D41-B619-A11524611F8B}" destId="{69C37C61-1143-3842-AB66-31958642179E}" srcOrd="3" destOrd="0" presId="urn:microsoft.com/office/officeart/2005/8/layout/venn1"/>
    <dgm:cxn modelId="{0CD17661-558D-F944-820C-2501A4AEAECE}" type="presParOf" srcId="{2E10639D-9AE5-4D41-B619-A11524611F8B}" destId="{7B9AF114-74BA-3744-805D-62A5188BCFCB}" srcOrd="4" destOrd="0" presId="urn:microsoft.com/office/officeart/2005/8/layout/venn1"/>
    <dgm:cxn modelId="{8DF3BE06-A11F-514E-9E26-77631EF3F353}" type="presParOf" srcId="{2E10639D-9AE5-4D41-B619-A11524611F8B}" destId="{9E333027-8DF6-E04E-A8DF-7DE18D03EE88}" srcOrd="5" destOrd="0" presId="urn:microsoft.com/office/officeart/2005/8/layout/venn1"/>
    <dgm:cxn modelId="{ED215DD5-3242-C746-B4AE-746C57B2C7EF}" type="presParOf" srcId="{2E10639D-9AE5-4D41-B619-A11524611F8B}" destId="{2BD88F83-3538-3045-A6C0-E832D22C5ED1}" srcOrd="6" destOrd="0" presId="urn:microsoft.com/office/officeart/2005/8/layout/venn1"/>
    <dgm:cxn modelId="{F7C45B2C-70C5-6741-A315-D7DE1AB9CC63}"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a:ln w="50800">
          <a:solidFill>
            <a:schemeClr val="tx1"/>
          </a:solidFill>
        </a:ln>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a:ln w="50800">
          <a:solidFill>
            <a:schemeClr val="tx1"/>
          </a:solidFill>
        </a:ln>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8EE351F-3B0C-864C-AB76-47DD1E4CFF00}" srcId="{336AFDA9-4FB4-A349-8933-97D7945B7C09}" destId="{789AD9B4-E834-F444-A268-915E8A918F0D}" srcOrd="1" destOrd="0" parTransId="{302A82A3-0B45-394E-8BD2-5638FE44BE8A}" sibTransId="{158F522C-C8DB-8C48-8BBF-341BDE70232B}"/>
    <dgm:cxn modelId="{DCD8F4E8-A3DF-E140-8713-79E4B5AF3871}" type="presOf" srcId="{C8399AF5-63B0-0940-AE90-B2CFCBD2B4BF}" destId="{82DC9DB2-FFFA-E044-977F-E146FD3E8008}" srcOrd="1" destOrd="0" presId="urn:microsoft.com/office/officeart/2005/8/layout/venn1"/>
    <dgm:cxn modelId="{476190B7-FE68-B643-9DEE-2469DA0F67BA}" type="presOf" srcId="{A937ED2E-7701-994D-B07E-41ECE7A412D4}" destId="{2BD88F83-3538-3045-A6C0-E832D22C5ED1}"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3EB32459-BC78-A14A-98E7-4DDB9C010990}" type="presOf" srcId="{336AFDA9-4FB4-A349-8933-97D7945B7C09}" destId="{2E10639D-9AE5-4D41-B619-A11524611F8B}" srcOrd="0" destOrd="0" presId="urn:microsoft.com/office/officeart/2005/8/layout/venn1"/>
    <dgm:cxn modelId="{95F95F97-268C-5543-B31B-16110C405717}" type="presOf" srcId="{789AD9B4-E834-F444-A268-915E8A918F0D}" destId="{69C37C61-1143-3842-AB66-31958642179E}" srcOrd="1" destOrd="0" presId="urn:microsoft.com/office/officeart/2005/8/layout/venn1"/>
    <dgm:cxn modelId="{F2FF60EA-C86E-B246-B166-A9D5D6E2CDA5}" type="presOf" srcId="{C8399AF5-63B0-0940-AE90-B2CFCBD2B4BF}" destId="{73C04BAC-058E-3C4D-AFA4-F4C0EA7379BB}" srcOrd="0" destOrd="0" presId="urn:microsoft.com/office/officeart/2005/8/layout/venn1"/>
    <dgm:cxn modelId="{82F12C17-5818-734C-B7CA-4EC323914C4F}" type="presOf" srcId="{F2D003C4-8281-B94D-B637-D043DE979DBF}" destId="{7B9AF114-74BA-3744-805D-62A5188BCFCB}" srcOrd="0" destOrd="0" presId="urn:microsoft.com/office/officeart/2005/8/layout/venn1"/>
    <dgm:cxn modelId="{2227D610-5FA1-964D-BF1A-B0E78E767070}" type="presOf" srcId="{F2D003C4-8281-B94D-B637-D043DE979DBF}" destId="{9E333027-8DF6-E04E-A8DF-7DE18D03EE88}"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F8D1FFC1-309A-7E40-A924-4B3F34D4B17F}" srcId="{336AFDA9-4FB4-A349-8933-97D7945B7C09}" destId="{F2D003C4-8281-B94D-B637-D043DE979DBF}" srcOrd="2" destOrd="0" parTransId="{82B8A5CD-F45F-AA4C-B0C1-4FD866B4FC03}" sibTransId="{7FB8560E-611A-A445-BBC2-927ABCDC209B}"/>
    <dgm:cxn modelId="{765906FE-2DBA-EA4C-B58E-592EBEAA7561}" type="presOf" srcId="{789AD9B4-E834-F444-A268-915E8A918F0D}" destId="{2DA0EACF-5F00-3D46-8335-6F979672C82A}" srcOrd="0" destOrd="0" presId="urn:microsoft.com/office/officeart/2005/8/layout/venn1"/>
    <dgm:cxn modelId="{5A324E48-131A-3B4B-A0E9-8212A306703C}" type="presOf" srcId="{A937ED2E-7701-994D-B07E-41ECE7A412D4}" destId="{76220480-DD56-1E47-AFDA-C82139C60BFA}" srcOrd="1" destOrd="0" presId="urn:microsoft.com/office/officeart/2005/8/layout/venn1"/>
    <dgm:cxn modelId="{C96D0096-7190-6346-8470-B10C2E0870C8}" type="presParOf" srcId="{2E10639D-9AE5-4D41-B619-A11524611F8B}" destId="{73C04BAC-058E-3C4D-AFA4-F4C0EA7379BB}" srcOrd="0" destOrd="0" presId="urn:microsoft.com/office/officeart/2005/8/layout/venn1"/>
    <dgm:cxn modelId="{E99B5719-5E7D-F34D-89D9-EECAF9C0538B}" type="presParOf" srcId="{2E10639D-9AE5-4D41-B619-A11524611F8B}" destId="{82DC9DB2-FFFA-E044-977F-E146FD3E8008}" srcOrd="1" destOrd="0" presId="urn:microsoft.com/office/officeart/2005/8/layout/venn1"/>
    <dgm:cxn modelId="{A75116FA-3E2E-A64A-BFDC-475D1657D781}" type="presParOf" srcId="{2E10639D-9AE5-4D41-B619-A11524611F8B}" destId="{2DA0EACF-5F00-3D46-8335-6F979672C82A}" srcOrd="2" destOrd="0" presId="urn:microsoft.com/office/officeart/2005/8/layout/venn1"/>
    <dgm:cxn modelId="{B8F1B49C-1913-0B43-B1DB-3E9CD6ECE181}" type="presParOf" srcId="{2E10639D-9AE5-4D41-B619-A11524611F8B}" destId="{69C37C61-1143-3842-AB66-31958642179E}" srcOrd="3" destOrd="0" presId="urn:microsoft.com/office/officeart/2005/8/layout/venn1"/>
    <dgm:cxn modelId="{5919AE55-BFCF-334A-9B39-9F9DA0045C1D}" type="presParOf" srcId="{2E10639D-9AE5-4D41-B619-A11524611F8B}" destId="{7B9AF114-74BA-3744-805D-62A5188BCFCB}" srcOrd="4" destOrd="0" presId="urn:microsoft.com/office/officeart/2005/8/layout/venn1"/>
    <dgm:cxn modelId="{63FEB4AF-278C-2D41-9BA6-FC1513DE652B}" type="presParOf" srcId="{2E10639D-9AE5-4D41-B619-A11524611F8B}" destId="{9E333027-8DF6-E04E-A8DF-7DE18D03EE88}" srcOrd="5" destOrd="0" presId="urn:microsoft.com/office/officeart/2005/8/layout/venn1"/>
    <dgm:cxn modelId="{0A17B836-F6E7-0949-9C7F-24B03651D1E7}" type="presParOf" srcId="{2E10639D-9AE5-4D41-B619-A11524611F8B}" destId="{2BD88F83-3538-3045-A6C0-E832D22C5ED1}" srcOrd="6" destOrd="0" presId="urn:microsoft.com/office/officeart/2005/8/layout/venn1"/>
    <dgm:cxn modelId="{C2ECD5F8-2A87-4E4A-A828-CB9984B560B5}"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18/04/16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18</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19</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20</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27</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a:t>
            </a:r>
            <a:r>
              <a:rPr lang="en-GB" baseline="0" dirty="0" smtClean="0"/>
              <a:t>bits</a:t>
            </a:r>
          </a:p>
          <a:p>
            <a:r>
              <a:rPr lang="en-GB" baseline="0" dirty="0" smtClean="0"/>
              <a:t>e.g. if bit 9 flipped, will show up in parity bits 1 and 4</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use CG for the exercise</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a:t>
            </a:fld>
            <a:endParaRPr lang="en-GB"/>
          </a:p>
        </p:txBody>
      </p:sp>
    </p:spTree>
    <p:extLst>
      <p:ext uri="{BB962C8B-B14F-4D97-AF65-F5344CB8AC3E}">
        <p14:creationId xmlns:p14="http://schemas.microsoft.com/office/powerpoint/2010/main" val="361207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43</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45</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46</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48</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49</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Could run expensive schemes only every</a:t>
            </a:r>
            <a:r>
              <a:rPr lang="en-GB" baseline="0" dirty="0" smtClean="0"/>
              <a:t> X iterations to reduce overheads (need checkpoint to </a:t>
            </a:r>
            <a:r>
              <a:rPr lang="en-GB" baseline="0" dirty="0" err="1" smtClean="0"/>
              <a:t>fallback</a:t>
            </a:r>
            <a:r>
              <a:rPr lang="en-GB" baseline="0" dirty="0" smtClean="0"/>
              <a:t> on)</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50</a:t>
            </a:fld>
            <a:endParaRPr lang="en-GB"/>
          </a:p>
        </p:txBody>
      </p:sp>
    </p:spTree>
    <p:extLst>
      <p:ext uri="{BB962C8B-B14F-4D97-AF65-F5344CB8AC3E}">
        <p14:creationId xmlns:p14="http://schemas.microsoft.com/office/powerpoint/2010/main" val="2761030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51</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52</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17</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18</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20</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21</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369491"/>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dirty="0" smtClean="0"/>
              <a:t>bit 6</a:t>
            </a:r>
            <a:endParaRPr lang="en-GB" dirty="0"/>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t>parity bit 3</a:t>
            </a:r>
            <a:endParaRPr lang="en-GB" b="1" dirty="0"/>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t>parity bit 2</a:t>
            </a:r>
            <a:endParaRPr lang="en-GB" b="1" dirty="0"/>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00154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6504965"/>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b="1" dirty="0" smtClean="0">
                <a:solidFill>
                  <a:srgbClr val="660066"/>
                </a:solidFill>
              </a:rPr>
              <a:t>bit 6</a:t>
            </a:r>
            <a:endParaRPr lang="en-GB" b="1" dirty="0">
              <a:solidFill>
                <a:srgbClr val="660066"/>
              </a:solidFill>
            </a:endParaRPr>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solidFill>
                  <a:srgbClr val="FF0000"/>
                </a:solidFill>
              </a:rPr>
              <a:t>parity bit 3</a:t>
            </a:r>
            <a:endParaRPr lang="en-GB" b="1" dirty="0">
              <a:solidFill>
                <a:srgbClr val="FF0000"/>
              </a:solidFill>
            </a:endParaRPr>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solidFill>
                  <a:srgbClr val="FF0000"/>
                </a:solidFill>
              </a:rPr>
              <a:t>parity bit 2</a:t>
            </a:r>
            <a:endParaRPr lang="en-GB" b="1" dirty="0">
              <a:solidFill>
                <a:srgbClr val="FF0000"/>
              </a:solidFill>
            </a:endParaRPr>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5392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Interleaving the parity bits with the data will be very expensive</a:t>
            </a:r>
          </a:p>
          <a:p>
            <a:r>
              <a:rPr lang="en-GB" sz="2600" dirty="0" smtClean="0"/>
              <a:t>Instead, we can store the parity bits somewhere else, and just perform the hamming code operations </a:t>
            </a:r>
            <a:r>
              <a:rPr lang="en-GB" sz="2600" b="1" i="1" dirty="0" smtClean="0"/>
              <a:t>as if</a:t>
            </a:r>
            <a:r>
              <a:rPr lang="en-GB" sz="2600" dirty="0" smtClean="0"/>
              <a:t> they were in the correct (power-of-two) positions</a:t>
            </a:r>
          </a:p>
          <a:p>
            <a:r>
              <a:rPr lang="en-GB" sz="2600" dirty="0" smtClean="0"/>
              <a:t>If we store the parity bits in the </a:t>
            </a:r>
            <a:r>
              <a:rPr lang="en-GB" sz="2600" dirty="0"/>
              <a:t>unused </a:t>
            </a:r>
            <a:r>
              <a:rPr lang="en-GB" sz="2600" dirty="0" smtClean="0"/>
              <a:t>high-order bits </a:t>
            </a:r>
            <a:r>
              <a:rPr lang="en-GB" sz="2600" dirty="0"/>
              <a:t>of the matrix </a:t>
            </a:r>
            <a:r>
              <a:rPr lang="en-GB" sz="2600" dirty="0" smtClean="0"/>
              <a:t>indices, masking them out becomes a simple bitwise </a:t>
            </a:r>
            <a:r>
              <a:rPr lang="en-GB" sz="2600" b="1" dirty="0" smtClean="0">
                <a:solidFill>
                  <a:srgbClr val="0000FF"/>
                </a:solidFill>
              </a:rPr>
              <a:t>AND</a:t>
            </a:r>
            <a:r>
              <a:rPr lang="en-GB" sz="2600" dirty="0" smtClean="0"/>
              <a:t> operation</a:t>
            </a:r>
          </a:p>
          <a:p>
            <a:r>
              <a:rPr lang="en-GB" sz="2600" dirty="0"/>
              <a:t>We can </a:t>
            </a:r>
            <a:r>
              <a:rPr lang="en-GB" sz="2600" dirty="0" err="1"/>
              <a:t>precompute</a:t>
            </a:r>
            <a:r>
              <a:rPr lang="en-GB" sz="2600" dirty="0"/>
              <a:t> </a:t>
            </a:r>
            <a:r>
              <a:rPr lang="en-GB" sz="2600" dirty="0" smtClean="0"/>
              <a:t>some masks </a:t>
            </a:r>
            <a:r>
              <a:rPr lang="en-GB" sz="2600" dirty="0"/>
              <a:t>for efficient extraction of the correct bits</a:t>
            </a:r>
          </a:p>
          <a:p>
            <a:endParaRPr lang="en-GB" sz="2600"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
        <p:nvSpPr>
          <p:cNvPr id="5" name="Content Placeholder 2"/>
          <p:cNvSpPr txBox="1">
            <a:spLocks/>
          </p:cNvSpPr>
          <p:nvPr/>
        </p:nvSpPr>
        <p:spPr bwMode="auto">
          <a:xfrm>
            <a:off x="584200" y="1206500"/>
            <a:ext cx="8255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optimisation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a:t>optimisation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sp>
        <p:nvSpPr>
          <p:cNvPr id="5" name="Content Placeholder 2"/>
          <p:cNvSpPr txBox="1">
            <a:spLocks/>
          </p:cNvSpPr>
          <p:nvPr/>
        </p:nvSpPr>
        <p:spPr bwMode="auto">
          <a:xfrm>
            <a:off x="457200" y="1079500"/>
            <a:ext cx="8382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syndrome = </a:t>
            </a:r>
            <a:r>
              <a:rPr lang="en-US" sz="1800" b="1" dirty="0" err="1" smtClean="0">
                <a:solidFill>
                  <a:srgbClr val="3366FF"/>
                </a:solidFill>
                <a:latin typeface="Courier New"/>
                <a:cs typeface="Courier New"/>
              </a:rPr>
              <a:t>compute_hamming_bits</a:t>
            </a:r>
            <a:r>
              <a:rPr lang="en-US" sz="1800" b="1" dirty="0" smtClean="0">
                <a:latin typeface="Courier New"/>
                <a:cs typeface="Courier New"/>
              </a:rPr>
              <a:t>(data);</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a:t>
            </a:r>
          </a:p>
          <a:p>
            <a:pPr marL="0" indent="0">
              <a:buFontTx/>
              <a:buNone/>
            </a:pPr>
            <a:r>
              <a:rPr lang="en-US" sz="1800" b="1" dirty="0">
                <a:latin typeface="Courier New"/>
                <a:cs typeface="Courier New"/>
              </a:rPr>
              <a:t> </a:t>
            </a: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else</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p>
          <a:p>
            <a:pPr marL="0" indent="0">
              <a:buFontTx/>
              <a:buNone/>
            </a:pPr>
            <a:r>
              <a:rPr lang="en-US" sz="1800" b="1" dirty="0" smtClean="0">
                <a:latin typeface="Courier New"/>
                <a:cs typeface="Courier New"/>
              </a:rPr>
              <a:t>  }</a:t>
            </a:r>
          </a:p>
          <a:p>
            <a:pPr marL="0" indent="0">
              <a:buFontTx/>
              <a:buNone/>
            </a:pPr>
            <a:r>
              <a:rPr lang="en-US" sz="1800" b="1" dirty="0" smtClean="0">
                <a:latin typeface="Courier New"/>
                <a:cs typeface="Courier New"/>
              </a:rPr>
              <a:t>}</a:t>
            </a:r>
            <a:endParaRPr lang="en-GB" sz="1800" b="1" dirty="0"/>
          </a:p>
        </p:txBody>
      </p:sp>
    </p:spTree>
    <p:extLst>
      <p:ext uri="{BB962C8B-B14F-4D97-AF65-F5344CB8AC3E}">
        <p14:creationId xmlns:p14="http://schemas.microsoft.com/office/powerpoint/2010/main" val="42331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sp>
        <p:nvSpPr>
          <p:cNvPr id="5" name="Content Placeholder 2"/>
          <p:cNvSpPr txBox="1">
            <a:spLocks/>
          </p:cNvSpPr>
          <p:nvPr/>
        </p:nvSpPr>
        <p:spPr bwMode="auto">
          <a:xfrm>
            <a:off x="495300" y="1016000"/>
            <a:ext cx="8343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None/>
            </a:pPr>
            <a:r>
              <a:rPr lang="en-US" sz="1800" b="1" dirty="0" smtClean="0">
                <a:latin typeface="Courier New"/>
                <a:cs typeface="Courier New"/>
              </a:rPr>
              <a:t>syndrome       </a:t>
            </a:r>
            <a:r>
              <a:rPr lang="en-US" sz="1800" b="1" dirty="0">
                <a:latin typeface="Courier New"/>
                <a:cs typeface="Courier New"/>
              </a:rPr>
              <a:t>= </a:t>
            </a:r>
            <a:r>
              <a:rPr lang="en-US" sz="1800" b="1" dirty="0" err="1">
                <a:solidFill>
                  <a:srgbClr val="3366FF"/>
                </a:solidFill>
                <a:latin typeface="Courier New"/>
                <a:cs typeface="Courier New"/>
              </a:rPr>
              <a:t>compute_hamming_bits</a:t>
            </a:r>
            <a:r>
              <a:rPr lang="en-US" sz="1800" b="1" dirty="0">
                <a:latin typeface="Courier New"/>
                <a:cs typeface="Courier New"/>
              </a:rPr>
              <a:t>(data)</a:t>
            </a: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 with hamming codes</a:t>
            </a:r>
            <a:r>
              <a:rPr lang="en-US" sz="1800" b="1" dirty="0" smtClean="0">
                <a:latin typeface="Courier New"/>
                <a:cs typeface="Courier New"/>
              </a:rPr>
              <a:t/>
            </a:r>
            <a:br>
              <a:rPr lang="en-US" sz="1800" b="1" dirty="0" smtClean="0">
                <a:latin typeface="Courier New"/>
                <a:cs typeface="Courier New"/>
              </a:rPr>
            </a:br>
            <a:r>
              <a:rPr lang="en-US" sz="1800" b="1" dirty="0" smtClean="0">
                <a:latin typeface="Courier New"/>
                <a:cs typeface="Courier New"/>
              </a:rPr>
              <a:t>  </a:t>
            </a:r>
            <a:r>
              <a:rPr lang="en-US" sz="1800" b="1" dirty="0" smtClean="0">
                <a:solidFill>
                  <a:srgbClr val="FF6600"/>
                </a:solidFill>
                <a:latin typeface="Courier New"/>
                <a:cs typeface="Courier New"/>
              </a:rPr>
              <a:t>else</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latin typeface="Courier New"/>
              <a:cs typeface="Courier New"/>
            </a:endParaRP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else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report double-bit error</a:t>
            </a:r>
          </a:p>
          <a:p>
            <a:pPr marL="0" indent="0">
              <a:buFontTx/>
              <a:buNone/>
            </a:pPr>
            <a:r>
              <a:rPr lang="en-US" sz="1800" b="1" dirty="0">
                <a:latin typeface="Courier New"/>
                <a:cs typeface="Courier New"/>
              </a:rPr>
              <a:t>}</a:t>
            </a:r>
            <a:endParaRPr lang="en-GB" sz="1800" b="1" dirty="0"/>
          </a:p>
        </p:txBody>
      </p:sp>
    </p:spTree>
    <p:extLst>
      <p:ext uri="{BB962C8B-B14F-4D97-AF65-F5344CB8AC3E}">
        <p14:creationId xmlns:p14="http://schemas.microsoft.com/office/powerpoint/2010/main" val="2064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50</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a:t>
            </a:r>
            <a:endParaRPr lang="en-GB" dirty="0"/>
          </a:p>
        </p:txBody>
      </p:sp>
      <p:sp>
        <p:nvSpPr>
          <p:cNvPr id="3" name="Content Placeholder 2"/>
          <p:cNvSpPr>
            <a:spLocks noGrp="1"/>
          </p:cNvSpPr>
          <p:nvPr>
            <p:ph idx="1"/>
          </p:nvPr>
        </p:nvSpPr>
        <p:spPr/>
        <p:txBody>
          <a:bodyPr/>
          <a:lstStyle/>
          <a:p>
            <a:pPr>
              <a:spcBef>
                <a:spcPts val="1176"/>
              </a:spcBef>
            </a:pPr>
            <a:r>
              <a:rPr lang="en-GB" sz="2400" dirty="0" smtClean="0"/>
              <a:t>We cannot correct a double-bit error with the parity bits, but we could restore the matrix element from the original source (e.g. </a:t>
            </a:r>
            <a:r>
              <a:rPr lang="en-GB" sz="2400" dirty="0" smtClean="0"/>
              <a:t>a file on disk</a:t>
            </a:r>
            <a:r>
              <a:rPr lang="en-GB" sz="2400" dirty="0" smtClean="0"/>
              <a:t>)</a:t>
            </a:r>
            <a:endParaRPr lang="en-GB" sz="1600" dirty="0" smtClean="0"/>
          </a:p>
          <a:p>
            <a:pPr>
              <a:spcBef>
                <a:spcPts val="1176"/>
              </a:spcBef>
            </a:pPr>
            <a:r>
              <a:rPr lang="en-GB" sz="2400" dirty="0" smtClean="0"/>
              <a:t>Alternatively, we could combine ECC with a checkpoint/restart scheme</a:t>
            </a:r>
          </a:p>
          <a:p>
            <a:pPr lvl="1">
              <a:spcBef>
                <a:spcPts val="1176"/>
              </a:spcBef>
            </a:pPr>
            <a:r>
              <a:rPr lang="en-GB" sz="2000" dirty="0" smtClean="0"/>
              <a:t>Iterative solvers provide natural points at which to checkpoint (e.g. every </a:t>
            </a:r>
            <a:r>
              <a:rPr lang="en-GB" sz="2000" i="1" dirty="0" smtClean="0"/>
              <a:t>X </a:t>
            </a:r>
            <a:r>
              <a:rPr lang="en-GB" sz="2000" dirty="0" smtClean="0"/>
              <a:t>iterations)</a:t>
            </a:r>
            <a:endParaRPr lang="en-GB" sz="2000" dirty="0" smtClean="0"/>
          </a:p>
          <a:p>
            <a:pPr>
              <a:spcBef>
                <a:spcPts val="1176"/>
              </a:spcBef>
            </a:pPr>
            <a:r>
              <a:rPr lang="en-GB" sz="2400" dirty="0" smtClean="0"/>
              <a:t>To further reduce the overheads of ECC, we could also perform the checks only every </a:t>
            </a:r>
            <a:r>
              <a:rPr lang="en-GB" sz="2400" i="1" dirty="0" smtClean="0"/>
              <a:t>X</a:t>
            </a:r>
            <a:r>
              <a:rPr lang="en-GB" sz="2400" dirty="0" smtClean="0"/>
              <a:t> iterations</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51</a:t>
            </a:fld>
            <a:endParaRPr lang="en-GB"/>
          </a:p>
        </p:txBody>
      </p:sp>
    </p:spTree>
    <p:extLst>
      <p:ext uri="{BB962C8B-B14F-4D97-AF65-F5344CB8AC3E}">
        <p14:creationId xmlns:p14="http://schemas.microsoft.com/office/powerpoint/2010/main" val="379501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52</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-x</a:t>
            </a:r>
            <a:r>
              <a:rPr lang="en-GB" sz="2800" dirty="0"/>
              <a:t>’ parameter to the application to inject a random bit</a:t>
            </a:r>
            <a:r>
              <a:rPr lang="en-GB" sz="2800"/>
              <a:t>-</a:t>
            </a:r>
            <a:r>
              <a:rPr lang="en-GB" sz="2800" smtClean="0"/>
              <a:t>flip</a:t>
            </a:r>
            <a:endParaRPr lang="en-GB" sz="2800" dirty="0" smtClean="0"/>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53</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t>
            </a:r>
            <a:r>
              <a:rPr lang="en-GB" dirty="0" smtClean="0"/>
              <a:t>ECC exercise</a:t>
            </a:r>
            <a:endParaRPr lang="en-GB" dirty="0"/>
          </a:p>
        </p:txBody>
      </p:sp>
      <p:sp>
        <p:nvSpPr>
          <p:cNvPr id="3" name="Content Placeholder 2"/>
          <p:cNvSpPr>
            <a:spLocks noGrp="1"/>
          </p:cNvSpPr>
          <p:nvPr>
            <p:ph idx="1"/>
          </p:nvPr>
        </p:nvSpPr>
        <p:spPr/>
        <p:txBody>
          <a:bodyPr/>
          <a:lstStyle/>
          <a:p>
            <a:pPr>
              <a:spcBef>
                <a:spcPts val="1272"/>
              </a:spcBef>
            </a:pPr>
            <a:r>
              <a:rPr lang="en-GB" sz="2800" b="1" dirty="0" smtClean="0">
                <a:solidFill>
                  <a:srgbClr val="008000"/>
                </a:solidFill>
              </a:rPr>
              <a:t>Extras</a:t>
            </a:r>
            <a:r>
              <a:rPr lang="en-GB" sz="2800" dirty="0" smtClean="0"/>
              <a:t> (if you finish early!):</a:t>
            </a:r>
          </a:p>
          <a:p>
            <a:pPr lvl="1">
              <a:spcBef>
                <a:spcPts val="1272"/>
              </a:spcBef>
            </a:pPr>
            <a:r>
              <a:rPr lang="en-GB" sz="2400" dirty="0" smtClean="0"/>
              <a:t>Add an additional overall parity bit to improve the performance of the error checking code</a:t>
            </a:r>
          </a:p>
          <a:p>
            <a:pPr lvl="2">
              <a:spcBef>
                <a:spcPts val="1272"/>
              </a:spcBef>
            </a:pPr>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spcBef>
                <a:spcPts val="1272"/>
              </a:spcBef>
            </a:pPr>
            <a:r>
              <a:rPr lang="en-GB" sz="2400" dirty="0" smtClean="0"/>
              <a:t>Or use the extra parity bit to implement a SECDED scheme (use ‘</a:t>
            </a:r>
            <a:r>
              <a:rPr lang="en-GB" sz="2400" dirty="0" smtClean="0">
                <a:latin typeface="Courier New"/>
                <a:cs typeface="Courier New"/>
              </a:rPr>
              <a:t>–xx</a:t>
            </a:r>
            <a:r>
              <a:rPr lang="en-GB" sz="2400" dirty="0" smtClean="0"/>
              <a:t>’ flag to inject a double-bit flip)</a:t>
            </a:r>
          </a:p>
          <a:p>
            <a:pPr lvl="1">
              <a:spcBef>
                <a:spcPts val="1272"/>
              </a:spcBef>
            </a:pPr>
            <a:r>
              <a:rPr lang="en-GB" sz="2400" dirty="0" smtClean="0"/>
              <a:t>Try implementing the index constraints scheme discussed earlier instead of ECC</a:t>
            </a:r>
            <a:endParaRPr lang="en-GB" sz="2400" b="1" dirty="0" smtClean="0">
              <a:solidFill>
                <a:srgbClr val="FF0000"/>
              </a:solidFill>
            </a:endParaRPr>
          </a:p>
        </p:txBody>
      </p:sp>
      <p:sp>
        <p:nvSpPr>
          <p:cNvPr id="4" name="Slide Number Placeholder 3"/>
          <p:cNvSpPr>
            <a:spLocks noGrp="1"/>
          </p:cNvSpPr>
          <p:nvPr>
            <p:ph type="sldNum" sz="quarter" idx="10"/>
          </p:nvPr>
        </p:nvSpPr>
        <p:spPr/>
        <p:txBody>
          <a:bodyPr/>
          <a:lstStyle/>
          <a:p>
            <a:fld id="{D9B8CB04-7B95-2844-BD15-B133C35E4786}" type="slidenum">
              <a:rPr lang="en-GB" smtClean="0"/>
              <a:pPr/>
              <a:t>54</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54870</TotalTime>
  <Words>4447</Words>
  <Application>Microsoft Macintosh PowerPoint</Application>
  <PresentationFormat>On-screen Show (4:3)</PresentationFormat>
  <Paragraphs>977</Paragraphs>
  <Slides>54</Slides>
  <Notes>36</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example</vt:lpstr>
      <vt:lpstr>Hamming codes</vt:lpstr>
      <vt:lpstr>Hamming codes - implementation</vt:lpstr>
      <vt:lpstr>Hamming codes - implementation</vt:lpstr>
      <vt:lpstr>Sparse matrix ABFT Results</vt:lpstr>
      <vt:lpstr>Hamming codes - optimisation</vt:lpstr>
      <vt:lpstr>Hamming codes - optimisation</vt:lpstr>
      <vt:lpstr>Sparse matrix ABFT Results</vt:lpstr>
      <vt:lpstr>Hamming codes - SECDED</vt:lpstr>
      <vt:lpstr>Hamming codes - SECDED</vt:lpstr>
      <vt:lpstr>Sparse matrix ABFT Results</vt:lpstr>
      <vt:lpstr>Software ECC</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618</cp:revision>
  <dcterms:created xsi:type="dcterms:W3CDTF">2010-10-25T19:10:44Z</dcterms:created>
  <dcterms:modified xsi:type="dcterms:W3CDTF">2016-04-18T00:44:47Z</dcterms:modified>
  <cp:category/>
</cp:coreProperties>
</file>