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3"/>
  </p:sldMasterIdLst>
  <p:notesMasterIdLst>
    <p:notesMasterId r:id="rId22"/>
  </p:notesMasterIdLst>
  <p:handoutMasterIdLst>
    <p:handoutMasterId r:id="rId23"/>
  </p:handoutMasterIdLst>
  <p:sldIdLst>
    <p:sldId id="257" r:id="rId4"/>
    <p:sldId id="589" r:id="rId5"/>
    <p:sldId id="601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86" r:id="rId15"/>
    <p:sldId id="598" r:id="rId16"/>
    <p:sldId id="599" r:id="rId17"/>
    <p:sldId id="602" r:id="rId18"/>
    <p:sldId id="603" r:id="rId19"/>
    <p:sldId id="604" r:id="rId20"/>
    <p:sldId id="605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6117C1"/>
    <a:srgbClr val="6600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1" autoAdjust="0"/>
    <p:restoredTop sz="88776" autoAdjust="0"/>
  </p:normalViewPr>
  <p:slideViewPr>
    <p:cSldViewPr snapToGrid="0">
      <p:cViewPr varScale="1">
        <p:scale>
          <a:sx n="67" d="100"/>
          <a:sy n="67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6830665-627D-8446-BB4C-F734FB643EF0}" type="datetime1">
              <a:rPr lang="en-US"/>
              <a:pPr/>
              <a:t>4/12/2016</a:t>
            </a:fld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FB02D76-A353-7D45-A58A-8501CBBEED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7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811BE7-51AF-BD41-88D3-08D74CFB37B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925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1EA9C1-942D-D349-BFE8-5F5AF423E008}" type="slidenum">
              <a:rPr lang="en-GB" sz="1200"/>
              <a:pPr eaLnBrk="1" hangingPunct="1"/>
              <a:t>1</a:t>
            </a:fld>
            <a:endParaRPr lang="en-GB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3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A9F5-47BE-4AD7-A1BB-98A4EDCD5E9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55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0D403-6149-404C-9C39-275FF95C72E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62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0D403-6149-404C-9C39-275FF95C72E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5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A9F5-47BE-4AD7-A1BB-98A4EDCD5E9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10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A9F5-47BE-4AD7-A1BB-98A4EDCD5E9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2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A9F5-47BE-4AD7-A1BB-98A4EDCD5E9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09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11BE7-51AF-BD41-88D3-08D74CFB37BF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5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8CB04-7B95-2844-BD15-B133C35E478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911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911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CED0-3741-0148-BD9F-10088C94774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43768-E575-244D-9D15-8E98DB7CA82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2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2735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24E01-2105-4849-AC8A-D24FAF744C4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F03BB-8B0D-DF48-8240-226E0FFD658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DBD20-F048-4A49-8FF2-3EEB41CA49C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 rot="16200000">
            <a:off x="4564857" y="-492919"/>
            <a:ext cx="71438" cy="277177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6200000">
            <a:off x="7279482" y="-492919"/>
            <a:ext cx="71438" cy="2771775"/>
          </a:xfrm>
          <a:custGeom>
            <a:avLst/>
            <a:gdLst>
              <a:gd name="connsiteX0" fmla="*/ 0 w 85724"/>
              <a:gd name="connsiteY0" fmla="*/ 0 h 2214578"/>
              <a:gd name="connsiteX1" fmla="*/ 85724 w 85724"/>
              <a:gd name="connsiteY1" fmla="*/ 0 h 2214578"/>
              <a:gd name="connsiteX2" fmla="*/ 85724 w 85724"/>
              <a:gd name="connsiteY2" fmla="*/ 2214578 h 2214578"/>
              <a:gd name="connsiteX3" fmla="*/ 0 w 85724"/>
              <a:gd name="connsiteY3" fmla="*/ 2214578 h 2214578"/>
              <a:gd name="connsiteX4" fmla="*/ 0 w 85724"/>
              <a:gd name="connsiteY4" fmla="*/ 0 h 221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4" h="2214578">
                <a:moveTo>
                  <a:pt x="0" y="0"/>
                </a:moveTo>
                <a:lnTo>
                  <a:pt x="85724" y="0"/>
                </a:lnTo>
                <a:lnTo>
                  <a:pt x="85724" y="2214578"/>
                </a:lnTo>
                <a:lnTo>
                  <a:pt x="0" y="2214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 rot="16200000">
            <a:off x="1793082" y="-492919"/>
            <a:ext cx="71438" cy="2771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  <p:pic>
        <p:nvPicPr>
          <p:cNvPr id="8" name="Image 13" descr="eesi_3c_3.JPG"/>
          <p:cNvPicPr>
            <a:picLocks noChangeAspect="1" noChangeArrowheads="1"/>
          </p:cNvPicPr>
          <p:nvPr userDrawn="1"/>
        </p:nvPicPr>
        <p:blipFill>
          <a:blip r:embed="rId2" cstate="print"/>
          <a:srcRect l="52562" t="12555" r="5023" b="6322"/>
          <a:stretch>
            <a:fillRect/>
          </a:stretch>
        </p:blipFill>
        <p:spPr bwMode="auto">
          <a:xfrm>
            <a:off x="7358063" y="173038"/>
            <a:ext cx="1331912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llipse 8"/>
          <p:cNvSpPr/>
          <p:nvPr userDrawn="1"/>
        </p:nvSpPr>
        <p:spPr>
          <a:xfrm>
            <a:off x="34925" y="6381750"/>
            <a:ext cx="396875" cy="36036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73627"/>
          </a:xfrm>
        </p:spPr>
        <p:txBody>
          <a:bodyPr/>
          <a:lstStyle>
            <a:lvl1pPr>
              <a:buClr>
                <a:schemeClr val="accent6"/>
              </a:buClr>
              <a:defRPr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defRPr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6"/>
              </a:buCl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6"/>
              </a:buClr>
              <a:defRPr>
                <a:latin typeface="Arial" pitchFamily="34" charset="0"/>
                <a:cs typeface="Arial" pitchFamily="34" charset="0"/>
              </a:defRPr>
            </a:lvl4pPr>
            <a:lvl5pPr>
              <a:buClr>
                <a:schemeClr val="accent6"/>
              </a:buCl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5728"/>
            <a:ext cx="82296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27788"/>
            <a:ext cx="468313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fld id="{EB20047B-7DE2-4249-A338-3809911C032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1" name="Espace réservé de la date 1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457200" y="6400800"/>
            <a:ext cx="3106738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64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333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3319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95713-E437-B842-B420-FCD7C3D93E5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622"/>
            <a:ext cx="4038600" cy="48236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622"/>
            <a:ext cx="4038600" cy="48236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07810-E904-184D-9968-D879C520C8F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677D-6065-AF4B-9014-F3A532B5B5A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3B45-1FE8-8E40-AD1E-9281A3A65EC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46D0E-55EE-C54B-9137-A3609E06C7AF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35196-EB29-5E40-B309-F570D7D28D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2ED8-C38D-404D-837D-3E5E972CA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49B2F-BD33-E248-8BF5-6950DE8988E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6262688"/>
            <a:ext cx="7000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B01C2E"/>
                </a:solidFill>
              </a:defRPr>
            </a:lvl1pPr>
          </a:lstStyle>
          <a:p>
            <a:fld id="{426F63A2-9BB8-E242-91DA-A2DA959C9F33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6119813"/>
            <a:ext cx="19653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Simon McIntosh-Smith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+mj-lt"/>
          <a:ea typeface="ＭＳ Ｐゴシック" charset="-128"/>
          <a:cs typeface="ＭＳ Ｐゴシック" charset="-128"/>
        </a:defRPr>
      </a:lvl1pPr>
      <a:lvl2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  <a:ea typeface="ＭＳ Ｐゴシック" charset="-128"/>
          <a:cs typeface="ＭＳ Ｐゴシック" charset="-128"/>
        </a:defRPr>
      </a:lvl2pPr>
      <a:lvl3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  <a:ea typeface="ＭＳ Ｐゴシック" charset="-128"/>
          <a:cs typeface="ＭＳ Ｐゴシック" charset="-128"/>
        </a:defRPr>
      </a:lvl3pPr>
      <a:lvl4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  <a:ea typeface="ＭＳ Ｐゴシック" charset="-128"/>
          <a:cs typeface="ＭＳ Ｐゴシック" charset="-128"/>
        </a:defRPr>
      </a:lvl4pPr>
      <a:lvl5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  <a:ea typeface="ＭＳ Ｐゴシック" charset="-128"/>
          <a:cs typeface="ＭＳ Ｐゴシック" charset="-128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14421" y="491799"/>
            <a:ext cx="8539079" cy="2330291"/>
          </a:xfrm>
        </p:spPr>
        <p:txBody>
          <a:bodyPr lIns="0" tIns="0" rIns="0" bIns="0" anchor="t">
            <a:noAutofit/>
          </a:bodyPr>
          <a:lstStyle/>
          <a:p>
            <a:pPr marL="0" indent="0" algn="ctr" eaLnBrk="1" hangingPunct="1">
              <a:buNone/>
            </a:pPr>
            <a:r>
              <a:rPr lang="en-US" sz="4800" dirty="0"/>
              <a:t>BUDE a General Purpose Molecular Docking Program with Implicit Data Resiliency</a:t>
            </a:r>
            <a:endParaRPr lang="en-GB" sz="4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289" y="3591751"/>
            <a:ext cx="8027988" cy="2268417"/>
          </a:xfrm>
        </p:spPr>
        <p:txBody>
          <a:bodyPr lIns="0" tIns="0" rIns="0" bIns="0"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GB" sz="3600" dirty="0" smtClean="0">
                <a:latin typeface="Arial" charset="0"/>
                <a:ea typeface="ＭＳ Ｐゴシック" charset="0"/>
                <a:cs typeface="ＭＳ Ｐゴシック" charset="0"/>
              </a:rPr>
              <a:t>Amaurys Ávila Ibarra</a:t>
            </a:r>
          </a:p>
          <a:p>
            <a:pPr marL="0" indent="0" eaLnBrk="1" hangingPunct="1">
              <a:buNone/>
            </a:pPr>
            <a:r>
              <a:rPr lang="en-GB" sz="3600" dirty="0" smtClean="0">
                <a:latin typeface="Arial" charset="0"/>
                <a:ea typeface="ＭＳ Ｐゴシック" charset="0"/>
                <a:cs typeface="ＭＳ Ｐゴシック" charset="0"/>
              </a:rPr>
              <a:t>James </a:t>
            </a:r>
            <a:r>
              <a:rPr lang="en-GB" sz="3600" dirty="0">
                <a:latin typeface="Arial" charset="0"/>
                <a:ea typeface="ＭＳ Ｐゴシック" charset="0"/>
                <a:cs typeface="ＭＳ Ｐゴシック" charset="0"/>
              </a:rPr>
              <a:t>Price</a:t>
            </a:r>
          </a:p>
          <a:p>
            <a:pPr marL="0" indent="0" eaLnBrk="1" hangingPunct="1">
              <a:buFontTx/>
              <a:buNone/>
            </a:pPr>
            <a:r>
              <a:rPr lang="en-GB" sz="3600" dirty="0" smtClean="0">
                <a:latin typeface="Arial" charset="0"/>
                <a:ea typeface="ＭＳ Ｐゴシック" charset="0"/>
                <a:cs typeface="ＭＳ Ｐゴシック" charset="0"/>
              </a:rPr>
              <a:t>Simon </a:t>
            </a:r>
            <a:r>
              <a:rPr lang="en-GB" sz="3600" dirty="0" smtClean="0">
                <a:latin typeface="Arial" charset="0"/>
                <a:ea typeface="ＭＳ Ｐゴシック" charset="0"/>
                <a:cs typeface="ＭＳ Ｐゴシック" charset="0"/>
              </a:rPr>
              <a:t>McIntosh-Smith</a:t>
            </a:r>
          </a:p>
          <a:p>
            <a:pPr marL="0" indent="0" eaLnBrk="1" hangingPunct="1">
              <a:buFontTx/>
              <a:buNone/>
            </a:pPr>
            <a:r>
              <a:rPr lang="en-GB" sz="3600" dirty="0" smtClean="0">
                <a:latin typeface="Arial" charset="0"/>
                <a:ea typeface="ＭＳ Ｐゴシック" charset="0"/>
                <a:cs typeface="ＭＳ Ｐゴシック" charset="0"/>
              </a:rPr>
              <a:t>Richard Sessions</a:t>
            </a:r>
            <a:endParaRPr lang="en-GB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8437" name="Picture 7" descr="C:\Documents and Settings\sessions\My Documents\My Pictures\280px-Wills_Memorial_Building_from_road_during_d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385911"/>
            <a:ext cx="15811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6D0E-55EE-C54B-9137-A3609E06C7AF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78" y="2888367"/>
            <a:ext cx="2882348" cy="380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724" y="2088379"/>
            <a:ext cx="7214226" cy="23370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3530" y="4829904"/>
          <a:ext cx="8640954" cy="731520"/>
        </p:xfrm>
        <a:graphic>
          <a:graphicData uri="http://schemas.openxmlformats.org/drawingml/2006/table">
            <a:tbl>
              <a:tblPr/>
              <a:tblGrid>
                <a:gridCol w="787349"/>
                <a:gridCol w="787349"/>
                <a:gridCol w="787349"/>
                <a:gridCol w="787349"/>
                <a:gridCol w="787349"/>
                <a:gridCol w="787349"/>
                <a:gridCol w="787349"/>
                <a:gridCol w="748510"/>
                <a:gridCol w="806303"/>
                <a:gridCol w="787349"/>
                <a:gridCol w="78734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Seed</a:t>
                      </a:r>
                      <a:endParaRPr lang="en-GB" sz="1100" dirty="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Parents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Selected By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Flag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Generation Size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 Descriptors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 Coordinates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Mutation Method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 Mutable</a:t>
                      </a:r>
                      <a:r>
                        <a:rPr lang="en-GB" sz="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states</a:t>
                      </a:r>
                      <a:endParaRPr lang="en-GB" sz="1100" dirty="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Parameter</a:t>
                      </a:r>
                      <a:endParaRPr lang="en-GB" sz="1100" dirty="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Parameter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GB" sz="800" b="1" baseline="30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*</a:t>
                      </a:r>
                      <a:endParaRPr lang="en-GB" sz="1100" dirty="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True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Y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Z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K</a:t>
                      </a:r>
                      <a:endParaRPr lang="en-GB" sz="1100" dirty="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R*</a:t>
                      </a:r>
                      <a:endParaRPr lang="en-GB" sz="110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R*</a:t>
                      </a:r>
                      <a:endParaRPr lang="en-GB" sz="1100" dirty="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79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4400">
                <a:solidFill>
                  <a:srgbClr val="B01C2E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EMC genetic algorithm</a:t>
            </a:r>
            <a:endParaRPr lang="en-GB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BD20-F048-4A49-8FF2-3EEB41CA49C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79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EMC minimiser</a:t>
            </a:r>
            <a:endParaRPr lang="en-GB" kern="0" dirty="0"/>
          </a:p>
        </p:txBody>
      </p:sp>
      <p:sp>
        <p:nvSpPr>
          <p:cNvPr id="6" name="Rounded Rectangle 5"/>
          <p:cNvSpPr/>
          <p:nvPr/>
        </p:nvSpPr>
        <p:spPr>
          <a:xfrm>
            <a:off x="4646312" y="1243522"/>
            <a:ext cx="3024336" cy="1296144"/>
          </a:xfrm>
          <a:prstGeom prst="round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60040"/>
              </p:ext>
            </p:extLst>
          </p:nvPr>
        </p:nvGraphicFramePr>
        <p:xfrm>
          <a:off x="4758210" y="1315530"/>
          <a:ext cx="2768422" cy="1097280"/>
        </p:xfrm>
        <a:graphic>
          <a:graphicData uri="http://schemas.openxmlformats.org/drawingml/2006/table">
            <a:tbl>
              <a:tblPr firstRow="1" bandRow="1"/>
              <a:tblGrid>
                <a:gridCol w="1373626"/>
                <a:gridCol w="210550"/>
                <a:gridCol w="254382"/>
                <a:gridCol w="232466"/>
                <a:gridCol w="232466"/>
                <a:gridCol w="232466"/>
                <a:gridCol w="232466"/>
              </a:tblGrid>
              <a:tr h="189647">
                <a:tc gridSpan="7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Parent TD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4607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34607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dirty="0" smtClean="0"/>
                        <a:t>Index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2935"/>
              </p:ext>
            </p:extLst>
          </p:nvPr>
        </p:nvGraphicFramePr>
        <p:xfrm>
          <a:off x="4758210" y="2882546"/>
          <a:ext cx="2768422" cy="1097280"/>
        </p:xfrm>
        <a:graphic>
          <a:graphicData uri="http://schemas.openxmlformats.org/drawingml/2006/table">
            <a:tbl>
              <a:tblPr firstRow="1" bandRow="1"/>
              <a:tblGrid>
                <a:gridCol w="1373626"/>
                <a:gridCol w="232466"/>
                <a:gridCol w="232466"/>
                <a:gridCol w="232466"/>
                <a:gridCol w="232466"/>
                <a:gridCol w="232466"/>
                <a:gridCol w="232466"/>
              </a:tblGrid>
              <a:tr h="189647">
                <a:tc gridSpan="7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Base TD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4607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34607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dirty="0" smtClean="0"/>
                        <a:t>Index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621976" y="4339866"/>
            <a:ext cx="2736304" cy="1152128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Generate random indexes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x = 2 -&gt; new 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 = 4 -&gt; new 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z = 5 -&gt; new z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21976" y="2899706"/>
            <a:ext cx="2664296" cy="576064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 random States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D, 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26032" y="1459546"/>
            <a:ext cx="1584176" cy="576064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Random 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&lt; T= 3 &lt; 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22189"/>
              </p:ext>
            </p:extLst>
          </p:nvPr>
        </p:nvGraphicFramePr>
        <p:xfrm>
          <a:off x="4758210" y="4538730"/>
          <a:ext cx="2768422" cy="1097280"/>
        </p:xfrm>
        <a:graphic>
          <a:graphicData uri="http://schemas.openxmlformats.org/drawingml/2006/table">
            <a:tbl>
              <a:tblPr firstRow="1" bandRow="1"/>
              <a:tblGrid>
                <a:gridCol w="1373626"/>
                <a:gridCol w="232466"/>
                <a:gridCol w="232466"/>
                <a:gridCol w="232466"/>
                <a:gridCol w="232466"/>
                <a:gridCol w="232466"/>
                <a:gridCol w="232466"/>
              </a:tblGrid>
              <a:tr h="189647">
                <a:tc gridSpan="7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Child TD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4607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BACC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34607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dirty="0" smtClean="0"/>
                        <a:t>Index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4646312" y="2827698"/>
            <a:ext cx="3024336" cy="1296144"/>
          </a:xfrm>
          <a:prstGeom prst="round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6312" y="4483882"/>
            <a:ext cx="3024336" cy="1296144"/>
          </a:xfrm>
          <a:prstGeom prst="round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918120" y="2035610"/>
            <a:ext cx="0" cy="7920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/>
          <p:cNvCxnSpPr/>
          <p:nvPr/>
        </p:nvCxnSpPr>
        <p:spPr>
          <a:xfrm flipH="1">
            <a:off x="4214264" y="3979826"/>
            <a:ext cx="432048" cy="36004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>
            <a:off x="3278160" y="1891594"/>
            <a:ext cx="1368152" cy="93610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Arrow Connector 18"/>
          <p:cNvCxnSpPr/>
          <p:nvPr/>
        </p:nvCxnSpPr>
        <p:spPr>
          <a:xfrm>
            <a:off x="4286272" y="3259746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Arrow Connector 19"/>
          <p:cNvCxnSpPr/>
          <p:nvPr/>
        </p:nvCxnSpPr>
        <p:spPr>
          <a:xfrm>
            <a:off x="6158480" y="2539666"/>
            <a:ext cx="0" cy="28803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4358280" y="4915930"/>
            <a:ext cx="288032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Arrow Connector 21"/>
          <p:cNvCxnSpPr/>
          <p:nvPr/>
        </p:nvCxnSpPr>
        <p:spPr>
          <a:xfrm>
            <a:off x="6230488" y="4123842"/>
            <a:ext cx="0" cy="28803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BD20-F048-4A49-8FF2-3EEB41CA49C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BUDE’s a</a:t>
            </a:r>
            <a:r>
              <a:rPr lang="en-GB" dirty="0" smtClean="0"/>
              <a:t>lgorithm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29184" y="1150938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</a:rPr>
              <a:t>readData</a:t>
            </a:r>
            <a:r>
              <a:rPr lang="en-GB" dirty="0">
                <a:latin typeface="Courier New" panose="02070309020205020404" pitchFamily="49" charset="0"/>
              </a:rPr>
              <a:t>(){</a:t>
            </a:r>
          </a:p>
          <a:p>
            <a:r>
              <a:rPr lang="en-GB" dirty="0">
                <a:latin typeface="Courier New" panose="02070309020205020404" pitchFamily="49" charset="0"/>
              </a:rPr>
              <a:t>  Molecule receptor;</a:t>
            </a:r>
          </a:p>
          <a:p>
            <a:r>
              <a:rPr lang="en-GB" dirty="0">
                <a:latin typeface="Courier New" panose="02070309020205020404" pitchFamily="49" charset="0"/>
              </a:rPr>
              <a:t>  Molecule ligand;</a:t>
            </a:r>
          </a:p>
          <a:p>
            <a:r>
              <a:rPr lang="en-GB" dirty="0">
                <a:latin typeface="Courier New" panose="02070309020205020404" pitchFamily="49" charset="0"/>
              </a:rPr>
              <a:t>  Forcefield parameters;</a:t>
            </a:r>
          </a:p>
          <a:p>
            <a:r>
              <a:rPr lang="en-GB" dirty="0">
                <a:latin typeface="Courier New" panose="02070309020205020404" pitchFamily="49" charset="0"/>
              </a:rPr>
              <a:t>  TDs generation_0;</a:t>
            </a:r>
          </a:p>
          <a:p>
            <a:r>
              <a:rPr lang="en-GB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184" y="2905264"/>
            <a:ext cx="73532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</a:rPr>
              <a:t>doEMC</a:t>
            </a:r>
            <a:r>
              <a:rPr lang="en-GB" dirty="0" smtClean="0">
                <a:latin typeface="Courier New" panose="02070309020205020404" pitchFamily="49" charset="0"/>
              </a:rPr>
              <a:t>(){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</a:rPr>
              <a:t>energies[poses] = </a:t>
            </a:r>
            <a:r>
              <a:rPr lang="en-GB" dirty="0" err="1">
                <a:latin typeface="Courier New" panose="02070309020205020404" pitchFamily="49" charset="0"/>
              </a:rPr>
              <a:t>computeEnergies</a:t>
            </a:r>
            <a:r>
              <a:rPr lang="en-GB" dirty="0">
                <a:latin typeface="Courier New" panose="02070309020205020404" pitchFamily="49" charset="0"/>
              </a:rPr>
              <a:t>(gen[0]);</a:t>
            </a:r>
          </a:p>
          <a:p>
            <a:r>
              <a:rPr lang="da-DK" dirty="0" smtClean="0">
                <a:latin typeface="Courier New" panose="02070309020205020404" pitchFamily="49" charset="0"/>
              </a:rPr>
              <a:t>  </a:t>
            </a:r>
            <a:r>
              <a:rPr lang="da-DK" dirty="0">
                <a:latin typeface="Courier New" panose="02070309020205020404" pitchFamily="49" charset="0"/>
              </a:rPr>
              <a:t>for(i = 1 upto N generations){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</a:rPr>
              <a:t>select best parents TDs by energy;</a:t>
            </a:r>
          </a:p>
          <a:p>
            <a:r>
              <a:rPr lang="en-GB" dirty="0">
                <a:latin typeface="Courier New" panose="02070309020205020404" pitchFamily="49" charset="0"/>
              </a:rPr>
              <a:t>    generate children TDs;</a:t>
            </a:r>
          </a:p>
          <a:p>
            <a:r>
              <a:rPr lang="en-GB" dirty="0">
                <a:latin typeface="Courier New" panose="02070309020205020404" pitchFamily="49" charset="0"/>
              </a:rPr>
              <a:t>    energies[</a:t>
            </a:r>
            <a:r>
              <a:rPr lang="en-GB" dirty="0" err="1">
                <a:latin typeface="Courier New" panose="02070309020205020404" pitchFamily="49" charset="0"/>
              </a:rPr>
              <a:t>childrenTDs</a:t>
            </a:r>
            <a:r>
              <a:rPr lang="en-GB" dirty="0">
                <a:latin typeface="Courier New" panose="02070309020205020404" pitchFamily="49" charset="0"/>
              </a:rPr>
              <a:t>] = </a:t>
            </a:r>
            <a:r>
              <a:rPr lang="en-GB" dirty="0" err="1">
                <a:latin typeface="Courier New" panose="02070309020205020404" pitchFamily="49" charset="0"/>
              </a:rPr>
              <a:t>computeEnergies</a:t>
            </a:r>
            <a:r>
              <a:rPr lang="en-GB" dirty="0">
                <a:latin typeface="Courier New" panose="02070309020205020404" pitchFamily="49" charset="0"/>
              </a:rPr>
              <a:t>(gen[</a:t>
            </a:r>
            <a:r>
              <a:rPr lang="en-GB" dirty="0" err="1">
                <a:latin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</a:rPr>
              <a:t>]);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</a:rPr>
              <a:t>}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</a:rPr>
              <a:t>output best N results;</a:t>
            </a:r>
          </a:p>
          <a:p>
            <a:r>
              <a:rPr lang="en-GB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0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BUDE’s </a:t>
            </a:r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43919" y="1150938"/>
            <a:ext cx="84561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</a:rPr>
              <a:t>computeEnergies</a:t>
            </a:r>
            <a:r>
              <a:rPr lang="en-GB" dirty="0">
                <a:latin typeface="Courier New" panose="02070309020205020404" pitchFamily="49" charset="0"/>
              </a:rPr>
              <a:t>(N TDs</a:t>
            </a:r>
            <a:r>
              <a:rPr lang="en-GB" dirty="0" smtClean="0">
                <a:latin typeface="Courier New" panose="02070309020205020404" pitchFamily="49" charset="0"/>
              </a:rPr>
              <a:t>){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</a:rPr>
              <a:t>pose_energy</a:t>
            </a:r>
            <a:r>
              <a:rPr lang="en-GB" dirty="0">
                <a:latin typeface="Courier New" panose="02070309020205020404" pitchFamily="49" charset="0"/>
              </a:rPr>
              <a:t>[N</a:t>
            </a:r>
            <a:r>
              <a:rPr lang="en-GB" dirty="0" smtClean="0">
                <a:latin typeface="Courier New" panose="02070309020205020404" pitchFamily="49" charset="0"/>
              </a:rPr>
              <a:t>];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</a:rPr>
              <a:t>for(i = 0 upto N poses){</a:t>
            </a:r>
          </a:p>
          <a:p>
            <a:r>
              <a:rPr lang="en-GB" dirty="0">
                <a:latin typeface="Courier New" panose="02070309020205020404" pitchFamily="49" charset="0"/>
              </a:rPr>
              <a:t>    transform ligand</a:t>
            </a:r>
            <a:r>
              <a:rPr lang="en-GB" dirty="0" smtClean="0">
                <a:latin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    for(each ligand atom){</a:t>
            </a:r>
          </a:p>
          <a:p>
            <a:r>
              <a:rPr lang="en-GB" dirty="0">
                <a:latin typeface="Courier New" panose="02070309020205020404" pitchFamily="49" charset="0"/>
              </a:rPr>
              <a:t>      for(each receptor atom){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</a:rPr>
              <a:t>pose_energy</a:t>
            </a:r>
            <a:r>
              <a:rPr lang="en-GB" dirty="0">
                <a:latin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</a:rPr>
              <a:t>] = sum(F(</a:t>
            </a:r>
            <a:r>
              <a:rPr lang="en-GB" dirty="0" err="1">
                <a:latin typeface="Courier New" panose="02070309020205020404" pitchFamily="49" charset="0"/>
              </a:rPr>
              <a:t>receptor.atom</a:t>
            </a:r>
            <a:r>
              <a:rPr lang="en-GB" dirty="0">
                <a:latin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</a:rPr>
              <a:t>ligand.atom</a:t>
            </a:r>
            <a:r>
              <a:rPr lang="en-GB" dirty="0">
                <a:latin typeface="Courier New" panose="02070309020205020404" pitchFamily="49" charset="0"/>
              </a:rPr>
              <a:t>));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}</a:t>
            </a:r>
          </a:p>
          <a:p>
            <a:r>
              <a:rPr lang="en-GB" dirty="0">
                <a:latin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</a:rPr>
              <a:t>}</a:t>
            </a:r>
          </a:p>
          <a:p>
            <a:endParaRPr lang="en-GB" dirty="0" smtClean="0">
              <a:latin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  sort(</a:t>
            </a:r>
            <a:r>
              <a:rPr lang="en-GB" dirty="0" err="1">
                <a:latin typeface="Courier New" panose="02070309020205020404" pitchFamily="49" charset="0"/>
              </a:rPr>
              <a:t>pose_energy</a:t>
            </a:r>
            <a:r>
              <a:rPr lang="en-GB" dirty="0">
                <a:latin typeface="Courier New" panose="02070309020205020404" pitchFamily="49" charset="0"/>
              </a:rPr>
              <a:t>[]);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34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2021840"/>
          </a:xfrm>
        </p:spPr>
        <p:txBody>
          <a:bodyPr/>
          <a:lstStyle/>
          <a:p>
            <a:r>
              <a:rPr lang="en-GB" dirty="0" smtClean="0"/>
              <a:t>Receptor </a:t>
            </a:r>
            <a:r>
              <a:rPr lang="en-GB" dirty="0" smtClean="0"/>
              <a:t>data.</a:t>
            </a:r>
            <a:endParaRPr lang="en-GB" dirty="0" smtClean="0"/>
          </a:p>
          <a:p>
            <a:r>
              <a:rPr lang="en-GB" dirty="0" smtClean="0"/>
              <a:t>Ligand data.</a:t>
            </a:r>
            <a:endParaRPr lang="en-GB" dirty="0" smtClean="0"/>
          </a:p>
          <a:p>
            <a:r>
              <a:rPr lang="en-GB" dirty="0" smtClean="0"/>
              <a:t>Forcefield parameters.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57200" y="5010912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that need verification, corruption of these data will lead to unreliable results.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5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that tolerate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2021840"/>
          </a:xfrm>
        </p:spPr>
        <p:txBody>
          <a:bodyPr/>
          <a:lstStyle/>
          <a:p>
            <a:r>
              <a:rPr lang="en-GB" dirty="0" smtClean="0"/>
              <a:t>Poses for Generation 0.</a:t>
            </a:r>
            <a:endParaRPr lang="en-GB" dirty="0" smtClean="0"/>
          </a:p>
          <a:p>
            <a:r>
              <a:rPr lang="en-GB" dirty="0" smtClean="0"/>
              <a:t>Poses within EMC generations.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57200" y="5010912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with errors should be discarded by the 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3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2021840"/>
          </a:xfrm>
        </p:spPr>
        <p:txBody>
          <a:bodyPr/>
          <a:lstStyle/>
          <a:p>
            <a:r>
              <a:rPr lang="en-GB" dirty="0"/>
              <a:t>Cyclic redundancy checks CRC.</a:t>
            </a:r>
          </a:p>
          <a:p>
            <a:r>
              <a:rPr lang="en-GB" dirty="0" smtClean="0"/>
              <a:t>Checksums.</a:t>
            </a:r>
            <a:endParaRPr lang="en-GB" dirty="0" smtClean="0"/>
          </a:p>
          <a:p>
            <a:r>
              <a:rPr lang="en-GB" dirty="0" smtClean="0"/>
              <a:t>Parity bits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correction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4498848" cy="2021840"/>
          </a:xfrm>
        </p:spPr>
        <p:txBody>
          <a:bodyPr/>
          <a:lstStyle/>
          <a:p>
            <a:r>
              <a:rPr lang="en-GB" dirty="0" smtClean="0"/>
              <a:t>Automatic repeat request.</a:t>
            </a:r>
          </a:p>
          <a:p>
            <a:r>
              <a:rPr lang="en-GB" dirty="0" smtClean="0"/>
              <a:t>Redundancy copies.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87" y="2560320"/>
            <a:ext cx="3764547" cy="321868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505708"/>
            <a:ext cx="4498848" cy="202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kern="0" dirty="0" smtClean="0"/>
              <a:t>BUDE’s case.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654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checking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99"/>
            <a:ext cx="8229600" cy="4602163"/>
          </a:xfrm>
        </p:spPr>
        <p:txBody>
          <a:bodyPr/>
          <a:lstStyle/>
          <a:p>
            <a:r>
              <a:rPr lang="en-GB" dirty="0" smtClean="0"/>
              <a:t>Using the </a:t>
            </a:r>
            <a:r>
              <a:rPr lang="en-GB" dirty="0" err="1" smtClean="0"/>
              <a:t>miniBUDE</a:t>
            </a:r>
            <a:r>
              <a:rPr lang="en-GB" dirty="0" smtClean="0"/>
              <a:t> and CRC32 code provided check that the critical data has not been corrupted.</a:t>
            </a:r>
          </a:p>
          <a:p>
            <a:r>
              <a:rPr lang="en-GB" dirty="0" smtClean="0"/>
              <a:t>Calculate CRC before and after docking.</a:t>
            </a:r>
          </a:p>
          <a:p>
            <a:r>
              <a:rPr lang="en-GB" dirty="0" smtClean="0"/>
              <a:t>If error detected warn user.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BUDE?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BUDE (Bristol University Docking Engine)</a:t>
            </a:r>
          </a:p>
          <a:p>
            <a:r>
              <a:rPr lang="en-GB" dirty="0" smtClean="0"/>
              <a:t>General purpose molecular dockin</a:t>
            </a:r>
            <a:r>
              <a:rPr lang="en-GB" dirty="0" smtClean="0"/>
              <a:t>g program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Uses an empirical free energy forcefield to predict </a:t>
            </a:r>
            <a:r>
              <a:rPr lang="en-GB" dirty="0" smtClean="0"/>
              <a:t>ligand-receptor interactions.</a:t>
            </a:r>
          </a:p>
          <a:p>
            <a:r>
              <a:rPr lang="en-GB" dirty="0" smtClean="0"/>
              <a:t>Genetic algorithm for searching poses.</a:t>
            </a:r>
          </a:p>
          <a:p>
            <a:r>
              <a:rPr lang="en-GB" dirty="0" smtClean="0"/>
              <a:t>OpenCL/OpenMP/</a:t>
            </a:r>
            <a:r>
              <a:rPr lang="en-GB" dirty="0" err="1" smtClean="0"/>
              <a:t>OmpSs</a:t>
            </a:r>
            <a:r>
              <a:rPr lang="en-GB" dirty="0" smtClean="0"/>
              <a:t> accelerated.</a:t>
            </a:r>
          </a:p>
          <a:p>
            <a:r>
              <a:rPr lang="en-GB" dirty="0" smtClean="0"/>
              <a:t>C/C++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2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BUDE docking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Virtual screening by docking.</a:t>
            </a:r>
          </a:p>
          <a:p>
            <a:r>
              <a:rPr lang="en-GB" dirty="0" smtClean="0"/>
              <a:t>Binding site specification.</a:t>
            </a:r>
          </a:p>
          <a:p>
            <a:r>
              <a:rPr lang="en-GB" dirty="0" smtClean="0"/>
              <a:t>Protein-protein docking.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ea typeface="ＭＳ Ｐゴシック" charset="-128"/>
                <a:cs typeface="ＭＳ Ｐゴシック" charset="-128"/>
              </a:rPr>
              <a:t>Virtual screening by docking</a:t>
            </a:r>
            <a:endParaRPr lang="en-GB" dirty="0"/>
          </a:p>
        </p:txBody>
      </p:sp>
      <p:pic>
        <p:nvPicPr>
          <p:cNvPr id="4" name="Content Placeholder 3" descr="small-ligand-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1340" y="1600200"/>
            <a:ext cx="4501320" cy="45259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CB04-7B95-2844-BD15-B133C35E478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726789"/>
            <a:ext cx="8868507" cy="5536077"/>
            <a:chOff x="0" y="798039"/>
            <a:chExt cx="8868507" cy="5536077"/>
          </a:xfrm>
        </p:grpSpPr>
        <p:pic>
          <p:nvPicPr>
            <p:cNvPr id="4" name="Picture 3" descr="porpherin-prion-schem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423" y="798039"/>
              <a:ext cx="3931245" cy="5229297"/>
            </a:xfrm>
            <a:prstGeom prst="rect">
              <a:avLst/>
            </a:prstGeom>
          </p:spPr>
        </p:pic>
        <p:pic>
          <p:nvPicPr>
            <p:cNvPr id="8" name="Picture 7" descr="porpherin-prion-schem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8933" y="1104819"/>
              <a:ext cx="3931245" cy="522929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4286993"/>
              <a:ext cx="4049486" cy="1745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76997" y="1009403"/>
              <a:ext cx="4120738" cy="3526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60177" y="4441371"/>
              <a:ext cx="225631" cy="415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1ldh-points-vector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6302" y="926277"/>
              <a:ext cx="3862205" cy="323792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15636" y="4785756"/>
            <a:ext cx="318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rotation and limited translation of the ligand at each receptor surface vector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457200" y="79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dirty="0" smtClean="0"/>
              <a:t>Binding site identification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BD20-F048-4A49-8FF2-3EEB41CA49C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71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EE465-58BF-184A-B933-B9DEECD4CA3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39388" y="1177111"/>
            <a:ext cx="8170222" cy="4960130"/>
            <a:chOff x="178131" y="1236485"/>
            <a:chExt cx="8170222" cy="4960130"/>
          </a:xfrm>
        </p:grpSpPr>
        <p:pic>
          <p:nvPicPr>
            <p:cNvPr id="3" name="Picture 2" descr="1LDG-1LDG-schem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4231" y="1236485"/>
              <a:ext cx="4074122" cy="4960130"/>
            </a:xfrm>
            <a:prstGeom prst="rect">
              <a:avLst/>
            </a:prstGeom>
          </p:spPr>
        </p:pic>
        <p:pic>
          <p:nvPicPr>
            <p:cNvPr id="4" name="Picture 3" descr="1ldh-points-vector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8060" y="1834600"/>
              <a:ext cx="2303814" cy="1931431"/>
            </a:xfrm>
            <a:prstGeom prst="rect">
              <a:avLst/>
            </a:prstGeom>
          </p:spPr>
        </p:pic>
        <p:pic>
          <p:nvPicPr>
            <p:cNvPr id="5" name="Picture 4" descr="1ldh-points-vector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969427" y="1823127"/>
              <a:ext cx="2267076" cy="19006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5631" y="4334496"/>
              <a:ext cx="3775393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Each point on </a:t>
              </a:r>
              <a:r>
                <a:rPr lang="en-GB" dirty="0" err="1" smtClean="0"/>
                <a:t>ligand</a:t>
              </a:r>
              <a:r>
                <a:rPr lang="en-GB" dirty="0" smtClean="0"/>
                <a:t> offered to</a:t>
              </a:r>
            </a:p>
            <a:p>
              <a:r>
                <a:rPr lang="en-GB" dirty="0" smtClean="0"/>
                <a:t>each point on receptor with a local </a:t>
              </a:r>
            </a:p>
            <a:p>
              <a:r>
                <a:rPr lang="en-GB" dirty="0" smtClean="0"/>
                <a:t>mini-dock:  complete rotation in Z , </a:t>
              </a:r>
            </a:p>
            <a:p>
              <a:r>
                <a:rPr lang="en-GB" dirty="0" smtClean="0"/>
                <a:t>rock in X &amp; Y, small translations in </a:t>
              </a:r>
            </a:p>
            <a:p>
              <a:r>
                <a:rPr lang="en-GB" dirty="0" smtClean="0"/>
                <a:t>X, Y &amp; Z</a:t>
              </a:r>
            </a:p>
            <a:p>
              <a:endParaRPr lang="en-GB" baseline="-25000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457200" y="7938"/>
            <a:ext cx="8229600" cy="1143000"/>
          </a:xfrm>
          <a:prstGeom prst="rect">
            <a:avLst/>
          </a:prstGeom>
        </p:spPr>
        <p:txBody>
          <a:bodyPr/>
          <a:lstStyle>
            <a:lvl1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5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pPr algn="ctr"/>
            <a:r>
              <a:rPr lang="en-GB" dirty="0" smtClean="0"/>
              <a:t>Protein-protein docking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4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48D67-E161-1F4D-B146-A6DF11C9075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85348" y="5559774"/>
            <a:ext cx="470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parameterised according to atom type, 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analogous to standard molecular mechanics</a:t>
            </a:r>
            <a:endParaRPr lang="en-GB" dirty="0"/>
          </a:p>
        </p:txBody>
      </p:sp>
      <p:pic>
        <p:nvPicPr>
          <p:cNvPr id="7" name="Picture 6" descr="forcefield-heavyAtoms_n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21" y="1092530"/>
            <a:ext cx="5657884" cy="43865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339328" cy="1003859"/>
          </a:xfrm>
        </p:spPr>
        <p:txBody>
          <a:bodyPr/>
          <a:lstStyle/>
          <a:p>
            <a:pPr algn="ctr"/>
            <a:r>
              <a:rPr lang="en-GB" sz="4400" b="0" cap="none" dirty="0" smtClean="0">
                <a:latin typeface="Arial" pitchFamily="34" charset="0"/>
                <a:cs typeface="Arial" pitchFamily="34" charset="0"/>
              </a:rPr>
              <a:t>Atom-atom based forcefield</a:t>
            </a:r>
            <a:endParaRPr lang="en-GB" sz="4400" b="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qu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131922"/>
            <a:ext cx="8573984" cy="74766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69434" y="1770528"/>
            <a:ext cx="8405132" cy="4263015"/>
            <a:chOff x="467544" y="2348880"/>
            <a:chExt cx="8365099" cy="4253565"/>
          </a:xfrm>
        </p:grpSpPr>
        <p:pic>
          <p:nvPicPr>
            <p:cNvPr id="9" name="Picture 8" descr="e_steri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348880"/>
              <a:ext cx="3601524" cy="2187429"/>
            </a:xfrm>
            <a:prstGeom prst="rect">
              <a:avLst/>
            </a:prstGeom>
          </p:spPr>
        </p:pic>
        <p:pic>
          <p:nvPicPr>
            <p:cNvPr id="10" name="Picture 9" descr="e_ele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8064" y="2348880"/>
              <a:ext cx="3601524" cy="2088000"/>
            </a:xfrm>
            <a:prstGeom prst="rect">
              <a:avLst/>
            </a:prstGeom>
          </p:spPr>
        </p:pic>
        <p:pic>
          <p:nvPicPr>
            <p:cNvPr id="11" name="Picture 10" descr="e_des0l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544" y="4437112"/>
              <a:ext cx="3612571" cy="2165333"/>
            </a:xfrm>
            <a:prstGeom prst="rect">
              <a:avLst/>
            </a:prstGeom>
          </p:spPr>
        </p:pic>
        <p:pic>
          <p:nvPicPr>
            <p:cNvPr id="12" name="Picture 11" descr="e_desolv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0072" y="4437112"/>
              <a:ext cx="3612571" cy="204381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404421" y="6033543"/>
            <a:ext cx="407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McIntosh-Smith, S., et al., </a:t>
            </a:r>
            <a:r>
              <a:rPr lang="en-GB" sz="1200" i="1" dirty="0" smtClean="0"/>
              <a:t>Benchmarking Energy Efficiency, </a:t>
            </a:r>
          </a:p>
          <a:p>
            <a:r>
              <a:rPr lang="en-GB" sz="1200" i="1" dirty="0" smtClean="0"/>
              <a:t>Power Costs and Carbon Emissions on Heterogeneous Systems.</a:t>
            </a:r>
          </a:p>
          <a:p>
            <a:r>
              <a:rPr lang="en-GB" sz="1200" dirty="0" smtClean="0"/>
              <a:t> Computer Journal, 2012. </a:t>
            </a:r>
            <a:r>
              <a:rPr lang="en-GB" sz="1200" b="1" dirty="0" smtClean="0"/>
              <a:t>55</a:t>
            </a:r>
            <a:r>
              <a:rPr lang="en-GB" sz="1200" dirty="0" smtClean="0"/>
              <a:t>(2): p. 192-205.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43947" y="60682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soft core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57200" y="79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sz="4400">
                <a:solidFill>
                  <a:srgbClr val="B01C2E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sz="4000" dirty="0" smtClean="0"/>
              <a:t>Empirical free energy forcefield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BD20-F048-4A49-8FF2-3EEB41CA49C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4517369" y="2662892"/>
            <a:ext cx="79208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GB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490865" y="2662892"/>
            <a:ext cx="79208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GB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08242" y="2662892"/>
            <a:ext cx="79208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GB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GB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441506" y="1243270"/>
            <a:ext cx="3312368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Molecule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608" y="177281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GB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710680" y="266289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GB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1281795" y="350234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GB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GB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4002580" y="1340768"/>
            <a:ext cx="497412" cy="35283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e 17"/>
          <p:cNvSpPr/>
          <p:nvPr/>
        </p:nvSpPr>
        <p:spPr>
          <a:xfrm>
            <a:off x="6018804" y="1294740"/>
            <a:ext cx="497412" cy="35283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660476" y="5373216"/>
            <a:ext cx="79208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GB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3610" y="5584594"/>
            <a:ext cx="18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= [ X, Y, Z , FF ]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333478" y="5596913"/>
            <a:ext cx="409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Pose =  [ D</a:t>
            </a:r>
            <a:r>
              <a:rPr lang="en-GB" baseline="-25000" dirty="0" smtClean="0"/>
              <a:t>X</a:t>
            </a:r>
            <a:r>
              <a:rPr lang="en-GB" dirty="0" smtClean="0"/>
              <a:t>, D</a:t>
            </a:r>
            <a:r>
              <a:rPr lang="en-GB" baseline="-25000" dirty="0" smtClean="0"/>
              <a:t>Y</a:t>
            </a:r>
            <a:r>
              <a:rPr lang="en-GB" dirty="0" smtClean="0"/>
              <a:t>, D</a:t>
            </a:r>
            <a:r>
              <a:rPr lang="en-GB" baseline="-25000" dirty="0" smtClean="0"/>
              <a:t>Z</a:t>
            </a:r>
            <a:r>
              <a:rPr lang="en-GB" dirty="0" smtClean="0"/>
              <a:t> ,</a:t>
            </a:r>
            <a:r>
              <a:rPr lang="en-GB" dirty="0"/>
              <a:t> </a:t>
            </a:r>
            <a:r>
              <a:rPr lang="en-GB" dirty="0" smtClean="0"/>
              <a:t>A</a:t>
            </a:r>
            <a:r>
              <a:rPr lang="en-GB" baseline="-25000" dirty="0" smtClean="0"/>
              <a:t>X</a:t>
            </a:r>
            <a:r>
              <a:rPr lang="en-GB" dirty="0"/>
              <a:t>, </a:t>
            </a:r>
            <a:r>
              <a:rPr lang="en-GB" dirty="0" smtClean="0"/>
              <a:t>A</a:t>
            </a:r>
            <a:r>
              <a:rPr lang="en-GB" baseline="-25000" dirty="0" smtClean="0"/>
              <a:t>Y</a:t>
            </a:r>
            <a:r>
              <a:rPr lang="en-GB" dirty="0"/>
              <a:t>, </a:t>
            </a:r>
            <a:r>
              <a:rPr lang="en-GB" dirty="0" smtClean="0"/>
              <a:t>A</a:t>
            </a:r>
            <a:r>
              <a:rPr lang="en-GB" baseline="-25000" dirty="0" smtClean="0"/>
              <a:t>Z </a:t>
            </a:r>
            <a:r>
              <a:rPr lang="en-GB" dirty="0" smtClean="0"/>
              <a:t>] = TD 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333478" y="81851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Residues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88224" y="81845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Atoms</a:t>
            </a:r>
            <a:endParaRPr lang="en-GB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7938"/>
            <a:ext cx="8339328" cy="1003859"/>
          </a:xfrm>
          <a:prstGeom prst="rect">
            <a:avLst/>
          </a:prstGeom>
        </p:spPr>
        <p:txBody>
          <a:bodyPr/>
          <a:lstStyle>
            <a:lvl1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441325" indent="-441325" algn="l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pPr algn="ctr"/>
            <a:r>
              <a:rPr lang="en-GB" kern="0" dirty="0" smtClean="0">
                <a:latin typeface="Arial" pitchFamily="34" charset="0"/>
                <a:cs typeface="Arial" pitchFamily="34" charset="0"/>
              </a:rPr>
              <a:t>BUDE’s molecule</a:t>
            </a:r>
            <a:endParaRPr lang="en-GB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6D0E-55EE-C54B-9137-A3609E06C7A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20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7917 -0.0321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162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1967 0.001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35313 0.0722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23038 -0.1872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-93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23334 0.0016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23143 0.1803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6" grpId="0" animBg="1"/>
      <p:bldP spid="7" grpId="0" animBg="1"/>
      <p:bldP spid="8" grpId="0" animBg="1"/>
      <p:bldP spid="14" grpId="0" animBg="1"/>
      <p:bldP spid="18" grpId="0" animBg="1"/>
      <p:bldP spid="24" grpId="0" animBg="1"/>
      <p:bldP spid="25" grpId="0"/>
      <p:bldP spid="27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9156134BB5D40AE5C589B6FD97B30" ma:contentTypeVersion="0" ma:contentTypeDescription="Create a new document." ma:contentTypeScope="" ma:versionID="1ea2e1eca87d5a758d246d8676b7f32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C9B03B-8490-4EA6-BBD0-33A2E0FD68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698AD72-1F24-4953-980E-72D6B78A1C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54921</TotalTime>
  <Words>594</Words>
  <Application>Microsoft Office PowerPoint</Application>
  <PresentationFormat>On-screen Show (4:3)</PresentationFormat>
  <Paragraphs>205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Times New Roman</vt:lpstr>
      <vt:lpstr>UOBtemplate 13 Feb</vt:lpstr>
      <vt:lpstr>BUDE a General Purpose Molecular Docking Program with Implicit Data Resiliency</vt:lpstr>
      <vt:lpstr>What is BUDE?</vt:lpstr>
      <vt:lpstr>BUDE docking modes</vt:lpstr>
      <vt:lpstr>Virtual screening by docking</vt:lpstr>
      <vt:lpstr>PowerPoint Presentation</vt:lpstr>
      <vt:lpstr>PowerPoint Presentation</vt:lpstr>
      <vt:lpstr>Atom-atom based forcefield</vt:lpstr>
      <vt:lpstr>PowerPoint Presentation</vt:lpstr>
      <vt:lpstr>PowerPoint Presentation</vt:lpstr>
      <vt:lpstr>PowerPoint Presentation</vt:lpstr>
      <vt:lpstr>PowerPoint Presentation</vt:lpstr>
      <vt:lpstr>BUDE’s algorithm</vt:lpstr>
      <vt:lpstr>BUDE’s algorithm</vt:lpstr>
      <vt:lpstr>Critical data</vt:lpstr>
      <vt:lpstr>Data that tolerate errors</vt:lpstr>
      <vt:lpstr>Error detection</vt:lpstr>
      <vt:lpstr>Error correction</vt:lpstr>
      <vt:lpstr>Error checking exercise</vt:lpstr>
    </vt:vector>
  </TitlesOfParts>
  <Manager/>
  <Company>University of Bristol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title here</dc:title>
  <dc:subject/>
  <dc:creator>Simon McIntosh-Smith</dc:creator>
  <cp:keywords/>
  <dc:description/>
  <cp:lastModifiedBy>Amaurys Ávila Ibarra</cp:lastModifiedBy>
  <cp:revision>595</cp:revision>
  <dcterms:created xsi:type="dcterms:W3CDTF">2010-10-25T19:10:44Z</dcterms:created>
  <dcterms:modified xsi:type="dcterms:W3CDTF">2016-04-12T15:13:08Z</dcterms:modified>
  <cp:category/>
</cp:coreProperties>
</file>