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703" r:id="rId2"/>
    <p:sldId id="677" r:id="rId3"/>
    <p:sldId id="769" r:id="rId4"/>
    <p:sldId id="678" r:id="rId5"/>
    <p:sldId id="770" r:id="rId6"/>
    <p:sldId id="771" r:id="rId7"/>
    <p:sldId id="679" r:id="rId8"/>
    <p:sldId id="772" r:id="rId9"/>
    <p:sldId id="682" r:id="rId10"/>
    <p:sldId id="549" r:id="rId11"/>
    <p:sldId id="723" r:id="rId12"/>
    <p:sldId id="773" r:id="rId13"/>
    <p:sldId id="768" r:id="rId14"/>
    <p:sldId id="407" r:id="rId15"/>
    <p:sldId id="408" r:id="rId16"/>
    <p:sldId id="469" r:id="rId17"/>
    <p:sldId id="473" r:id="rId18"/>
    <p:sldId id="470" r:id="rId19"/>
    <p:sldId id="471" r:id="rId20"/>
    <p:sldId id="4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5: Advanced Topics: OpenCL Ecosystem" id="{A5697799-B7EE-C140-932E-EF3B1B32268C}">
          <p14:sldIdLst>
            <p14:sldId id="703"/>
            <p14:sldId id="677"/>
            <p14:sldId id="769"/>
            <p14:sldId id="678"/>
            <p14:sldId id="770"/>
            <p14:sldId id="771"/>
            <p14:sldId id="679"/>
            <p14:sldId id="772"/>
            <p14:sldId id="682"/>
            <p14:sldId id="549"/>
            <p14:sldId id="723"/>
            <p14:sldId id="773"/>
            <p14:sldId id="768"/>
          </p14:sldIdLst>
        </p14:section>
        <p14:section name="Conclusion" id="{C0B74BCB-353E-4AA6-AB48-FE70C229DD74}">
          <p14:sldIdLst>
            <p14:sldId id="407"/>
            <p14:sldId id="408"/>
          </p14:sldIdLst>
        </p14:section>
        <p14:section name="OpenCL Versions" id="{AB828554-1F5A-4B4F-B90A-5D2E1EE5F794}">
          <p14:sldIdLst>
            <p14:sldId id="469"/>
            <p14:sldId id="473"/>
            <p14:sldId id="470"/>
            <p14:sldId id="471"/>
            <p14:sldId id="47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Deakin" initials="T" lastIdx="25" clrIdx="0"/>
  <p:cmAuthor id="1" name="Simon McIntosh-Smith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27" autoAdjust="0"/>
    <p:restoredTop sz="98394" autoAdjust="0"/>
  </p:normalViewPr>
  <p:slideViewPr>
    <p:cSldViewPr>
      <p:cViewPr varScale="1">
        <p:scale>
          <a:sx n="107" d="100"/>
          <a:sy n="107" d="100"/>
        </p:scale>
        <p:origin x="-10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93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4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97E5C-85BB-4669-9209-B5E04E6ED101}" type="datetimeFigureOut">
              <a:rPr lang="en-GB" smtClean="0"/>
              <a:pPr/>
              <a:t>06/05/15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F2D69-97A9-4C41-91BD-6A22F82701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1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libraries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55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ho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296334"/>
            <a:ext cx="8382000" cy="703792"/>
          </a:xfrm>
        </p:spPr>
        <p:txBody>
          <a:bodyPr/>
          <a:lstStyle>
            <a:lvl1pPr>
              <a:defRPr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058334"/>
            <a:ext cx="4762500" cy="5250106"/>
          </a:xfrm>
        </p:spPr>
        <p:txBody>
          <a:bodyPr/>
          <a:lstStyle>
            <a:lvl1pPr>
              <a:defRPr lang="en-US" sz="2000" b="1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2000" b="0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800" b="0">
                <a:latin typeface="Trebuchet MS" pitchFamily="34" charset="0"/>
                <a:cs typeface="Tahoma" pitchFamily="34" charset="0"/>
              </a:defRPr>
            </a:lvl3pPr>
            <a:lvl4pPr>
              <a:defRPr sz="1800" b="0">
                <a:latin typeface="Trebuchet MS" pitchFamily="34" charset="0"/>
                <a:cs typeface="Tahoma" pitchFamily="34" charset="0"/>
              </a:defRPr>
            </a:lvl4pPr>
            <a:lvl5pPr>
              <a:defRPr sz="1800" b="0">
                <a:latin typeface="Trebuchet MS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508000" cy="68580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7" name="Picture 6" descr="Khronos-1500-Transparent-Aug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064776" y="5250321"/>
            <a:ext cx="2644240" cy="4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115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www.khronos.org/registry/cl/" TargetMode="External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ndsonopencl.github.io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etter/shoc/wiki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wocl.org" TargetMode="External"/><Relationship Id="rId3" Type="http://schemas.openxmlformats.org/officeDocument/2006/relationships/hyperlink" Target="http://www.iwocl.org/signup-for-update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registry/c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spir" TargetMode="Externa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opencl/sycl" TargetMode="Externa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hronos.org/opencl/resour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Advanced OpenCL Topics - The OPENCL ECOSYSTEM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5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Resources:</a:t>
            </a:r>
            <a:br>
              <a:rPr lang="en-GB" dirty="0" smtClean="0"/>
            </a:br>
            <a:r>
              <a:rPr lang="en-GB" dirty="0" smtClean="0"/>
              <a:t>https</a:t>
            </a:r>
            <a:r>
              <a:rPr lang="en-GB" dirty="0"/>
              <a:t>://www.khronos.org/opencl/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12" y="4221088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OpenCL Programming Guide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: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Aaftab Munshi, Benedict Gaster, Timothy G. Mattson and James Fung, 2011 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5373216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Heterogeneous Computing with OpenCL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Benedict Gaster, Lee Howes, David R.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Kaeli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Perhaad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Mistry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and Dana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Schaa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, 2011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620958" y="5301208"/>
            <a:ext cx="845301" cy="1008112"/>
            <a:chOff x="376238" y="3239813"/>
            <a:chExt cx="1817664" cy="216775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6238" y="3239813"/>
              <a:ext cx="1765410" cy="2167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2032731" y="3269473"/>
              <a:ext cx="161171" cy="1776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endCxn id="8" idx="0"/>
            </p:cNvCxnSpPr>
            <p:nvPr/>
          </p:nvCxnSpPr>
          <p:spPr>
            <a:xfrm rot="16200000" flipV="1">
              <a:off x="1058161" y="4324629"/>
              <a:ext cx="2111216" cy="90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2"/>
          <p:cNvGrpSpPr/>
          <p:nvPr/>
        </p:nvGrpSpPr>
        <p:grpSpPr>
          <a:xfrm>
            <a:off x="611560" y="4131315"/>
            <a:ext cx="864096" cy="1097885"/>
            <a:chOff x="376239" y="728335"/>
            <a:chExt cx="1751583" cy="2225491"/>
          </a:xfrm>
        </p:grpSpPr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6239" y="728335"/>
              <a:ext cx="1704810" cy="2225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1984811" y="749721"/>
              <a:ext cx="112675" cy="199348"/>
            </a:xfrm>
            <a:prstGeom prst="rect">
              <a:avLst/>
            </a:prstGeom>
            <a:solidFill>
              <a:srgbClr val="06A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2817" y="736720"/>
              <a:ext cx="65005" cy="277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700808"/>
            <a:ext cx="864096" cy="11095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9712" y="1785590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The OpenCL specification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Surprisingly approachable for a spec!</a:t>
            </a:r>
          </a:p>
          <a:p>
            <a:r>
              <a:rPr lang="en-US" dirty="0">
                <a:hlinkClick r:id="rId5"/>
              </a:rPr>
              <a:t>https://www.khronos.org/registry/cl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7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11560" y="2924944"/>
            <a:ext cx="864096" cy="11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979712" y="2996952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OpenCL reference card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Useful to have on your desk(top)</a:t>
            </a:r>
            <a:endParaRPr lang="en-US" dirty="0"/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Available on the same page as the spec.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173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GB" dirty="0" smtClean="0"/>
              <a:t>Hands On OpenCL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564904"/>
            <a:ext cx="8229600" cy="409391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One of the most popular OpenCL training courses on the web</a:t>
            </a:r>
          </a:p>
          <a:p>
            <a:r>
              <a:rPr lang="en-GB" dirty="0" smtClean="0"/>
              <a:t>Completely open source (creative commons attribution CC BY license)</a:t>
            </a:r>
          </a:p>
          <a:p>
            <a:r>
              <a:rPr lang="en-GB" dirty="0" smtClean="0"/>
              <a:t>Downloaded over 4,200 times so far!</a:t>
            </a:r>
          </a:p>
          <a:p>
            <a:r>
              <a:rPr lang="en-GB" dirty="0" smtClean="0"/>
              <a:t>Lots of training material, examples and solutions, source code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Works on Linux, Windows, OSX etc.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412776"/>
            <a:ext cx="60696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</a:t>
            </a:r>
            <a:r>
              <a:rPr lang="en-GB" sz="3200" dirty="0" smtClean="0">
                <a:hlinkClick r:id="rId2"/>
              </a:rPr>
              <a:t>handsonopencl.github.io</a:t>
            </a:r>
            <a:r>
              <a:rPr lang="en-GB" sz="3200" dirty="0" smtClean="0"/>
              <a:t>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175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useful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Lots of OpenCL examples in the SDKs from the vendors:</a:t>
            </a:r>
          </a:p>
          <a:p>
            <a:pPr lvl="1"/>
            <a:r>
              <a:rPr lang="en-GB" dirty="0" smtClean="0"/>
              <a:t> AMD, Intel, </a:t>
            </a:r>
            <a:r>
              <a:rPr lang="en-GB" dirty="0" err="1" smtClean="0"/>
              <a:t>Nvidia</a:t>
            </a:r>
            <a:r>
              <a:rPr lang="en-GB" dirty="0" smtClean="0"/>
              <a:t>, …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The SHOC OpenCL/CUDA benchmark suite (available as source code):</a:t>
            </a:r>
          </a:p>
          <a:p>
            <a:pPr lvl="1"/>
            <a:r>
              <a:rPr lang="en-GB" dirty="0">
                <a:hlinkClick r:id="rId2"/>
              </a:rPr>
              <a:t>https://github.com/vetter/shoc/</a:t>
            </a:r>
            <a:r>
              <a:rPr lang="en-GB" dirty="0" smtClean="0">
                <a:hlinkClick r:id="rId2"/>
              </a:rPr>
              <a:t>wiki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36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useful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IWOCL webpage &amp; newsletter: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www.iwocl.org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http://www.iwocl.org/signup-for-updates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IWOCL annual conference</a:t>
            </a:r>
          </a:p>
          <a:p>
            <a:pPr lvl="1"/>
            <a:r>
              <a:rPr lang="en-GB" dirty="0" smtClean="0"/>
              <a:t>Mid May each year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895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Concluding remarks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76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44522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OpenCL has </a:t>
            </a:r>
            <a:r>
              <a:rPr lang="en-GB" dirty="0" smtClean="0"/>
              <a:t>increasingly widespread industrial support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OpenCL defines a platform-API/framework for heterogeneous </a:t>
            </a:r>
            <a:r>
              <a:rPr lang="en-GB" dirty="0" smtClean="0"/>
              <a:t>computing, </a:t>
            </a:r>
            <a:r>
              <a:rPr lang="en-GB" dirty="0"/>
              <a:t>not just GPGPU or CPU-offload programming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OpenCL has the potential to deliver portably </a:t>
            </a:r>
            <a:r>
              <a:rPr lang="en-GB" dirty="0" err="1"/>
              <a:t>performant</a:t>
            </a:r>
            <a:r>
              <a:rPr lang="en-GB" dirty="0"/>
              <a:t> code; but it has to be used correctly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The latest </a:t>
            </a:r>
            <a:r>
              <a:rPr lang="en-GB" dirty="0" smtClean="0"/>
              <a:t>APIs such as C</a:t>
            </a:r>
            <a:r>
              <a:rPr lang="en-GB" dirty="0"/>
              <a:t>++ </a:t>
            </a:r>
            <a:r>
              <a:rPr lang="en-GB" dirty="0" smtClean="0"/>
              <a:t>and Python make </a:t>
            </a:r>
            <a:r>
              <a:rPr lang="en-GB" dirty="0"/>
              <a:t>developing OpenCL programs much simpler than before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 smtClean="0"/>
              <a:t>OpenCL is the </a:t>
            </a:r>
            <a:r>
              <a:rPr lang="en-GB" sz="3800" dirty="0" smtClean="0">
                <a:solidFill>
                  <a:schemeClr val="accent2"/>
                </a:solidFill>
              </a:rPr>
              <a:t>only </a:t>
            </a:r>
            <a:r>
              <a:rPr lang="en-GB" dirty="0" smtClean="0"/>
              <a:t>parallel programming standard that enables mixing </a:t>
            </a:r>
            <a:r>
              <a:rPr lang="en-GB" dirty="0"/>
              <a:t>task parallel and data parallel code in a single program </a:t>
            </a:r>
            <a:r>
              <a:rPr lang="en-GB" dirty="0" smtClean="0"/>
              <a:t>while load balancing across </a:t>
            </a:r>
            <a:r>
              <a:rPr lang="en-GB" sz="3800" dirty="0" smtClean="0">
                <a:solidFill>
                  <a:schemeClr val="accent4">
                    <a:lumMod val="50000"/>
                  </a:schemeClr>
                </a:solidFill>
              </a:rPr>
              <a:t>ALL </a:t>
            </a:r>
            <a:r>
              <a:rPr lang="en-GB" dirty="0"/>
              <a:t>of the platform’s available resources.</a:t>
            </a:r>
          </a:p>
          <a:p>
            <a:pPr>
              <a:lnSpc>
                <a:spcPct val="11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56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Versions of </a:t>
            </a:r>
            <a:r>
              <a:rPr lang="en-GB" dirty="0" err="1" smtClean="0"/>
              <a:t>opencl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42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1.0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public release, December 2008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19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1.1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Released June 2010</a:t>
            </a:r>
          </a:p>
          <a:p>
            <a:r>
              <a:rPr lang="en-GB" dirty="0" smtClean="0"/>
              <a:t>Major new features:</a:t>
            </a:r>
          </a:p>
          <a:p>
            <a:pPr lvl="1"/>
            <a:r>
              <a:rPr lang="en-GB" dirty="0" smtClean="0"/>
              <a:t>Sub buffers</a:t>
            </a:r>
          </a:p>
          <a:p>
            <a:pPr lvl="1"/>
            <a:r>
              <a:rPr lang="en-GB" dirty="0" smtClean="0"/>
              <a:t>User events</a:t>
            </a:r>
          </a:p>
          <a:p>
            <a:pPr lvl="1"/>
            <a:r>
              <a:rPr lang="en-GB" dirty="0" smtClean="0"/>
              <a:t>More built-in functions</a:t>
            </a:r>
          </a:p>
          <a:p>
            <a:pPr lvl="1"/>
            <a:r>
              <a:rPr lang="en-GB" dirty="0" smtClean="0"/>
              <a:t>32-bit atomics become core features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46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1.2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Released November 2011</a:t>
            </a:r>
          </a:p>
          <a:p>
            <a:r>
              <a:rPr lang="en-GB" dirty="0" smtClean="0"/>
              <a:t>Major new features:</a:t>
            </a:r>
          </a:p>
          <a:p>
            <a:pPr lvl="1"/>
            <a:r>
              <a:rPr lang="en-GB" dirty="0"/>
              <a:t>Custom devices and built-in </a:t>
            </a:r>
            <a:r>
              <a:rPr lang="en-GB" dirty="0" smtClean="0"/>
              <a:t>kernels</a:t>
            </a:r>
          </a:p>
          <a:p>
            <a:pPr lvl="1"/>
            <a:r>
              <a:rPr lang="en-GB" dirty="0" smtClean="0"/>
              <a:t>Device partitioning</a:t>
            </a:r>
          </a:p>
          <a:p>
            <a:pPr lvl="1"/>
            <a:r>
              <a:rPr lang="en-GB" dirty="0"/>
              <a:t>Support separate compilation and linking of </a:t>
            </a:r>
            <a:r>
              <a:rPr lang="en-GB" dirty="0" smtClean="0"/>
              <a:t>programs</a:t>
            </a:r>
            <a:endParaRPr lang="en-GB" dirty="0"/>
          </a:p>
          <a:p>
            <a:pPr lvl="1"/>
            <a:r>
              <a:rPr lang="en-GB" dirty="0" smtClean="0"/>
              <a:t>Greater support for OpenCL libraries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64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2.0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OpenCL 2.0 was ratified in Nov’13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Brings several important new features: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Shared Virtual Memory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Nested parallelism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Built-in work-group reductions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Generic address space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Pipes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C11 atomics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Specification and headers available </a:t>
            </a:r>
            <a:r>
              <a:rPr lang="en-GB" dirty="0" smtClean="0">
                <a:hlinkClick r:id="rId2"/>
              </a:rPr>
              <a:t>here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Production drivers now available from Intel and AMD, with more expected to follow</a:t>
            </a:r>
          </a:p>
        </p:txBody>
      </p:sp>
    </p:spTree>
    <p:extLst>
      <p:ext uri="{BB962C8B-B14F-4D97-AF65-F5344CB8AC3E}">
        <p14:creationId xmlns:p14="http://schemas.microsoft.com/office/powerpoint/2010/main" val="723852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2.0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Released November 2013</a:t>
            </a:r>
          </a:p>
          <a:p>
            <a:r>
              <a:rPr lang="en-GB" dirty="0" smtClean="0"/>
              <a:t>Major new features:</a:t>
            </a:r>
          </a:p>
          <a:p>
            <a:pPr lvl="1"/>
            <a:r>
              <a:rPr lang="en-GB" dirty="0" smtClean="0"/>
              <a:t>Shared virtual memory (SVM)</a:t>
            </a:r>
          </a:p>
          <a:p>
            <a:pPr lvl="1"/>
            <a:r>
              <a:rPr lang="en-GB" dirty="0" smtClean="0"/>
              <a:t>Dynamic parallelism</a:t>
            </a:r>
          </a:p>
          <a:p>
            <a:pPr lvl="1"/>
            <a:r>
              <a:rPr lang="en-GB" dirty="0" smtClean="0"/>
              <a:t>Pipes</a:t>
            </a:r>
          </a:p>
          <a:p>
            <a:pPr lvl="1"/>
            <a:r>
              <a:rPr lang="en-GB" dirty="0" smtClean="0"/>
              <a:t>Built</a:t>
            </a:r>
            <a:r>
              <a:rPr lang="en-GB" dirty="0"/>
              <a:t>-in reductions/</a:t>
            </a:r>
            <a:r>
              <a:rPr lang="en-GB" dirty="0" smtClean="0"/>
              <a:t>broadcasts</a:t>
            </a:r>
            <a:endParaRPr lang="en-GB" dirty="0"/>
          </a:p>
          <a:p>
            <a:pPr lvl="1"/>
            <a:r>
              <a:rPr lang="en-GB" dirty="0" smtClean="0"/>
              <a:t>Sub</a:t>
            </a:r>
            <a:r>
              <a:rPr lang="en-GB" dirty="0"/>
              <a:t>-</a:t>
            </a:r>
            <a:r>
              <a:rPr lang="en-GB" dirty="0" smtClean="0"/>
              <a:t>groups</a:t>
            </a:r>
            <a:endParaRPr lang="en-GB" dirty="0"/>
          </a:p>
          <a:p>
            <a:pPr lvl="1"/>
            <a:r>
              <a:rPr lang="en-GB" dirty="0" smtClean="0"/>
              <a:t>"</a:t>
            </a:r>
            <a:r>
              <a:rPr lang="en-GB" dirty="0"/>
              <a:t>generic" address </a:t>
            </a:r>
            <a:r>
              <a:rPr lang="en-GB" dirty="0" smtClean="0"/>
              <a:t>space</a:t>
            </a:r>
            <a:endParaRPr lang="en-GB" dirty="0"/>
          </a:p>
          <a:p>
            <a:pPr lvl="1"/>
            <a:r>
              <a:rPr lang="en-GB" dirty="0" smtClean="0"/>
              <a:t>C11 atomics</a:t>
            </a:r>
            <a:endParaRPr lang="en-GB" dirty="0"/>
          </a:p>
          <a:p>
            <a:pPr lvl="1"/>
            <a:r>
              <a:rPr lang="en-GB" dirty="0" smtClean="0"/>
              <a:t>More </a:t>
            </a:r>
            <a:r>
              <a:rPr lang="en-GB" dirty="0"/>
              <a:t>image support</a:t>
            </a:r>
          </a:p>
        </p:txBody>
      </p:sp>
    </p:spTree>
    <p:extLst>
      <p:ext uri="{BB962C8B-B14F-4D97-AF65-F5344CB8AC3E}">
        <p14:creationId xmlns:p14="http://schemas.microsoft.com/office/powerpoint/2010/main" val="84364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2.0 (and 2.1) talks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OpenCL.next</a:t>
            </a:r>
            <a:r>
              <a:rPr lang="en-GB" dirty="0" smtClean="0"/>
              <a:t> Overview (Tuesday 3.30pm)</a:t>
            </a:r>
          </a:p>
          <a:p>
            <a:r>
              <a:rPr lang="en-GB" dirty="0"/>
              <a:t>Developer Feedback Session on OpenCL </a:t>
            </a:r>
            <a:r>
              <a:rPr lang="en-GB" dirty="0" smtClean="0"/>
              <a:t>2.1 with Khronos OpenCL WG (Tuesday 4pm)</a:t>
            </a:r>
          </a:p>
          <a:p>
            <a:r>
              <a:rPr lang="en-GB" dirty="0"/>
              <a:t>A Look at the OpenCL 2.0 Execution </a:t>
            </a:r>
            <a:r>
              <a:rPr lang="en-GB" dirty="0" smtClean="0"/>
              <a:t>Model (Wednesday 10am)</a:t>
            </a:r>
          </a:p>
          <a:p>
            <a:r>
              <a:rPr lang="en-GB" dirty="0"/>
              <a:t>Exploring the Features of OpenCL </a:t>
            </a:r>
            <a:r>
              <a:rPr lang="en-GB" dirty="0" smtClean="0"/>
              <a:t>2.0 (Wednesday 10.20am)</a:t>
            </a:r>
          </a:p>
          <a:p>
            <a:r>
              <a:rPr lang="en-GB" dirty="0"/>
              <a:t>Achieving Performance with OpenCL 2.0 on Intel Processor </a:t>
            </a:r>
            <a:r>
              <a:rPr lang="en-GB" dirty="0" smtClean="0"/>
              <a:t>Graphics (Wednesday 10.40am)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1641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>
                <a:hlinkClick r:id="rId2"/>
              </a:rPr>
              <a:t>Standard Portable Intermediate Representation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Defines an LLVM-derived IR for OpenCL programs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Means that developers can ship portable binaries (LLVM </a:t>
            </a:r>
            <a:r>
              <a:rPr lang="en-GB" dirty="0" err="1" smtClean="0"/>
              <a:t>bitcode</a:t>
            </a:r>
            <a:r>
              <a:rPr lang="en-GB" dirty="0" smtClean="0"/>
              <a:t>), instead of their OpenCL source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Also intended to be a target for other languages/programming models (C++ AMP, SYCL, </a:t>
            </a:r>
            <a:r>
              <a:rPr lang="en-GB" dirty="0" err="1" smtClean="0"/>
              <a:t>OpenACC</a:t>
            </a:r>
            <a:r>
              <a:rPr lang="en-GB" dirty="0" smtClean="0"/>
              <a:t>, DSLs)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SPIR 1.2, SPIR 2.0 ratified SPIR-V provisional available now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Implementations available from Intel and AMD, with more on the way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32656"/>
            <a:ext cx="2160240" cy="10801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9452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SPIR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8890000" cy="3937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32656"/>
            <a:ext cx="2160240" cy="10801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272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SPIR talks at IWOCL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Developer </a:t>
            </a:r>
            <a:r>
              <a:rPr lang="en-GB" dirty="0"/>
              <a:t>Feedback Session on OpenCL </a:t>
            </a:r>
            <a:r>
              <a:rPr lang="en-GB" dirty="0" smtClean="0"/>
              <a:t>2.1, SYCL and SPIR </a:t>
            </a:r>
            <a:r>
              <a:rPr lang="en-GB" dirty="0"/>
              <a:t>with </a:t>
            </a:r>
            <a:r>
              <a:rPr lang="en-GB" dirty="0" smtClean="0"/>
              <a:t>the Khronos </a:t>
            </a:r>
            <a:r>
              <a:rPr lang="en-GB" dirty="0"/>
              <a:t>OpenCL </a:t>
            </a:r>
            <a:r>
              <a:rPr lang="en-GB" dirty="0" smtClean="0"/>
              <a:t>working group (</a:t>
            </a:r>
            <a:r>
              <a:rPr lang="en-GB" dirty="0"/>
              <a:t>Tuesday 4pm)</a:t>
            </a:r>
          </a:p>
          <a:p>
            <a:endParaRPr lang="en-GB" dirty="0" smtClean="0"/>
          </a:p>
          <a:p>
            <a:r>
              <a:rPr lang="en-GB" dirty="0" smtClean="0"/>
              <a:t>Mapping </a:t>
            </a:r>
            <a:r>
              <a:rPr lang="en-GB" dirty="0"/>
              <a:t>C++ AMP to OpenCL / </a:t>
            </a:r>
            <a:r>
              <a:rPr lang="en-GB" dirty="0" smtClean="0"/>
              <a:t>HSA (Wednesday 11.50am)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32656"/>
            <a:ext cx="2160240" cy="10801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88650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Single source C++ abstraction layer for OpenCL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Goal is to enable the creation of C++ libraries and frameworks that utilize OpenCL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Can utilize SPIR to target OpenCL platform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Supports ‘host-</a:t>
            </a:r>
            <a:r>
              <a:rPr lang="en-GB" dirty="0" err="1" smtClean="0"/>
              <a:t>fallback</a:t>
            </a:r>
            <a:r>
              <a:rPr lang="en-GB" dirty="0" smtClean="0"/>
              <a:t>’ (CPU) when no OpenCL devices available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hlinkClick r:id="rId2"/>
              </a:rPr>
              <a:t>Provisional specification</a:t>
            </a:r>
            <a:r>
              <a:rPr lang="en-GB" dirty="0" smtClean="0"/>
              <a:t> released Mar’14</a:t>
            </a:r>
          </a:p>
          <a:p>
            <a:pPr>
              <a:lnSpc>
                <a:spcPct val="110000"/>
              </a:lnSpc>
            </a:pPr>
            <a:r>
              <a:rPr lang="en-GB" dirty="0" err="1" smtClean="0"/>
              <a:t>Codeplay</a:t>
            </a:r>
            <a:r>
              <a:rPr lang="en-GB" dirty="0" smtClean="0"/>
              <a:t> and AMD working on implementations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404664"/>
            <a:ext cx="2095500" cy="9525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565795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SYCL talks at IWOCL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Khronos SYCL for </a:t>
            </a:r>
            <a:r>
              <a:rPr lang="en-GB" dirty="0" smtClean="0"/>
              <a:t>OpenCL tutorial (Tuesday at 9.30am)</a:t>
            </a:r>
            <a:endParaRPr lang="en-GB" dirty="0"/>
          </a:p>
          <a:p>
            <a:r>
              <a:rPr lang="en-GB" dirty="0" smtClean="0"/>
              <a:t>Developer </a:t>
            </a:r>
            <a:r>
              <a:rPr lang="en-GB" dirty="0"/>
              <a:t>Feedback Session on OpenCL 2.1, SYCL and SPIR with the Khronos OpenCL working group (Tuesday 4pm</a:t>
            </a:r>
            <a:r>
              <a:rPr lang="en-GB" dirty="0" smtClean="0"/>
              <a:t>)</a:t>
            </a:r>
          </a:p>
          <a:p>
            <a:r>
              <a:rPr lang="en-GB" dirty="0"/>
              <a:t>Update on the SYCL for OpenCL Open Standard to Enable C++ Meta Programming on Top of </a:t>
            </a:r>
            <a:r>
              <a:rPr lang="en-GB" dirty="0" smtClean="0"/>
              <a:t>OpenCL (Wednesday 12.10pm)</a:t>
            </a:r>
          </a:p>
          <a:p>
            <a:r>
              <a:rPr lang="en-GB" dirty="0"/>
              <a:t>Kernel Composition in </a:t>
            </a:r>
            <a:r>
              <a:rPr lang="en-GB" dirty="0" smtClean="0"/>
              <a:t>SYCL (Wednesday 12.30pm)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64" y="404664"/>
            <a:ext cx="2095500" cy="9525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195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 smtClean="0"/>
              <a:t>Arrayfire</a:t>
            </a:r>
            <a:r>
              <a:rPr lang="en-GB" dirty="0" smtClean="0"/>
              <a:t> (open source soon)</a:t>
            </a:r>
          </a:p>
          <a:p>
            <a:r>
              <a:rPr lang="en-GB" dirty="0" smtClean="0"/>
              <a:t>Boost compute with </a:t>
            </a:r>
            <a:r>
              <a:rPr lang="en-GB" dirty="0" err="1" smtClean="0"/>
              <a:t>VexCL</a:t>
            </a:r>
            <a:endParaRPr lang="en-GB" dirty="0" smtClean="0"/>
          </a:p>
          <a:p>
            <a:r>
              <a:rPr lang="en-GB" dirty="0" err="1" smtClean="0"/>
              <a:t>ViennaCL</a:t>
            </a:r>
            <a:r>
              <a:rPr lang="en-GB" dirty="0" smtClean="0"/>
              <a:t> (</a:t>
            </a:r>
            <a:r>
              <a:rPr lang="en-GB" dirty="0" err="1" smtClean="0"/>
              <a:t>PETSc</a:t>
            </a:r>
            <a:r>
              <a:rPr lang="en-GB" dirty="0" smtClean="0"/>
              <a:t>), PARALUTION</a:t>
            </a:r>
          </a:p>
          <a:p>
            <a:r>
              <a:rPr lang="en-GB" dirty="0" err="1" smtClean="0"/>
              <a:t>clFFT</a:t>
            </a:r>
            <a:r>
              <a:rPr lang="en-GB" dirty="0" smtClean="0"/>
              <a:t>/</a:t>
            </a:r>
            <a:r>
              <a:rPr lang="en-GB" dirty="0" err="1" smtClean="0"/>
              <a:t>clBLAS</a:t>
            </a:r>
            <a:r>
              <a:rPr lang="en-GB" dirty="0" smtClean="0"/>
              <a:t> / </a:t>
            </a:r>
            <a:r>
              <a:rPr lang="en-GB" dirty="0" err="1" smtClean="0"/>
              <a:t>clRNG</a:t>
            </a:r>
            <a:r>
              <a:rPr lang="en-GB" dirty="0" smtClean="0"/>
              <a:t> (all on </a:t>
            </a:r>
            <a:r>
              <a:rPr lang="en-GB" dirty="0" err="1" smtClean="0"/>
              <a:t>github</a:t>
            </a:r>
            <a:r>
              <a:rPr lang="en-GB" smtClean="0"/>
              <a:t>)</a:t>
            </a:r>
            <a:endParaRPr lang="en-GB" dirty="0" smtClean="0"/>
          </a:p>
          <a:p>
            <a:r>
              <a:rPr lang="en-GB" dirty="0" smtClean="0"/>
              <a:t>Lots more - see the Khronos OpenCL pages: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</a:t>
            </a:r>
            <a:r>
              <a:rPr lang="en-GB" dirty="0">
                <a:hlinkClick r:id="rId3"/>
              </a:rPr>
              <a:t>https://www.khronos.org/opencl/</a:t>
            </a:r>
            <a:r>
              <a:rPr lang="en-GB" dirty="0" smtClean="0">
                <a:hlinkClick r:id="rId3"/>
              </a:rPr>
              <a:t>resources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592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ITE_OpenC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38805</TotalTime>
  <Words>820</Words>
  <Application>Microsoft Macintosh PowerPoint</Application>
  <PresentationFormat>On-screen Show (4:3)</PresentationFormat>
  <Paragraphs>121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KITE_OpenCL</vt:lpstr>
      <vt:lpstr>Advanced OpenCL Topics - The OPENCL ECOSYSTEM </vt:lpstr>
      <vt:lpstr>OpenCL 2.0</vt:lpstr>
      <vt:lpstr>OpenCL 2.0 (and 2.1) talks</vt:lpstr>
      <vt:lpstr>SPIR</vt:lpstr>
      <vt:lpstr>SPIR</vt:lpstr>
      <vt:lpstr>SPIR talks at IWOCL</vt:lpstr>
      <vt:lpstr>SYCL</vt:lpstr>
      <vt:lpstr>SYCL talks at IWOCL</vt:lpstr>
      <vt:lpstr>Libraries</vt:lpstr>
      <vt:lpstr>Resources: https://www.khronos.org/opencl/</vt:lpstr>
      <vt:lpstr>Hands On OpenCL</vt:lpstr>
      <vt:lpstr>Other useful resources</vt:lpstr>
      <vt:lpstr>Other useful resources</vt:lpstr>
      <vt:lpstr>Some Concluding remarks</vt:lpstr>
      <vt:lpstr>Conclusion</vt:lpstr>
      <vt:lpstr>Versions of opencl</vt:lpstr>
      <vt:lpstr>OpenCL 1.0</vt:lpstr>
      <vt:lpstr>OpenCL 1.1</vt:lpstr>
      <vt:lpstr>OpenCL 1.2</vt:lpstr>
      <vt:lpstr>OpenCL 2.0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Deakin;Simon McIntosh-Smith</dc:creator>
  <cp:lastModifiedBy>Simon McIntosh-Smith</cp:lastModifiedBy>
  <cp:revision>1267</cp:revision>
  <dcterms:created xsi:type="dcterms:W3CDTF">2013-06-29T14:06:29Z</dcterms:created>
  <dcterms:modified xsi:type="dcterms:W3CDTF">2015-05-07T05:59:41Z</dcterms:modified>
</cp:coreProperties>
</file>