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44" r:id="rId26"/>
    <p:sldId id="280" r:id="rId27"/>
    <p:sldId id="281" r:id="rId28"/>
    <p:sldId id="282" r:id="rId29"/>
    <p:sldId id="283" r:id="rId30"/>
    <p:sldId id="284" r:id="rId31"/>
    <p:sldId id="285" r:id="rId32"/>
    <p:sldId id="286" r:id="rId33"/>
    <p:sldId id="336" r:id="rId34"/>
    <p:sldId id="287" r:id="rId35"/>
    <p:sldId id="288" r:id="rId36"/>
    <p:sldId id="289" r:id="rId37"/>
    <p:sldId id="290" r:id="rId38"/>
    <p:sldId id="291" r:id="rId39"/>
    <p:sldId id="292" r:id="rId40"/>
    <p:sldId id="293" r:id="rId41"/>
    <p:sldId id="294" r:id="rId42"/>
    <p:sldId id="295" r:id="rId43"/>
    <p:sldId id="296" r:id="rId44"/>
    <p:sldId id="297" r:id="rId45"/>
    <p:sldId id="299" r:id="rId46"/>
    <p:sldId id="300" r:id="rId47"/>
    <p:sldId id="301" r:id="rId48"/>
    <p:sldId id="303" r:id="rId49"/>
    <p:sldId id="304" r:id="rId50"/>
    <p:sldId id="305" r:id="rId51"/>
    <p:sldId id="306" r:id="rId52"/>
    <p:sldId id="307" r:id="rId53"/>
    <p:sldId id="308" r:id="rId54"/>
    <p:sldId id="302" r:id="rId55"/>
    <p:sldId id="309" r:id="rId56"/>
    <p:sldId id="310" r:id="rId57"/>
    <p:sldId id="311" r:id="rId58"/>
    <p:sldId id="312" r:id="rId59"/>
    <p:sldId id="345" r:id="rId60"/>
    <p:sldId id="298" r:id="rId61"/>
    <p:sldId id="314" r:id="rId62"/>
    <p:sldId id="313" r:id="rId63"/>
    <p:sldId id="315" r:id="rId64"/>
    <p:sldId id="316" r:id="rId65"/>
    <p:sldId id="317" r:id="rId66"/>
    <p:sldId id="318" r:id="rId67"/>
    <p:sldId id="340" r:id="rId68"/>
    <p:sldId id="341" r:id="rId69"/>
    <p:sldId id="320" r:id="rId70"/>
    <p:sldId id="321" r:id="rId71"/>
    <p:sldId id="322" r:id="rId72"/>
    <p:sldId id="323" r:id="rId73"/>
    <p:sldId id="324" r:id="rId74"/>
    <p:sldId id="338" r:id="rId75"/>
    <p:sldId id="325" r:id="rId76"/>
    <p:sldId id="326" r:id="rId77"/>
    <p:sldId id="327" r:id="rId78"/>
    <p:sldId id="329" r:id="rId79"/>
    <p:sldId id="337" r:id="rId80"/>
    <p:sldId id="330" r:id="rId81"/>
    <p:sldId id="331" r:id="rId82"/>
    <p:sldId id="332" r:id="rId83"/>
    <p:sldId id="333" r:id="rId84"/>
    <p:sldId id="342" r:id="rId85"/>
    <p:sldId id="343" r:id="rId86"/>
    <p:sldId id="328" r:id="rId87"/>
    <p:sldId id="334" r:id="rId88"/>
    <p:sldId id="339"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7" d="100"/>
          <a:sy n="97" d="100"/>
        </p:scale>
        <p:origin x="-197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12/05/17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Non-uniform</a:t>
            </a:r>
            <a:r>
              <a:rPr lang="en-GB" baseline="0" dirty="0" smtClean="0"/>
              <a:t> work-groups in 2.0 may need some care since some work-groups may be smaller.</a:t>
            </a:r>
          </a:p>
          <a:p>
            <a:r>
              <a:rPr lang="en-GB" baseline="0" dirty="0" smtClean="0"/>
              <a:t>i.e. The </a:t>
            </a:r>
            <a:r>
              <a:rPr lang="en-GB" baseline="0" dirty="0" err="1" smtClean="0"/>
              <a:t>get_local_size</a:t>
            </a:r>
            <a:r>
              <a:rPr lang="en-GB" baseline="0" dirty="0" smtClean="0"/>
              <a:t> function will return different values for the ‘remainder’ work-groups.</a:t>
            </a:r>
          </a:p>
          <a:p>
            <a:r>
              <a:rPr lang="en-GB" baseline="0" dirty="0" smtClean="0"/>
              <a:t>Can use `</a:t>
            </a:r>
            <a:r>
              <a:rPr lang="en-GB" baseline="0" dirty="0" err="1" smtClean="0"/>
              <a:t>get_enqueued_local_size</a:t>
            </a:r>
            <a:r>
              <a:rPr lang="en-GB" baseline="0" dirty="0" smtClean="0"/>
              <a:t>` to get the size passed to </a:t>
            </a:r>
            <a:r>
              <a:rPr lang="en-GB" baseline="0" dirty="0" err="1" smtClean="0"/>
              <a:t>clEnqueueNDRange</a:t>
            </a:r>
            <a:endParaRPr lang="en-GB" baseline="0" dirty="0" smtClean="0"/>
          </a:p>
        </p:txBody>
      </p:sp>
      <p:sp>
        <p:nvSpPr>
          <p:cNvPr id="4" name="Slide Number Placeholder 3"/>
          <p:cNvSpPr>
            <a:spLocks noGrp="1"/>
          </p:cNvSpPr>
          <p:nvPr>
            <p:ph type="sldNum" sz="quarter" idx="10"/>
          </p:nvPr>
        </p:nvSpPr>
        <p:spPr/>
        <p:txBody>
          <a:bodyPr/>
          <a:lstStyle/>
          <a:p>
            <a:fld id="{09586968-7D7C-644F-B08A-4E148D7B3FC9}" type="slidenum">
              <a:rPr lang="en-GB" smtClean="0"/>
              <a:t>59</a:t>
            </a:fld>
            <a:endParaRPr lang="en-GB"/>
          </a:p>
        </p:txBody>
      </p:sp>
    </p:spTree>
    <p:extLst>
      <p:ext uri="{BB962C8B-B14F-4D97-AF65-F5344CB8AC3E}">
        <p14:creationId xmlns:p14="http://schemas.microsoft.com/office/powerpoint/2010/main" val="28445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63</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66</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33</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41</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a:t>
            </a:r>
          </a:p>
          <a:p>
            <a:r>
              <a:rPr lang="en-GB" baseline="0" dirty="0" smtClean="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58</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12/05/17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12/05/17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12/05/17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12/05/17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12/05/17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12/05/17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mistymountain.co.uk/flamingo/"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Offline Compiler</a:t>
            </a:r>
            <a:endParaRPr lang="en-GB" dirty="0"/>
          </a:p>
        </p:txBody>
      </p:sp>
      <p:sp>
        <p:nvSpPr>
          <p:cNvPr id="3" name="Content Placeholder 2"/>
          <p:cNvSpPr>
            <a:spLocks noGrp="1"/>
          </p:cNvSpPr>
          <p:nvPr>
            <p:ph idx="1"/>
          </p:nvPr>
        </p:nvSpPr>
        <p:spPr>
          <a:xfrm>
            <a:off x="457200" y="1403790"/>
            <a:ext cx="8229600" cy="4525963"/>
          </a:xfrm>
        </p:spPr>
        <p:txBody>
          <a:bodyPr/>
          <a:lstStyle/>
          <a:p>
            <a:r>
              <a:rPr lang="en-GB" dirty="0" smtClean="0"/>
              <a:t>ioc64 – available in the Intel OpenCL SDK </a:t>
            </a:r>
            <a:endParaRPr lang="en-GB" dirty="0"/>
          </a:p>
        </p:txBody>
      </p:sp>
      <p:sp>
        <p:nvSpPr>
          <p:cNvPr id="4" name="Rectangle 3"/>
          <p:cNvSpPr/>
          <p:nvPr/>
        </p:nvSpPr>
        <p:spPr>
          <a:xfrm>
            <a:off x="140678" y="1985157"/>
            <a:ext cx="9003322" cy="4616648"/>
          </a:xfrm>
          <a:prstGeom prst="rect">
            <a:avLst/>
          </a:prstGeom>
        </p:spPr>
        <p:txBody>
          <a:bodyPr wrap="square">
            <a:spAutoFit/>
          </a:bodyPr>
          <a:lstStyle/>
          <a:p>
            <a:r>
              <a:rPr lang="en-GB" sz="1400" dirty="0" smtClean="0">
                <a:latin typeface="Courier New"/>
                <a:cs typeface="Courier New"/>
              </a:rPr>
              <a:t>$ </a:t>
            </a:r>
            <a:r>
              <a:rPr lang="en-GB" sz="1400" b="1" dirty="0" smtClean="0">
                <a:latin typeface="Courier New"/>
                <a:cs typeface="Courier New"/>
              </a:rPr>
              <a:t>ioc64 </a:t>
            </a:r>
            <a:r>
              <a:rPr lang="en-GB" sz="1400" b="1" dirty="0">
                <a:latin typeface="Courier New"/>
                <a:cs typeface="Courier New"/>
              </a:rPr>
              <a:t>-input</a:t>
            </a:r>
            <a:r>
              <a:rPr lang="en-GB" sz="1400" b="1" dirty="0" smtClean="0">
                <a:latin typeface="Courier New"/>
                <a:cs typeface="Courier New"/>
              </a:rPr>
              <a:t>=</a:t>
            </a:r>
            <a:r>
              <a:rPr lang="en-GB" sz="1400" b="1" dirty="0" err="1" smtClean="0">
                <a:latin typeface="Courier New"/>
                <a:cs typeface="Courier New"/>
              </a:rPr>
              <a:t>kernels.cl</a:t>
            </a:r>
            <a:r>
              <a:rPr lang="en-GB" sz="1400" b="1" dirty="0" smtClean="0">
                <a:latin typeface="Courier New"/>
                <a:cs typeface="Courier New"/>
              </a:rPr>
              <a:t> </a:t>
            </a:r>
            <a:r>
              <a:rPr lang="en-GB" sz="1400" b="1" dirty="0">
                <a:latin typeface="Courier New"/>
                <a:cs typeface="Courier New"/>
              </a:rPr>
              <a:t>-</a:t>
            </a:r>
            <a:r>
              <a:rPr lang="en-GB" sz="1400" b="1" dirty="0" err="1">
                <a:latin typeface="Courier New"/>
                <a:cs typeface="Courier New"/>
              </a:rPr>
              <a:t>simd</a:t>
            </a:r>
            <a:r>
              <a:rPr lang="en-GB" sz="1400" b="1" dirty="0">
                <a:latin typeface="Courier New"/>
                <a:cs typeface="Courier New"/>
              </a:rPr>
              <a:t>=avx2</a:t>
            </a:r>
          </a:p>
          <a:p>
            <a:r>
              <a:rPr lang="en-GB" sz="1400" dirty="0" smtClean="0">
                <a:latin typeface="Courier New"/>
                <a:cs typeface="Courier New"/>
              </a:rPr>
              <a:t>Setting </a:t>
            </a:r>
            <a:r>
              <a:rPr lang="en-GB" sz="1400" dirty="0">
                <a:latin typeface="Courier New"/>
                <a:cs typeface="Courier New"/>
              </a:rPr>
              <a:t>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a:t>
            </a:r>
            <a:r>
              <a:rPr lang="en-GB" sz="1400" b="1" dirty="0" smtClean="0">
                <a:solidFill>
                  <a:srgbClr val="3366FF"/>
                </a:solidFill>
                <a:latin typeface="Courier New"/>
                <a:cs typeface="Courier New"/>
              </a:rPr>
              <a:t>128</a:t>
            </a:r>
            <a:endParaRPr lang="en-GB" sz="1400" b="1" dirty="0">
              <a:solidFill>
                <a:srgbClr val="3366FF"/>
              </a:solidFill>
              <a:latin typeface="Courier New"/>
              <a:cs typeface="Courier New"/>
            </a:endParaRP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smtClean="0"/>
              <a:t>Tells you if the compiler was able to </a:t>
            </a:r>
            <a:r>
              <a:rPr lang="en-GB" dirty="0" err="1" smtClean="0"/>
              <a:t>vectorize</a:t>
            </a:r>
            <a:r>
              <a:rPr lang="en-GB" dirty="0" smtClean="0"/>
              <a:t> your kernels</a:t>
            </a:r>
            <a:endParaRPr lang="en-GB" dirty="0"/>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smtClean="0"/>
              <a:t>Gives additional information about the resources that your compiled kernel requires</a:t>
            </a:r>
            <a:endParaRPr lang="en-GB" dirty="0"/>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smtClean="0"/>
              <a:t>Exercise: </a:t>
            </a:r>
            <a:r>
              <a:rPr lang="en-GB" sz="3600" dirty="0" smtClean="0"/>
              <a:t>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Padding work-groups</a:t>
            </a:r>
            <a:endParaRPr lang="en-GB" dirty="0"/>
          </a:p>
        </p:txBody>
      </p:sp>
      <p:sp>
        <p:nvSpPr>
          <p:cNvPr id="3" name="Content Placeholder 2"/>
          <p:cNvSpPr>
            <a:spLocks noGrp="1"/>
          </p:cNvSpPr>
          <p:nvPr>
            <p:ph idx="1"/>
          </p:nvPr>
        </p:nvSpPr>
        <p:spPr>
          <a:xfrm>
            <a:off x="457200" y="1417638"/>
            <a:ext cx="8229600" cy="5050815"/>
          </a:xfrm>
        </p:spPr>
        <p:txBody>
          <a:bodyPr>
            <a:normAutofit fontScale="85000" lnSpcReduction="10000"/>
          </a:bodyPr>
          <a:lstStyle/>
          <a:p>
            <a:r>
              <a:rPr lang="en-GB" dirty="0" smtClean="0"/>
              <a:t>OpenCL 1.x requires that the global size is </a:t>
            </a:r>
            <a:r>
              <a:rPr lang="en-GB" b="1" dirty="0" smtClean="0">
                <a:solidFill>
                  <a:srgbClr val="FF0000"/>
                </a:solidFill>
              </a:rPr>
              <a:t>exactly divisible</a:t>
            </a:r>
            <a:r>
              <a:rPr lang="en-GB" dirty="0" smtClean="0"/>
              <a:t> by the work-group size</a:t>
            </a:r>
          </a:p>
          <a:p>
            <a:r>
              <a:rPr lang="en-GB" dirty="0" smtClean="0"/>
              <a:t>This might restrict our choice of work-group size for certain problem sizes</a:t>
            </a:r>
          </a:p>
          <a:p>
            <a:pPr lvl="1"/>
            <a:r>
              <a:rPr lang="en-GB" dirty="0" smtClean="0"/>
              <a:t>In the worst case, a large prime number problem would limit us to a work-group size of 1!</a:t>
            </a:r>
          </a:p>
          <a:p>
            <a:r>
              <a:rPr lang="en-GB" dirty="0" smtClean="0"/>
              <a:t>We can </a:t>
            </a:r>
            <a:r>
              <a:rPr lang="en-GB" b="1" i="1" dirty="0" smtClean="0">
                <a:solidFill>
                  <a:srgbClr val="008000"/>
                </a:solidFill>
              </a:rPr>
              <a:t>pad</a:t>
            </a:r>
            <a:r>
              <a:rPr lang="en-GB" dirty="0" smtClean="0"/>
              <a:t> the global problem size to make it a multiple of our desired work-group size</a:t>
            </a:r>
          </a:p>
          <a:p>
            <a:pPr lvl="1"/>
            <a:r>
              <a:rPr lang="en-GB" dirty="0" smtClean="0"/>
              <a:t>This might introduce a conditional check inside the kernel</a:t>
            </a:r>
          </a:p>
          <a:p>
            <a:r>
              <a:rPr lang="en-GB" dirty="0" smtClean="0"/>
              <a:t>OpenCL 2.0 introduces non-uniform work-group sizes, which remove the above restriction and lets the runtime handle some of this for us</a:t>
            </a:r>
          </a:p>
        </p:txBody>
      </p:sp>
    </p:spTree>
    <p:extLst>
      <p:ext uri="{BB962C8B-B14F-4D97-AF65-F5344CB8AC3E}">
        <p14:creationId xmlns:p14="http://schemas.microsoft.com/office/powerpoint/2010/main" val="126540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74</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smtClean="0">
                <a:solidFill>
                  <a:srgbClr val="FF00FF"/>
                </a:solidFill>
                <a:latin typeface="Courier New"/>
                <a:cs typeface="Courier New"/>
              </a:rPr>
              <a:t>1.f </a:t>
            </a:r>
            <a:r>
              <a:rPr lang="da-DK" sz="1400" b="1" smtClean="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Faster Math </a:t>
            </a:r>
            <a:r>
              <a:rPr lang="en-GB" dirty="0" smtClean="0"/>
              <a:t>Functions</a:t>
            </a:r>
            <a:endParaRPr lang="en-GB" dirty="0"/>
          </a:p>
        </p:txBody>
      </p:sp>
      <p:sp>
        <p:nvSpPr>
          <p:cNvPr id="3" name="Content Placeholder 2"/>
          <p:cNvSpPr>
            <a:spLocks noGrp="1"/>
          </p:cNvSpPr>
          <p:nvPr>
            <p:ph idx="1"/>
          </p:nvPr>
        </p:nvSpPr>
        <p:spPr>
          <a:xfrm>
            <a:off x="457200" y="1495448"/>
            <a:ext cx="8229600" cy="5117039"/>
          </a:xfrm>
        </p:spPr>
        <p:txBody>
          <a:bodyPr>
            <a:normAutofit fontScale="70000" lnSpcReduction="20000"/>
          </a:bodyPr>
          <a:lstStyle/>
          <a:p>
            <a:pPr>
              <a:lnSpc>
                <a:spcPct val="110000"/>
              </a:lnSpc>
              <a:spcAft>
                <a:spcPts val="600"/>
              </a:spcAft>
            </a:pPr>
            <a:r>
              <a:rPr lang="en-GB" dirty="0" smtClean="0"/>
              <a:t>OpenCL has a large library of built-in math functions (C99 + more), which have well defined precision requirements</a:t>
            </a:r>
          </a:p>
          <a:p>
            <a:pPr>
              <a:lnSpc>
                <a:spcPct val="110000"/>
              </a:lnSpc>
              <a:spcAft>
                <a:spcPts val="600"/>
              </a:spcAft>
            </a:pPr>
            <a:r>
              <a:rPr lang="en-GB" dirty="0" smtClean="0"/>
              <a:t>Some of these functions also have native variants, which drop the precision requirements in favour of performance</a:t>
            </a:r>
          </a:p>
          <a:p>
            <a:pPr lvl="1">
              <a:lnSpc>
                <a:spcPct val="110000"/>
              </a:lnSpc>
              <a:spcAft>
                <a:spcPts val="600"/>
              </a:spcAft>
            </a:pPr>
            <a:r>
              <a:rPr lang="en-GB" dirty="0" smtClean="0"/>
              <a:t>e.g</a:t>
            </a:r>
            <a:r>
              <a:rPr lang="en-GB" dirty="0" smtClean="0"/>
              <a:t>.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spcAft>
                <a:spcPts val="600"/>
              </a:spcAft>
            </a:pPr>
            <a:r>
              <a:rPr lang="en-GB" dirty="0"/>
              <a:t>There are also </a:t>
            </a:r>
            <a:r>
              <a:rPr lang="en-GB" b="1" dirty="0">
                <a:solidFill>
                  <a:srgbClr val="3366FF"/>
                </a:solidFill>
                <a:latin typeface="Courier New"/>
                <a:cs typeface="Courier New"/>
              </a:rPr>
              <a:t>half_</a:t>
            </a:r>
            <a:r>
              <a:rPr lang="en-GB" dirty="0"/>
              <a:t> variants of many of the math functions</a:t>
            </a:r>
          </a:p>
          <a:p>
            <a:pPr lvl="1">
              <a:spcAft>
                <a:spcPts val="600"/>
              </a:spcAft>
            </a:pPr>
            <a:r>
              <a:rPr lang="en-GB" dirty="0" smtClean="0"/>
              <a:t>These </a:t>
            </a:r>
            <a:r>
              <a:rPr lang="en-GB" i="1" dirty="0" smtClean="0"/>
              <a:t>do</a:t>
            </a:r>
            <a:r>
              <a:rPr lang="en-GB" dirty="0" smtClean="0"/>
              <a:t> </a:t>
            </a:r>
            <a:r>
              <a:rPr lang="en-GB" dirty="0"/>
              <a:t>have well-defined precision requirements</a:t>
            </a:r>
          </a:p>
          <a:p>
            <a:pPr>
              <a:lnSpc>
                <a:spcPct val="110000"/>
              </a:lnSpc>
              <a:spcAft>
                <a:spcPts val="600"/>
              </a:spcAft>
            </a:pPr>
            <a:r>
              <a:rPr lang="en-GB" dirty="0" smtClean="0"/>
              <a:t>The </a:t>
            </a:r>
            <a:r>
              <a:rPr lang="en-GB" dirty="0" smtClean="0"/>
              <a:t>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a:p>
            <a:pPr>
              <a:lnSpc>
                <a:spcPct val="110000"/>
              </a:lnSpc>
              <a:spcAft>
                <a:spcPts val="600"/>
              </a:spcAft>
            </a:pPr>
            <a:r>
              <a:rPr lang="en-GB" dirty="0"/>
              <a:t>There are </a:t>
            </a:r>
            <a:r>
              <a:rPr lang="en-GB" dirty="0" smtClean="0"/>
              <a:t>some special case functions that can improve performance, e.g.</a:t>
            </a:r>
          </a:p>
          <a:p>
            <a:pPr lvl="1">
              <a:lnSpc>
                <a:spcPct val="110000"/>
              </a:lnSpc>
              <a:spcAft>
                <a:spcPts val="600"/>
              </a:spcAft>
            </a:pPr>
            <a:r>
              <a:rPr lang="en-GB" b="1" dirty="0" err="1" smtClean="0">
                <a:solidFill>
                  <a:srgbClr val="3366FF"/>
                </a:solidFill>
                <a:latin typeface="Courier New"/>
                <a:cs typeface="Courier New"/>
              </a:rPr>
              <a:t>powr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x,y</a:t>
            </a:r>
            <a:r>
              <a:rPr lang="en-GB" b="1" dirty="0" smtClean="0">
                <a:solidFill>
                  <a:srgbClr val="3366FF"/>
                </a:solidFill>
                <a:latin typeface="Courier New"/>
                <a:cs typeface="Courier New"/>
              </a:rPr>
              <a:t>)</a:t>
            </a:r>
            <a:r>
              <a:rPr lang="en-GB" dirty="0" smtClean="0"/>
              <a:t>where x is &gt;=0</a:t>
            </a:r>
          </a:p>
          <a:p>
            <a:pPr lvl="1">
              <a:lnSpc>
                <a:spcPct val="110000"/>
              </a:lnSpc>
              <a:spcAft>
                <a:spcPts val="600"/>
              </a:spcAft>
            </a:pPr>
            <a:r>
              <a:rPr lang="en-GB" b="1" dirty="0" err="1" smtClean="0">
                <a:solidFill>
                  <a:srgbClr val="3366FF"/>
                </a:solidFill>
                <a:latin typeface="Courier New"/>
                <a:cs typeface="Courier New"/>
              </a:rPr>
              <a:t>pown</a:t>
            </a:r>
            <a:r>
              <a:rPr lang="en-GB" b="1" dirty="0" smtClean="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a:t>
            </a:r>
            <a:r>
              <a:rPr lang="en-GB" dirty="0" smtClean="0"/>
              <a:t>y is an integer</a:t>
            </a:r>
            <a:endParaRPr lang="en-GB" dirty="0"/>
          </a:p>
          <a:p>
            <a:pPr>
              <a:lnSpc>
                <a:spcPct val="110000"/>
              </a:lnSpc>
              <a:spcAft>
                <a:spcPts val="600"/>
              </a:spcAft>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Autofit/>
          </a:bodyPr>
          <a:lstStyle/>
          <a:p>
            <a:pPr marL="0" indent="0">
              <a:buNone/>
            </a:pPr>
            <a:r>
              <a:rPr lang="en-GB" sz="1200" b="1" dirty="0">
                <a:latin typeface="Courier New"/>
                <a:cs typeface="Courier New"/>
              </a:rPr>
              <a:t>cl::</a:t>
            </a:r>
            <a:r>
              <a:rPr lang="en-GB" sz="1200" b="1" dirty="0" err="1">
                <a:latin typeface="Courier New"/>
                <a:cs typeface="Courier New"/>
              </a:rPr>
              <a:t>ImageFormat</a:t>
            </a:r>
            <a:r>
              <a:rPr lang="en-GB" sz="1200" b="1" dirty="0">
                <a:latin typeface="Courier New"/>
                <a:cs typeface="Courier New"/>
              </a:rPr>
              <a:t> </a:t>
            </a:r>
            <a:r>
              <a:rPr lang="en-GB" sz="1200" b="1" dirty="0">
                <a:solidFill>
                  <a:schemeClr val="accent4"/>
                </a:solidFill>
                <a:latin typeface="Courier New"/>
                <a:cs typeface="Courier New"/>
              </a:rPr>
              <a:t>format</a:t>
            </a:r>
            <a:r>
              <a:rPr lang="en-GB" sz="1200" b="1" dirty="0">
                <a:latin typeface="Courier New"/>
                <a:cs typeface="Courier New"/>
              </a:rPr>
              <a:t>(</a:t>
            </a:r>
          </a:p>
          <a:p>
            <a:pPr marL="0" indent="0">
              <a:buNone/>
            </a:pPr>
            <a:r>
              <a:rPr lang="en-GB" sz="1200" b="1" dirty="0">
                <a:latin typeface="Courier New"/>
                <a:cs typeface="Courier New"/>
              </a:rPr>
              <a:t>  CL_RGBA,      </a:t>
            </a:r>
            <a:r>
              <a:rPr lang="en-GB" sz="1200" b="1" dirty="0">
                <a:solidFill>
                  <a:srgbClr val="008000"/>
                </a:solidFill>
                <a:latin typeface="Courier New"/>
                <a:cs typeface="Courier New"/>
              </a:rPr>
              <a:t>// channel order</a:t>
            </a:r>
          </a:p>
          <a:p>
            <a:pPr marL="0" indent="0">
              <a:buNone/>
            </a:pPr>
            <a:r>
              <a:rPr lang="en-GB" sz="1200" b="1" dirty="0">
                <a:latin typeface="Courier New"/>
                <a:cs typeface="Courier New"/>
              </a:rPr>
              <a:t>  CL_UNORM_INT8 </a:t>
            </a:r>
            <a:r>
              <a:rPr lang="en-GB" sz="1200" b="1" dirty="0">
                <a:solidFill>
                  <a:srgbClr val="008000"/>
                </a:solidFill>
                <a:latin typeface="Courier New"/>
                <a:cs typeface="Courier New"/>
              </a:rPr>
              <a:t>// channel data type</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en-GB" sz="1200" b="1" dirty="0">
                <a:latin typeface="Courier New"/>
                <a:cs typeface="Courier New"/>
              </a:rPr>
              <a:t>cl::Image2D </a:t>
            </a:r>
            <a:r>
              <a:rPr lang="en-GB" sz="1200" b="1" dirty="0" err="1">
                <a:solidFill>
                  <a:schemeClr val="accent4"/>
                </a:solidFill>
                <a:latin typeface="Courier New"/>
                <a:cs typeface="Courier New"/>
              </a:rPr>
              <a:t>d_image</a:t>
            </a:r>
            <a:r>
              <a:rPr lang="en-GB" sz="1200" b="1" dirty="0">
                <a:latin typeface="Courier New"/>
                <a:cs typeface="Courier New"/>
              </a:rPr>
              <a:t>(</a:t>
            </a:r>
          </a:p>
          <a:p>
            <a:pPr marL="0" indent="0">
              <a:buNone/>
            </a:pPr>
            <a:r>
              <a:rPr lang="en-GB" sz="1200" b="1" dirty="0">
                <a:latin typeface="Courier New"/>
                <a:cs typeface="Courier New"/>
              </a:rPr>
              <a:t>  context,          </a:t>
            </a:r>
            <a:r>
              <a:rPr lang="en-GB" sz="1200" b="1" dirty="0">
                <a:solidFill>
                  <a:srgbClr val="008000"/>
                </a:solidFill>
                <a:latin typeface="Courier New"/>
                <a:cs typeface="Courier New"/>
              </a:rPr>
              <a:t>// context object</a:t>
            </a:r>
          </a:p>
          <a:p>
            <a:pPr marL="0" indent="0">
              <a:buNone/>
            </a:pPr>
            <a:r>
              <a:rPr lang="en-GB" sz="1200" b="1" dirty="0">
                <a:latin typeface="Courier New"/>
                <a:cs typeface="Courier New"/>
              </a:rPr>
              <a:t>  CL_MEM_READ_ONLY, </a:t>
            </a:r>
            <a:r>
              <a:rPr lang="en-GB" sz="1200" b="1" dirty="0">
                <a:solidFill>
                  <a:srgbClr val="008000"/>
                </a:solidFill>
                <a:latin typeface="Courier New"/>
                <a:cs typeface="Courier New"/>
              </a:rPr>
              <a:t>// memory access flags</a:t>
            </a:r>
          </a:p>
          <a:p>
            <a:pPr marL="0" indent="0">
              <a:buNone/>
            </a:pPr>
            <a:r>
              <a:rPr lang="en-GB" sz="1200" b="1" dirty="0">
                <a:latin typeface="Courier New"/>
                <a:cs typeface="Courier New"/>
              </a:rPr>
              <a:t>  format,           </a:t>
            </a:r>
            <a:r>
              <a:rPr lang="en-GB" sz="1200" b="1" dirty="0">
                <a:solidFill>
                  <a:srgbClr val="008000"/>
                </a:solidFill>
                <a:latin typeface="Courier New"/>
                <a:cs typeface="Courier New"/>
              </a:rPr>
              <a:t>// image format (above)</a:t>
            </a:r>
          </a:p>
          <a:p>
            <a:pPr marL="0" indent="0">
              <a:buNone/>
            </a:pPr>
            <a:r>
              <a:rPr lang="en-GB" sz="1200" b="1" dirty="0">
                <a:latin typeface="Courier New"/>
                <a:cs typeface="Courier New"/>
              </a:rPr>
              <a:t>  width,            </a:t>
            </a:r>
            <a:r>
              <a:rPr lang="en-GB" sz="1200" b="1" dirty="0">
                <a:solidFill>
                  <a:srgbClr val="008000"/>
                </a:solidFill>
                <a:latin typeface="Courier New"/>
                <a:cs typeface="Courier New"/>
              </a:rPr>
              <a:t>// image width</a:t>
            </a:r>
          </a:p>
          <a:p>
            <a:pPr marL="0" indent="0">
              <a:buNone/>
            </a:pPr>
            <a:r>
              <a:rPr lang="en-GB" sz="1200" b="1" dirty="0">
                <a:latin typeface="Courier New"/>
                <a:cs typeface="Courier New"/>
              </a:rPr>
              <a:t>  height,           </a:t>
            </a:r>
            <a:r>
              <a:rPr lang="en-GB" sz="1200" b="1" dirty="0">
                <a:solidFill>
                  <a:srgbClr val="008000"/>
                </a:solidFill>
                <a:latin typeface="Courier New"/>
                <a:cs typeface="Courier New"/>
              </a:rPr>
              <a:t>// image height</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hr-HR" sz="1200" b="1" dirty="0">
                <a:latin typeface="Courier New"/>
                <a:cs typeface="Courier New"/>
              </a:rPr>
              <a:t>cl:</a:t>
            </a:r>
            <a:r>
              <a:rPr lang="hr-HR" sz="1200" b="1" dirty="0" smtClean="0">
                <a:latin typeface="Courier New"/>
                <a:cs typeface="Courier New"/>
              </a:rPr>
              <a:t>:array&lt;size_type, </a:t>
            </a:r>
            <a:r>
              <a:rPr lang="hr-HR" sz="1200" b="1" dirty="0" smtClean="0">
                <a:solidFill>
                  <a:srgbClr val="FF00FF"/>
                </a:solidFill>
                <a:latin typeface="Courier New"/>
                <a:cs typeface="Courier New"/>
              </a:rPr>
              <a:t>3</a:t>
            </a:r>
            <a:r>
              <a:rPr lang="hr-HR" sz="1200" b="1" dirty="0">
                <a:latin typeface="Courier New"/>
                <a:cs typeface="Courier New"/>
              </a:rPr>
              <a:t>&gt; origin;</a:t>
            </a:r>
          </a:p>
          <a:p>
            <a:pPr marL="0" indent="0">
              <a:buNone/>
            </a:pPr>
            <a:r>
              <a:rPr lang="hr-HR" sz="1200" b="1" dirty="0">
                <a:latin typeface="Courier New"/>
                <a:cs typeface="Courier New"/>
              </a:rPr>
              <a:t>    origin[</a:t>
            </a:r>
            <a:r>
              <a:rPr lang="hr-HR" sz="1200" b="1" dirty="0">
                <a:solidFill>
                  <a:srgbClr val="FF00FF"/>
                </a:solidFill>
                <a:latin typeface="Courier New"/>
                <a:cs typeface="Courier New"/>
              </a:rPr>
              <a:t>0</a:t>
            </a:r>
            <a:r>
              <a:rPr lang="hr-HR" sz="1200" b="1" dirty="0">
                <a:latin typeface="Courier New"/>
                <a:cs typeface="Courier New"/>
              </a:rPr>
              <a:t>] = origin[</a:t>
            </a:r>
            <a:r>
              <a:rPr lang="hr-HR" sz="1200" b="1" dirty="0">
                <a:solidFill>
                  <a:srgbClr val="FF00FF"/>
                </a:solidFill>
                <a:latin typeface="Courier New"/>
                <a:cs typeface="Courier New"/>
              </a:rPr>
              <a:t>1</a:t>
            </a:r>
            <a:r>
              <a:rPr lang="hr-HR" sz="1200" b="1" dirty="0">
                <a:latin typeface="Courier New"/>
                <a:cs typeface="Courier New"/>
              </a:rPr>
              <a:t>] = origin[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0</a:t>
            </a:r>
            <a:r>
              <a:rPr lang="hr-HR" sz="1200" b="1" dirty="0">
                <a:latin typeface="Courier New"/>
                <a:cs typeface="Courier New"/>
              </a:rPr>
              <a:t>;</a:t>
            </a:r>
          </a:p>
          <a:p>
            <a:pPr marL="0" indent="0">
              <a:buNone/>
            </a:pPr>
            <a:r>
              <a:rPr lang="hr-HR" sz="1200" b="1" dirty="0">
                <a:latin typeface="Courier New"/>
                <a:cs typeface="Courier New"/>
              </a:rPr>
              <a:t>cl:</a:t>
            </a:r>
            <a:r>
              <a:rPr lang="hr-HR" sz="1200" b="1" dirty="0" smtClean="0">
                <a:latin typeface="Courier New"/>
                <a:cs typeface="Courier New"/>
              </a:rPr>
              <a:t>:array&lt;size_type, </a:t>
            </a:r>
            <a:r>
              <a:rPr lang="hr-HR" sz="1200" b="1" dirty="0" smtClean="0">
                <a:solidFill>
                  <a:srgbClr val="FF00FF"/>
                </a:solidFill>
                <a:latin typeface="Courier New"/>
                <a:cs typeface="Courier New"/>
              </a:rPr>
              <a:t>3</a:t>
            </a:r>
            <a:r>
              <a:rPr lang="hr-HR" sz="1200" b="1" dirty="0">
                <a:latin typeface="Courier New"/>
                <a:cs typeface="Courier New"/>
              </a:rPr>
              <a:t>&gt; region;</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0</a:t>
            </a:r>
            <a:r>
              <a:rPr lang="hr-HR" sz="1200" b="1" dirty="0">
                <a:latin typeface="Courier New"/>
                <a:cs typeface="Courier New"/>
              </a:rPr>
              <a:t>] = </a:t>
            </a:r>
            <a:r>
              <a:rPr lang="hr-HR" sz="1200" b="1" dirty="0" smtClean="0">
                <a:latin typeface="Courier New"/>
                <a:cs typeface="Courier New"/>
              </a:rPr>
              <a:t>width;</a:t>
            </a:r>
            <a:endParaRPr lang="hr-HR" sz="1200" b="1" dirty="0">
              <a:latin typeface="Courier New"/>
              <a:cs typeface="Courier New"/>
            </a:endParaRPr>
          </a:p>
          <a:p>
            <a:pPr marL="0" indent="0">
              <a:buNone/>
            </a:pPr>
            <a:r>
              <a:rPr lang="hr-HR" sz="1200" b="1" dirty="0">
                <a:latin typeface="Courier New"/>
                <a:cs typeface="Courier New"/>
              </a:rPr>
              <a:t>    region[</a:t>
            </a:r>
            <a:r>
              <a:rPr lang="hr-HR" sz="1200" b="1" dirty="0">
                <a:solidFill>
                  <a:srgbClr val="FF00FF"/>
                </a:solidFill>
                <a:latin typeface="Courier New"/>
                <a:cs typeface="Courier New"/>
              </a:rPr>
              <a:t>1</a:t>
            </a:r>
            <a:r>
              <a:rPr lang="hr-HR" sz="1200" b="1" dirty="0">
                <a:latin typeface="Courier New"/>
                <a:cs typeface="Courier New"/>
              </a:rPr>
              <a:t>] = </a:t>
            </a:r>
            <a:r>
              <a:rPr lang="hr-HR" sz="1200" b="1" dirty="0" smtClean="0">
                <a:latin typeface="Courier New"/>
                <a:cs typeface="Courier New"/>
              </a:rPr>
              <a:t>height;</a:t>
            </a:r>
            <a:endParaRPr lang="hr-HR" sz="1200" b="1" dirty="0">
              <a:latin typeface="Courier New"/>
              <a:cs typeface="Courier New"/>
            </a:endParaRPr>
          </a:p>
          <a:p>
            <a:pPr marL="0" indent="0">
              <a:buNone/>
            </a:pPr>
            <a:r>
              <a:rPr lang="hr-HR" sz="1200" b="1" dirty="0">
                <a:latin typeface="Courier New"/>
                <a:cs typeface="Courier New"/>
              </a:rPr>
              <a:t>    region[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1</a:t>
            </a:r>
            <a:r>
              <a:rPr lang="hr-HR" sz="1200" b="1" dirty="0">
                <a:latin typeface="Courier New"/>
                <a:cs typeface="Courier New"/>
              </a:rPr>
              <a:t>;</a:t>
            </a:r>
            <a:endParaRPr lang="en-GB" sz="1200" b="1" dirty="0">
              <a:latin typeface="Courier New"/>
              <a:cs typeface="Courier New"/>
            </a:endParaRPr>
          </a:p>
          <a:p>
            <a:pPr marL="0" indent="0">
              <a:buNone/>
            </a:pPr>
            <a:r>
              <a:rPr lang="en-GB" sz="1200" b="1" dirty="0" err="1">
                <a:latin typeface="Courier New"/>
                <a:cs typeface="Courier New"/>
              </a:rPr>
              <a:t>queue.</a:t>
            </a:r>
            <a:r>
              <a:rPr lang="en-GB" sz="1200" b="1" dirty="0" err="1">
                <a:solidFill>
                  <a:srgbClr val="3366FF"/>
                </a:solidFill>
                <a:latin typeface="Courier New"/>
                <a:cs typeface="Courier New"/>
              </a:rPr>
              <a:t>enqueueWriteImage</a:t>
            </a:r>
            <a:r>
              <a:rPr lang="en-GB" sz="1200" b="1" dirty="0">
                <a:latin typeface="Courier New"/>
                <a:cs typeface="Courier New"/>
              </a:rPr>
              <a:t>(</a:t>
            </a:r>
          </a:p>
          <a:p>
            <a:pPr marL="0" indent="0">
              <a:buNone/>
            </a:pPr>
            <a:r>
              <a:rPr lang="en-GB" sz="1200" b="1" dirty="0">
                <a:latin typeface="Courier New"/>
                <a:cs typeface="Courier New"/>
              </a:rPr>
              <a:t>  </a:t>
            </a:r>
            <a:r>
              <a:rPr lang="en-GB" sz="1200" b="1" dirty="0" err="1">
                <a:latin typeface="Courier New"/>
                <a:cs typeface="Courier New"/>
              </a:rPr>
              <a:t>d_image</a:t>
            </a:r>
            <a:r>
              <a:rPr lang="en-GB" sz="1200" b="1" dirty="0">
                <a:latin typeface="Courier New"/>
                <a:cs typeface="Courier New"/>
              </a:rPr>
              <a:t>,      </a:t>
            </a:r>
            <a:r>
              <a:rPr lang="en-GB" sz="1200" b="1" dirty="0">
                <a:solidFill>
                  <a:srgbClr val="008000"/>
                </a:solidFill>
                <a:latin typeface="Courier New"/>
                <a:cs typeface="Courier New"/>
              </a:rPr>
              <a:t>// image object</a:t>
            </a:r>
          </a:p>
          <a:p>
            <a:pPr marL="0" indent="0">
              <a:buNone/>
            </a:pPr>
            <a:r>
              <a:rPr lang="en-GB" sz="1200" b="1" dirty="0">
                <a:latin typeface="Courier New"/>
                <a:cs typeface="Courier New"/>
              </a:rPr>
              <a:t>  CL_TRUE,      </a:t>
            </a:r>
            <a:r>
              <a:rPr lang="en-GB" sz="1200" b="1" dirty="0">
                <a:solidFill>
                  <a:srgbClr val="008000"/>
                </a:solidFill>
                <a:latin typeface="Courier New"/>
                <a:cs typeface="Courier New"/>
              </a:rPr>
              <a:t>// blocking read</a:t>
            </a:r>
          </a:p>
          <a:p>
            <a:pPr marL="0" indent="0">
              <a:buNone/>
            </a:pPr>
            <a:r>
              <a:rPr lang="en-GB" sz="1200" b="1" dirty="0">
                <a:latin typeface="Courier New"/>
                <a:cs typeface="Courier New"/>
              </a:rPr>
              <a:t>  origin,       </a:t>
            </a:r>
            <a:r>
              <a:rPr lang="en-GB" sz="1200" b="1" dirty="0">
                <a:solidFill>
                  <a:srgbClr val="008000"/>
                </a:solidFill>
                <a:latin typeface="Courier New"/>
                <a:cs typeface="Courier New"/>
              </a:rPr>
              <a:t>// origin of write</a:t>
            </a:r>
          </a:p>
          <a:p>
            <a:pPr marL="0" indent="0">
              <a:buNone/>
            </a:pPr>
            <a:r>
              <a:rPr lang="en-GB" sz="1200" b="1" dirty="0">
                <a:latin typeface="Courier New"/>
                <a:cs typeface="Courier New"/>
              </a:rPr>
              <a:t>  region,       </a:t>
            </a:r>
            <a:r>
              <a:rPr lang="en-GB" sz="1200" b="1" dirty="0">
                <a:solidFill>
                  <a:srgbClr val="008000"/>
                </a:solidFill>
                <a:latin typeface="Courier New"/>
                <a:cs typeface="Courier New"/>
              </a:rPr>
              <a:t>// region to write</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row pitch</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slice pitch (3D only)</a:t>
            </a:r>
          </a:p>
          <a:p>
            <a:pPr marL="0" indent="0">
              <a:buNone/>
            </a:pPr>
            <a:r>
              <a:rPr lang="en-GB" sz="1200" b="1" dirty="0">
                <a:latin typeface="Courier New"/>
                <a:cs typeface="Courier New"/>
              </a:rPr>
              <a:t>  </a:t>
            </a:r>
            <a:r>
              <a:rPr lang="en-GB" sz="1200" b="1" dirty="0" err="1">
                <a:latin typeface="Courier New"/>
                <a:cs typeface="Courier New"/>
              </a:rPr>
              <a:t>h_image</a:t>
            </a:r>
            <a:r>
              <a:rPr lang="en-GB" sz="1200" b="1" dirty="0">
                <a:latin typeface="Courier New"/>
                <a:cs typeface="Courier New"/>
              </a:rPr>
              <a:t>,      </a:t>
            </a:r>
            <a:r>
              <a:rPr lang="en-GB" sz="1200" b="1" dirty="0">
                <a:solidFill>
                  <a:srgbClr val="008000"/>
                </a:solidFill>
                <a:latin typeface="Courier New"/>
                <a:cs typeface="Courier New"/>
              </a:rPr>
              <a:t>// host data</a:t>
            </a:r>
          </a:p>
          <a:p>
            <a:pPr marL="0" indent="0">
              <a:buNone/>
            </a:pPr>
            <a:r>
              <a:rPr lang="en-GB" sz="1200"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smtClean="0">
                <a:solidFill>
                  <a:srgbClr val="3366FF"/>
                </a:solidFill>
                <a:latin typeface="Courier New"/>
                <a:cs typeface="Courier New"/>
              </a:rPr>
              <a:t>Image2D</a:t>
            </a:r>
            <a:r>
              <a:rPr lang="en-GB" b="1" dirty="0" smtClean="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smtClean="0"/>
              <a:t>types</a:t>
            </a:r>
            <a:endParaRPr lang="en-GB" dirty="0"/>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49" y="273050"/>
            <a:ext cx="3008313" cy="1162050"/>
          </a:xfrm>
        </p:spPr>
        <p:txBody>
          <a:bodyPr/>
          <a:lstStyle/>
          <a:p>
            <a:r>
              <a:rPr lang="en-GB" dirty="0" smtClean="0"/>
              <a:t>Image Samplers</a:t>
            </a:r>
            <a:endParaRPr lang="en-GB" dirty="0"/>
          </a:p>
        </p:txBody>
      </p:sp>
      <p:sp>
        <p:nvSpPr>
          <p:cNvPr id="3" name="Content Placeholder 2"/>
          <p:cNvSpPr>
            <a:spLocks noGrp="1"/>
          </p:cNvSpPr>
          <p:nvPr>
            <p:ph idx="1"/>
          </p:nvPr>
        </p:nvSpPr>
        <p:spPr>
          <a:xfrm>
            <a:off x="3347676" y="157128"/>
            <a:ext cx="5796325" cy="6599393"/>
          </a:xfrm>
        </p:spPr>
        <p:txBody>
          <a:bodyPr>
            <a:noAutofit/>
          </a:bodyPr>
          <a:lstStyle/>
          <a:p>
            <a:pPr marL="0" indent="0">
              <a:buNone/>
            </a:pPr>
            <a:r>
              <a:rPr lang="en-GB" sz="1200" b="1" dirty="0" smtClean="0">
                <a:solidFill>
                  <a:srgbClr val="008000"/>
                </a:solidFill>
                <a:latin typeface="Courier New"/>
                <a:cs typeface="Courier New"/>
              </a:rPr>
              <a:t>// Create a sampler object</a:t>
            </a:r>
          </a:p>
          <a:p>
            <a:pPr marL="0" indent="0">
              <a:buNone/>
            </a:pPr>
            <a:r>
              <a:rPr lang="en-GB" sz="1200" b="1" dirty="0" smtClean="0">
                <a:solidFill>
                  <a:srgbClr val="000000"/>
                </a:solidFill>
                <a:latin typeface="Courier New"/>
                <a:cs typeface="Courier New"/>
              </a:rPr>
              <a:t>cl::Sampler </a:t>
            </a:r>
            <a:r>
              <a:rPr lang="en-GB" sz="1200" b="1" dirty="0" smtClean="0">
                <a:solidFill>
                  <a:schemeClr val="accent4"/>
                </a:solidFill>
                <a:latin typeface="Courier New"/>
                <a:cs typeface="Courier New"/>
              </a:rPr>
              <a:t>sampler</a:t>
            </a:r>
            <a:r>
              <a:rPr lang="en-GB" sz="1200" b="1" dirty="0" smtClean="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context,           </a:t>
            </a:r>
            <a:r>
              <a:rPr lang="en-GB" sz="1200" b="1" dirty="0" smtClean="0">
                <a:solidFill>
                  <a:srgbClr val="008000"/>
                </a:solidFill>
                <a:latin typeface="Courier New"/>
                <a:cs typeface="Courier New"/>
              </a:rPr>
              <a:t>// context objects</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CL_FALSE,          </a:t>
            </a:r>
            <a:r>
              <a:rPr lang="en-GB" sz="1200" b="1" dirty="0" smtClean="0">
                <a:solidFill>
                  <a:srgbClr val="008000"/>
                </a:solidFill>
                <a:latin typeface="Courier New"/>
                <a:cs typeface="Courier New"/>
              </a:rPr>
              <a:t>// normalized coordinates</a:t>
            </a:r>
          </a:p>
          <a:p>
            <a:pPr marL="0" indent="0">
              <a:buNone/>
            </a:pPr>
            <a:r>
              <a:rPr lang="en-GB" sz="1200" b="1" dirty="0" smtClean="0">
                <a:solidFill>
                  <a:srgbClr val="000000"/>
                </a:solidFill>
                <a:latin typeface="Courier New"/>
                <a:cs typeface="Courier New"/>
              </a:rPr>
              <a:t>  CL_ADDRESS_REPEAT, </a:t>
            </a:r>
            <a:r>
              <a:rPr lang="en-GB" sz="1200" b="1" dirty="0" smtClean="0">
                <a:solidFill>
                  <a:srgbClr val="008000"/>
                </a:solidFill>
                <a:latin typeface="Courier New"/>
                <a:cs typeface="Courier New"/>
              </a:rPr>
              <a:t>// addressing mode</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CL_FILTER_NEAREST, </a:t>
            </a:r>
            <a:r>
              <a:rPr lang="en-GB" sz="1200" b="1" dirty="0" smtClean="0">
                <a:solidFill>
                  <a:srgbClr val="008000"/>
                </a:solidFill>
                <a:latin typeface="Courier New"/>
                <a:cs typeface="Courier New"/>
              </a:rPr>
              <a:t>// filtering mode</a:t>
            </a:r>
          </a:p>
          <a:p>
            <a:pPr marL="0" indent="0">
              <a:buNone/>
            </a:pP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8000"/>
                </a:solidFill>
                <a:latin typeface="Courier New"/>
                <a:cs typeface="Courier New"/>
              </a:rPr>
              <a:t>// Pass sampler to kernel as an argument</a:t>
            </a:r>
            <a:endParaRPr lang="en-GB" sz="1200" b="1" dirty="0">
              <a:solidFill>
                <a:srgbClr val="008000"/>
              </a:solidFill>
              <a:latin typeface="Courier New"/>
              <a:cs typeface="Courier New"/>
            </a:endParaRPr>
          </a:p>
          <a:p>
            <a:pPr marL="0" indent="0">
              <a:buNone/>
            </a:pPr>
            <a:r>
              <a:rPr lang="en-GB" sz="1200" b="1" dirty="0" smtClean="0">
                <a:solidFill>
                  <a:srgbClr val="3366FF"/>
                </a:solidFill>
                <a:latin typeface="Courier New" panose="02070309020205020404" pitchFamily="49" charset="0"/>
                <a:cs typeface="Courier New" panose="02070309020205020404" pitchFamily="49" charset="0"/>
              </a:rPr>
              <a:t>kernel</a:t>
            </a:r>
            <a:r>
              <a:rPr lang="en-GB" sz="1200" b="1" dirty="0">
                <a:solidFill>
                  <a:srgbClr val="000000"/>
                </a:solidFill>
                <a:latin typeface="Courier New" panose="02070309020205020404" pitchFamily="49" charset="0"/>
                <a:cs typeface="Courier New" panose="02070309020205020404" pitchFamily="49" charset="0"/>
              </a:rPr>
              <a:t>(</a:t>
            </a:r>
            <a:r>
              <a:rPr lang="en-GB" sz="1200" b="1" dirty="0">
                <a:solidFill>
                  <a:srgbClr val="3366FF"/>
                </a:solidFill>
                <a:latin typeface="Courier New" panose="02070309020205020404" pitchFamily="49" charset="0"/>
                <a:cs typeface="Courier New" panose="02070309020205020404" pitchFamily="49" charset="0"/>
              </a:rPr>
              <a:t>cl::</a:t>
            </a:r>
            <a:r>
              <a:rPr lang="en-GB" sz="1200" b="1" dirty="0" err="1">
                <a:solidFill>
                  <a:srgbClr val="3366FF"/>
                </a:solidFill>
                <a:latin typeface="Courier New" panose="02070309020205020404" pitchFamily="49" charset="0"/>
                <a:cs typeface="Courier New" panose="02070309020205020404" pitchFamily="49" charset="0"/>
              </a:rPr>
              <a:t>EnqueueArgs</a:t>
            </a:r>
            <a:r>
              <a:rPr lang="en-GB" sz="1200" b="1" dirty="0">
                <a:solidFill>
                  <a:srgbClr val="000000"/>
                </a:solidFill>
                <a:latin typeface="Courier New" panose="02070309020205020404" pitchFamily="49" charset="0"/>
                <a:cs typeface="Courier New" panose="02070309020205020404" pitchFamily="49" charset="0"/>
              </a:rPr>
              <a:t>(queue, global), </a:t>
            </a:r>
            <a:r>
              <a:rPr lang="en-GB" sz="1200" b="1" dirty="0" smtClean="0">
                <a:solidFill>
                  <a:srgbClr val="000000"/>
                </a:solidFill>
                <a:latin typeface="Courier New" panose="02070309020205020404" pitchFamily="49" charset="0"/>
                <a:cs typeface="Courier New" panose="02070309020205020404" pitchFamily="49" charset="0"/>
              </a:rPr>
              <a:t>…, sampler, …)</a:t>
            </a:r>
            <a:r>
              <a:rPr lang="en-GB" sz="1200" b="1" dirty="0">
                <a:solidFill>
                  <a:srgbClr val="000000"/>
                </a:solidFill>
                <a:latin typeface="Courier New" panose="02070309020205020404" pitchFamily="49" charset="0"/>
                <a:cs typeface="Courier New" panose="02070309020205020404" pitchFamily="49" charset="0"/>
              </a:rPr>
              <a:t>;</a:t>
            </a:r>
          </a:p>
          <a:p>
            <a:pPr marL="0" indent="0">
              <a:buNone/>
            </a:pPr>
            <a:endParaRPr lang="en-GB" sz="1200" b="1" dirty="0" smtClean="0">
              <a:solidFill>
                <a:srgbClr val="000000"/>
              </a:solidFill>
              <a:latin typeface="Courier New"/>
              <a:cs typeface="Courier New"/>
            </a:endParaRP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chemeClr val="accent2"/>
                </a:solidFill>
                <a:latin typeface="Courier New"/>
                <a:cs typeface="Courier New"/>
              </a:rPr>
              <a:t>kernel</a:t>
            </a:r>
            <a:r>
              <a:rPr lang="en-GB" sz="1200" b="1" dirty="0" smtClean="0">
                <a:solidFill>
                  <a:srgbClr val="000000"/>
                </a:solidFill>
                <a:latin typeface="Courier New"/>
                <a:cs typeface="Courier New"/>
              </a:rPr>
              <a:t> </a:t>
            </a:r>
            <a:r>
              <a:rPr lang="en-GB" sz="1200" b="1" i="1" dirty="0">
                <a:solidFill>
                  <a:srgbClr val="3366FF"/>
                </a:solidFill>
                <a:latin typeface="Courier New"/>
                <a:cs typeface="Courier New"/>
              </a:rPr>
              <a:t>void</a:t>
            </a:r>
            <a:r>
              <a:rPr lang="en-GB" sz="1200" b="1" dirty="0">
                <a:solidFill>
                  <a:srgbClr val="000000"/>
                </a:solidFill>
                <a:latin typeface="Courier New"/>
                <a:cs typeface="Courier New"/>
              </a:rPr>
              <a:t> </a:t>
            </a:r>
            <a:r>
              <a:rPr lang="en-GB" sz="1200" b="1" dirty="0">
                <a:solidFill>
                  <a:schemeClr val="accent3"/>
                </a:solidFill>
                <a:latin typeface="Courier New"/>
                <a:cs typeface="Courier New"/>
              </a:rPr>
              <a:t>foo</a:t>
            </a:r>
            <a:r>
              <a:rPr lang="en-GB" sz="1200" b="1" dirty="0" smtClean="0">
                <a:solidFill>
                  <a:srgbClr val="000000"/>
                </a:solidFill>
                <a:latin typeface="Courier New"/>
                <a:cs typeface="Courier New"/>
              </a:rPr>
              <a:t>(</a:t>
            </a:r>
            <a:r>
              <a:rPr lang="en-GB" sz="1200" b="1" dirty="0" err="1" smtClean="0">
                <a:solidFill>
                  <a:schemeClr val="accent2"/>
                </a:solidFill>
                <a:latin typeface="Courier New"/>
                <a:cs typeface="Courier New"/>
              </a:rPr>
              <a:t>read_only</a:t>
            </a:r>
            <a:r>
              <a:rPr lang="en-GB" sz="1200" b="1" dirty="0" smtClean="0">
                <a:solidFill>
                  <a:srgbClr val="000000"/>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input</a:t>
            </a:r>
            <a:r>
              <a:rPr lang="en-GB" sz="1200" b="1" dirty="0" smtClean="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err="1" smtClean="0">
                <a:solidFill>
                  <a:schemeClr val="accent2"/>
                </a:solidFill>
                <a:latin typeface="Courier New"/>
                <a:cs typeface="Courier New"/>
              </a:rPr>
              <a:t>write_only</a:t>
            </a:r>
            <a:r>
              <a:rPr lang="en-GB" sz="1200" b="1" dirty="0" smtClean="0">
                <a:solidFill>
                  <a:schemeClr val="accent2"/>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output,</a:t>
            </a:r>
          </a:p>
          <a:p>
            <a:pPr marL="0" indent="0">
              <a:buNone/>
            </a:pPr>
            <a:r>
              <a:rPr lang="en-GB" sz="1200" b="1" dirty="0" smtClean="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err="1" smtClean="0">
                <a:solidFill>
                  <a:schemeClr val="accent2"/>
                </a:solidFill>
                <a:latin typeface="Courier New"/>
                <a:cs typeface="Courier New"/>
              </a:rPr>
              <a:t>const</a:t>
            </a:r>
            <a:r>
              <a:rPr lang="en-GB" sz="1200" b="1" dirty="0" smtClean="0">
                <a:solidFill>
                  <a:schemeClr val="accent2"/>
                </a:solidFill>
                <a:latin typeface="Courier New"/>
                <a:cs typeface="Courier New"/>
              </a:rPr>
              <a:t> </a:t>
            </a:r>
            <a:r>
              <a:rPr lang="en-GB" sz="1200" b="1" i="1" dirty="0" err="1" smtClean="0">
                <a:solidFill>
                  <a:srgbClr val="3366FF"/>
                </a:solidFill>
                <a:latin typeface="Courier New"/>
                <a:cs typeface="Courier New"/>
              </a:rPr>
              <a:t>sampler_t</a:t>
            </a:r>
            <a:r>
              <a:rPr lang="en-GB" sz="1200" b="1" dirty="0" smtClean="0">
                <a:solidFill>
                  <a:srgbClr val="000000"/>
                </a:solidFill>
                <a:latin typeface="Courier New"/>
                <a:cs typeface="Courier New"/>
              </a:rPr>
              <a:t> sampler)</a:t>
            </a:r>
            <a:endParaRPr lang="en-GB" sz="1200" b="1" dirty="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a:t>
            </a:r>
          </a:p>
          <a:p>
            <a:pPr marL="0" indent="0">
              <a:buNone/>
            </a:pPr>
            <a:r>
              <a:rPr lang="en-GB" sz="1200" b="1" dirty="0" smtClean="0">
                <a:solidFill>
                  <a:srgbClr val="000000"/>
                </a:solidFill>
                <a:latin typeface="Courier New"/>
                <a:cs typeface="Courier New"/>
              </a:rPr>
              <a:t>  </a:t>
            </a:r>
            <a:r>
              <a:rPr lang="en-GB" sz="1200" b="1" i="1" dirty="0" err="1" smtClean="0">
                <a:solidFill>
                  <a:srgbClr val="3366FF"/>
                </a:solidFill>
                <a:latin typeface="Courier New"/>
                <a:cs typeface="Courier New"/>
              </a:rPr>
              <a:t>int</a:t>
            </a:r>
            <a:r>
              <a:rPr lang="en-GB" sz="1200" b="1" dirty="0" smtClean="0">
                <a:solidFill>
                  <a:srgbClr val="000000"/>
                </a:solidFill>
                <a:latin typeface="Courier New"/>
                <a:cs typeface="Courier New"/>
              </a:rPr>
              <a:t> x = </a:t>
            </a:r>
            <a:r>
              <a:rPr lang="en-GB" sz="1200" b="1" dirty="0" err="1" smtClean="0">
                <a:solidFill>
                  <a:srgbClr val="3366FF"/>
                </a:solidFill>
                <a:latin typeface="Courier New"/>
                <a:cs typeface="Courier New"/>
              </a:rPr>
              <a:t>get_global_id</a:t>
            </a:r>
            <a:r>
              <a:rPr lang="en-GB" sz="1200" b="1" dirty="0" smtClean="0">
                <a:solidFill>
                  <a:srgbClr val="000000"/>
                </a:solidFill>
                <a:latin typeface="Courier New"/>
                <a:cs typeface="Courier New"/>
              </a:rPr>
              <a:t>(</a:t>
            </a:r>
            <a:r>
              <a:rPr lang="en-GB" sz="1200" b="1" dirty="0" smtClean="0">
                <a:solidFill>
                  <a:srgbClr val="FF00FF"/>
                </a:solidFill>
                <a:latin typeface="Courier New"/>
                <a:cs typeface="Courier New"/>
              </a:rPr>
              <a:t>0</a:t>
            </a:r>
            <a:r>
              <a:rPr lang="en-GB" sz="1200" b="1" dirty="0" smtClean="0">
                <a:solidFill>
                  <a:srgbClr val="000000"/>
                </a:solidFill>
                <a:latin typeface="Courier New"/>
                <a:cs typeface="Courier New"/>
              </a:rPr>
              <a:t>);</a:t>
            </a:r>
          </a:p>
          <a:p>
            <a:pPr marL="0" indent="0">
              <a:buNone/>
            </a:pPr>
            <a:r>
              <a:rPr lang="en-GB" sz="1200" b="1" dirty="0" smtClean="0">
                <a:solidFill>
                  <a:srgbClr val="000000"/>
                </a:solidFill>
                <a:latin typeface="Courier New"/>
                <a:cs typeface="Courier New"/>
              </a:rPr>
              <a:t>  </a:t>
            </a:r>
            <a:r>
              <a:rPr lang="en-GB" sz="1200" b="1" i="1" dirty="0" err="1" smtClean="0">
                <a:solidFill>
                  <a:srgbClr val="3366FF"/>
                </a:solidFill>
                <a:latin typeface="Courier New"/>
                <a:cs typeface="Courier New"/>
              </a:rPr>
              <a:t>int</a:t>
            </a:r>
            <a:r>
              <a:rPr lang="en-GB" sz="1200" b="1" dirty="0" smtClean="0">
                <a:solidFill>
                  <a:srgbClr val="000000"/>
                </a:solidFill>
                <a:latin typeface="Courier New"/>
                <a:cs typeface="Courier New"/>
              </a:rPr>
              <a:t> y = </a:t>
            </a:r>
            <a:r>
              <a:rPr lang="en-GB" sz="1200" b="1" dirty="0" err="1" smtClean="0">
                <a:solidFill>
                  <a:srgbClr val="3366FF"/>
                </a:solidFill>
                <a:latin typeface="Courier New"/>
                <a:cs typeface="Courier New"/>
              </a:rPr>
              <a:t>get_global_id</a:t>
            </a:r>
            <a:r>
              <a:rPr lang="en-GB" sz="1200" b="1" dirty="0" smtClean="0">
                <a:solidFill>
                  <a:srgbClr val="000000"/>
                </a:solidFill>
                <a:latin typeface="Courier New"/>
                <a:cs typeface="Courier New"/>
              </a:rPr>
              <a:t>(</a:t>
            </a:r>
            <a:r>
              <a:rPr lang="en-GB" sz="1200" b="1" dirty="0" smtClean="0">
                <a:solidFill>
                  <a:srgbClr val="FF00FF"/>
                </a:solidFill>
                <a:latin typeface="Courier New"/>
                <a:cs typeface="Courier New"/>
              </a:rPr>
              <a:t>1</a:t>
            </a: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  </a:t>
            </a:r>
            <a:r>
              <a:rPr lang="en-GB" sz="1200" b="1" dirty="0">
                <a:solidFill>
                  <a:srgbClr val="008000"/>
                </a:solidFill>
                <a:latin typeface="Courier New"/>
                <a:cs typeface="Courier New"/>
              </a:rPr>
              <a:t>// Read a normalized pixel </a:t>
            </a:r>
            <a:r>
              <a:rPr lang="en-GB" sz="1200" b="1" dirty="0" smtClean="0">
                <a:solidFill>
                  <a:srgbClr val="008000"/>
                </a:solidFill>
                <a:latin typeface="Courier New"/>
                <a:cs typeface="Courier New"/>
              </a:rPr>
              <a:t>value using a sampler</a:t>
            </a:r>
            <a:endParaRPr lang="en-GB" sz="1200" b="1" dirty="0">
              <a:solidFill>
                <a:srgbClr val="008000"/>
              </a:solidFill>
              <a:latin typeface="Courier New"/>
              <a:cs typeface="Courier New"/>
            </a:endParaRPr>
          </a:p>
          <a:p>
            <a:pPr marL="0" indent="0">
              <a:buNone/>
            </a:pPr>
            <a:r>
              <a:rPr lang="en-GB" sz="1200" b="1" dirty="0">
                <a:solidFill>
                  <a:srgbClr val="000000"/>
                </a:solidFill>
                <a:latin typeface="Courier New"/>
                <a:cs typeface="Courier New"/>
              </a:rPr>
              <a:t>  </a:t>
            </a:r>
            <a:r>
              <a:rPr lang="en-GB" sz="1200" b="1" i="1" dirty="0">
                <a:solidFill>
                  <a:srgbClr val="3366FF"/>
                </a:solidFill>
                <a:latin typeface="Courier New"/>
                <a:cs typeface="Courier New"/>
              </a:rPr>
              <a:t>float4</a:t>
            </a:r>
            <a:r>
              <a:rPr lang="en-GB" sz="1200" b="1" dirty="0">
                <a:solidFill>
                  <a:srgbClr val="000000"/>
                </a:solidFill>
                <a:latin typeface="Courier New"/>
                <a:cs typeface="Courier New"/>
              </a:rPr>
              <a:t> </a:t>
            </a:r>
            <a:r>
              <a:rPr lang="en-GB" sz="1200" b="1" dirty="0" err="1">
                <a:solidFill>
                  <a:srgbClr val="000000"/>
                </a:solidFill>
                <a:latin typeface="Courier New"/>
                <a:cs typeface="Courier New"/>
              </a:rPr>
              <a:t>color</a:t>
            </a:r>
            <a:r>
              <a:rPr lang="en-GB" sz="1200" b="1" dirty="0">
                <a:solidFill>
                  <a:srgbClr val="000000"/>
                </a:solidFill>
                <a:latin typeface="Courier New"/>
                <a:cs typeface="Courier New"/>
              </a:rPr>
              <a:t> = </a:t>
            </a:r>
            <a:r>
              <a:rPr lang="en-GB" sz="1200" b="1" dirty="0" err="1">
                <a:solidFill>
                  <a:srgbClr val="3366FF"/>
                </a:solidFill>
                <a:latin typeface="Courier New"/>
                <a:cs typeface="Courier New"/>
              </a:rPr>
              <a:t>read_imagef</a:t>
            </a:r>
            <a:r>
              <a:rPr lang="en-GB" sz="1200" b="1" dirty="0" smtClean="0">
                <a:solidFill>
                  <a:srgbClr val="000000"/>
                </a:solidFill>
                <a:latin typeface="Courier New"/>
                <a:cs typeface="Courier New"/>
              </a:rPr>
              <a:t>(input, sampler, (</a:t>
            </a:r>
            <a:r>
              <a:rPr lang="en-GB" sz="1200" b="1" i="1" dirty="0" smtClean="0">
                <a:solidFill>
                  <a:srgbClr val="3366FF"/>
                </a:solidFill>
                <a:latin typeface="Courier New"/>
                <a:cs typeface="Courier New"/>
              </a:rPr>
              <a:t>int2</a:t>
            </a:r>
            <a:r>
              <a:rPr lang="en-GB" sz="1200" b="1" dirty="0" smtClean="0">
                <a:solidFill>
                  <a:srgbClr val="000000"/>
                </a:solidFill>
                <a:latin typeface="Courier New"/>
                <a:cs typeface="Courier New"/>
              </a:rPr>
              <a:t>)(x, y</a:t>
            </a:r>
            <a:r>
              <a:rPr lang="en-GB" sz="1200" b="1" dirty="0" smtClean="0">
                <a:solidFill>
                  <a:srgbClr val="000000"/>
                </a:solidFill>
                <a:latin typeface="Courier New"/>
                <a:cs typeface="Courier New"/>
              </a:rPr>
              <a:t>))</a:t>
            </a:r>
            <a:r>
              <a:rPr lang="en-GB" sz="1200" b="1" dirty="0" smtClean="0">
                <a:solidFill>
                  <a:srgbClr val="000000"/>
                </a:solidFill>
                <a:latin typeface="Courier New"/>
                <a:cs typeface="Courier New"/>
              </a:rPr>
              <a:t>;</a:t>
            </a: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0000"/>
                </a:solidFill>
                <a:latin typeface="Courier New"/>
                <a:cs typeface="Courier New"/>
              </a:rPr>
              <a:t>  ...</a:t>
            </a:r>
          </a:p>
          <a:p>
            <a:pPr marL="0" indent="0">
              <a:buNone/>
            </a:pPr>
            <a:r>
              <a:rPr lang="en-GB" sz="1200" b="1" dirty="0" smtClean="0">
                <a:solidFill>
                  <a:srgbClr val="000000"/>
                </a:solidFill>
                <a:latin typeface="Courier New"/>
                <a:cs typeface="Courier New"/>
              </a:rPr>
              <a:t>}</a:t>
            </a:r>
            <a:endParaRPr lang="en-GB" sz="1200" b="1" dirty="0" smtClean="0">
              <a:solidFill>
                <a:srgbClr val="000000"/>
              </a:solidFill>
              <a:latin typeface="Courier New"/>
              <a:cs typeface="Courier New"/>
            </a:endParaRPr>
          </a:p>
          <a:p>
            <a:pPr marL="0" indent="0">
              <a:buNone/>
            </a:pPr>
            <a:endParaRPr lang="en-GB" sz="1200" b="1" dirty="0" smtClean="0">
              <a:solidFill>
                <a:srgbClr val="000000"/>
              </a:solidFill>
              <a:latin typeface="Courier New"/>
              <a:cs typeface="Courier New"/>
            </a:endParaRPr>
          </a:p>
          <a:p>
            <a:pPr marL="0" indent="0">
              <a:buNone/>
            </a:pPr>
            <a:r>
              <a:rPr lang="en-GB" sz="1200" b="1" dirty="0" smtClean="0">
                <a:solidFill>
                  <a:srgbClr val="008000"/>
                </a:solidFill>
                <a:latin typeface="Courier New"/>
                <a:cs typeface="Courier New"/>
              </a:rPr>
              <a:t>// Alternatively, declare the sampler inside the </a:t>
            </a:r>
            <a:r>
              <a:rPr lang="en-GB" sz="1200" b="1" dirty="0" smtClean="0">
                <a:solidFill>
                  <a:srgbClr val="008000"/>
                </a:solidFill>
                <a:latin typeface="Courier New"/>
                <a:cs typeface="Courier New"/>
              </a:rPr>
              <a:t>kernel</a:t>
            </a:r>
            <a:endParaRPr lang="en-GB" sz="1200" b="1" dirty="0" smtClean="0">
              <a:solidFill>
                <a:srgbClr val="008000"/>
              </a:solidFill>
              <a:latin typeface="Courier New"/>
              <a:cs typeface="Courier New"/>
            </a:endParaRPr>
          </a:p>
          <a:p>
            <a:pPr marL="0" indent="0">
              <a:buNone/>
            </a:pP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 </a:t>
            </a:r>
            <a:r>
              <a:rPr lang="en-GB" sz="1200" b="1" dirty="0" smtClean="0">
                <a:solidFill>
                  <a:srgbClr val="000000"/>
                </a:solidFill>
                <a:latin typeface="Courier New"/>
                <a:cs typeface="Courier New"/>
              </a:rPr>
              <a:t>= CLK_NORMALIZED_COORDS_FALSE </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a:solidFill>
                  <a:srgbClr val="000000"/>
                </a:solidFill>
                <a:latin typeface="Courier New"/>
                <a:cs typeface="Courier New"/>
              </a:rPr>
              <a:t>CLK_ADDRESS_CLAMP_TO_EDGE   |</a:t>
            </a:r>
          </a:p>
          <a:p>
            <a:pPr marL="0" indent="0">
              <a:buNone/>
            </a:pPr>
            <a:r>
              <a:rPr lang="en-GB" sz="1200" b="1" dirty="0">
                <a:solidFill>
                  <a:srgbClr val="000000"/>
                </a:solidFill>
                <a:latin typeface="Courier New"/>
                <a:cs typeface="Courier New"/>
              </a:rPr>
              <a:t> </a:t>
            </a:r>
            <a:r>
              <a:rPr lang="en-GB" sz="1200" b="1" dirty="0" smtClean="0">
                <a:solidFill>
                  <a:srgbClr val="000000"/>
                </a:solidFill>
                <a:latin typeface="Courier New"/>
                <a:cs typeface="Courier New"/>
              </a:rPr>
              <a:t>                         </a:t>
            </a:r>
            <a:r>
              <a:rPr lang="en-GB" sz="1200" b="1" dirty="0">
                <a:solidFill>
                  <a:srgbClr val="000000"/>
                </a:solidFill>
                <a:latin typeface="Courier New"/>
                <a:cs typeface="Courier New"/>
              </a:rPr>
              <a:t>CLK_FILTER_NEAREST;</a:t>
            </a:r>
          </a:p>
        </p:txBody>
      </p:sp>
      <p:sp>
        <p:nvSpPr>
          <p:cNvPr id="4" name="Text Placeholder 3"/>
          <p:cNvSpPr>
            <a:spLocks noGrp="1"/>
          </p:cNvSpPr>
          <p:nvPr>
            <p:ph type="body" sz="half" idx="2"/>
          </p:nvPr>
        </p:nvSpPr>
        <p:spPr>
          <a:xfrm>
            <a:off x="326270" y="1435100"/>
            <a:ext cx="3008313" cy="4691063"/>
          </a:xfrm>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smtClean="0">
                <a:solidFill>
                  <a:srgbClr val="3366FF"/>
                </a:solidFill>
                <a:latin typeface="Courier New"/>
                <a:cs typeface="Courier New"/>
              </a:rPr>
              <a:t>clCreateSampler</a:t>
            </a:r>
            <a:r>
              <a:rPr lang="en-GB" dirty="0"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lnSpcReduction="10000"/>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r>
              <a:rPr lang="en-GB" dirty="0" smtClean="0"/>
              <a:t>.</a:t>
            </a:r>
          </a:p>
          <a:p>
            <a:r>
              <a:rPr lang="en-GB" b="1" dirty="0" smtClean="0"/>
              <a:t>Extra: </a:t>
            </a:r>
            <a:r>
              <a:rPr lang="en-GB" dirty="0" smtClean="0"/>
              <a:t>Try using image types instead of buffers</a:t>
            </a:r>
            <a:endParaRPr lang="en-GB" b="1" dirty="0" smtClean="0"/>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594</TotalTime>
  <Words>7847</Words>
  <Application>Microsoft Macintosh PowerPoint</Application>
  <PresentationFormat>On-screen Show (4:3)</PresentationFormat>
  <Paragraphs>1148</Paragraphs>
  <Slides>88</Slides>
  <Notes>24</Notes>
  <HiddenSlides>47</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Access Coalescence</vt:lpstr>
      <vt:lpstr>PowerPoint Presentation</vt:lpstr>
      <vt:lpstr>PowerPoint Presentation</vt:lpstr>
      <vt:lpstr>PowerPoint Presentation</vt:lpstr>
      <vt:lpstr>PowerPoint Presentation</vt:lpstr>
      <vt:lpstr>PowerPoint Presentation</vt:lpstr>
      <vt:lpstr>Memory layout is critical to performance</vt:lpstr>
      <vt:lpstr>Sub Buffers</vt:lpstr>
      <vt:lpstr>Constant Memory</vt:lpstr>
      <vt:lpstr>Work-groups</vt:lpstr>
      <vt:lpstr>Effect of work-group sizes</vt:lpstr>
      <vt:lpstr>Padding work-groups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Faster Math Functions</vt:lpstr>
      <vt:lpstr>Half Precision</vt:lpstr>
      <vt:lpstr>Image Types</vt:lpstr>
      <vt:lpstr>Checking for Image Support</vt:lpstr>
      <vt:lpstr>Image Types – Host API</vt:lpstr>
      <vt:lpstr>Image Formats </vt:lpstr>
      <vt:lpstr>Image Types – Kernel</vt:lpstr>
      <vt:lpstr>Image Samplers</vt:lpstr>
      <vt:lpstr>Exercise: optimisations</vt:lpstr>
      <vt:lpstr>Exercise: optimisations</vt:lpstr>
      <vt:lpstr>Exercise 12</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211</cp:revision>
  <dcterms:created xsi:type="dcterms:W3CDTF">2015-05-05T22:43:30Z</dcterms:created>
  <dcterms:modified xsi:type="dcterms:W3CDTF">2017-05-12T22:06:28Z</dcterms:modified>
</cp:coreProperties>
</file>