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0" r:id="rId26"/>
    <p:sldId id="282" r:id="rId27"/>
    <p:sldId id="286" r:id="rId28"/>
    <p:sldId id="287" r:id="rId29"/>
    <p:sldId id="288" r:id="rId30"/>
    <p:sldId id="289" r:id="rId31"/>
    <p:sldId id="290" r:id="rId32"/>
    <p:sldId id="291" r:id="rId33"/>
    <p:sldId id="279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40"/>
    <a:srgbClr val="C6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comes from NVIDIA’s (fairly old) OpenCL</a:t>
            </a:r>
            <a:r>
              <a:rPr lang="en-GB" baseline="0" dirty="0" smtClean="0"/>
              <a:t> optimisation guidelines.</a:t>
            </a:r>
          </a:p>
          <a:p>
            <a:r>
              <a:rPr lang="en-GB" baseline="0" dirty="0" smtClean="0"/>
              <a:t>NVIDIA now recommend a new approach with latest drivers, using regular map/</a:t>
            </a:r>
            <a:r>
              <a:rPr lang="en-GB" baseline="0" dirty="0" err="1" smtClean="0"/>
              <a:t>unmap</a:t>
            </a:r>
            <a:r>
              <a:rPr lang="en-GB" baseline="0" dirty="0" smtClean="0"/>
              <a:t> approach (mentioned later on zero-copy slide).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baseline="0" dirty="0" smtClean="0"/>
              <a:t> 2.0 shared virtual memory will improve </a:t>
            </a:r>
            <a:r>
              <a:rPr lang="en-US" baseline="0" smtClean="0"/>
              <a:t>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rgbClr val="0000FF"/>
                </a:solidFill>
              </a:rPr>
              <a:t>MPI</a:t>
            </a:r>
            <a:r>
              <a:rPr lang="en-US" dirty="0" smtClean="0"/>
              <a:t>, it is possible to use multiple devices</a:t>
            </a:r>
          </a:p>
          <a:p>
            <a:r>
              <a:rPr lang="en-US" dirty="0" smtClean="0"/>
              <a:t>Typically, each MPI process gets a single device</a:t>
            </a:r>
          </a:p>
          <a:p>
            <a:r>
              <a:rPr lang="en-US" dirty="0" smtClean="0"/>
              <a:t>This allows any number of OpenCL devices</a:t>
            </a:r>
          </a:p>
          <a:p>
            <a:r>
              <a:rPr lang="en-US" dirty="0" smtClean="0"/>
              <a:t>However, moving memory between them can be very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</a:t>
            </a:r>
            <a:r>
              <a:rPr lang="en-US" dirty="0" smtClean="0"/>
              <a:t>get back from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/>
              <a:t>when accessed, will trigger a page fault in the </a:t>
            </a:r>
            <a:r>
              <a:rPr lang="en-US" dirty="0" smtClean="0"/>
              <a:t>kernel</a:t>
            </a:r>
            <a:endParaRPr lang="en-US" dirty="0"/>
          </a:p>
          <a:p>
            <a:r>
              <a:rPr lang="en-US" dirty="0"/>
              <a:t>The kernel will then allocate us some memory, and allow us to write to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b="1" i="1" dirty="0" smtClean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b="1" i="1" dirty="0" smtClean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Therefore,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incur an additional host memory to host memory copy, </a:t>
            </a:r>
            <a:r>
              <a:rPr lang="en-US" u="sng" dirty="0" smtClean="0">
                <a:solidFill>
                  <a:srgbClr val="FF0000"/>
                </a:solidFill>
              </a:rPr>
              <a:t>wasting bandwidth and costing performance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b="1" i="1" dirty="0" smtClean="0">
                <a:solidFill>
                  <a:srgbClr val="FF0000"/>
                </a:solidFill>
              </a:rPr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</a:t>
            </a:r>
            <a:r>
              <a:rPr lang="en-US" dirty="0" smtClean="0"/>
              <a:t>allocating pinned </a:t>
            </a:r>
            <a:r>
              <a:rPr lang="en-US" dirty="0"/>
              <a:t>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some vendors (e.g. NVIDIA) do support pinned </a:t>
            </a:r>
            <a:r>
              <a:rPr lang="en-US" dirty="0"/>
              <a:t>memory </a:t>
            </a:r>
            <a:r>
              <a:rPr lang="en-US" dirty="0" smtClean="0"/>
              <a:t>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create an additional OpenCL buffer, and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never use this buffer on the device, but instead use  </a:t>
            </a:r>
            <a:r>
              <a:rPr lang="en-US" b="1" dirty="0" err="1" smtClean="0"/>
              <a:t>enqueueMapBuffer</a:t>
            </a:r>
            <a:r>
              <a:rPr lang="en-US" dirty="0" smtClean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can now use this host pointer in place of regular </a:t>
            </a:r>
            <a:r>
              <a:rPr lang="en-US" b="1" dirty="0" err="1" smtClean="0"/>
              <a:t>malloc</a:t>
            </a:r>
            <a:r>
              <a:rPr lang="en-US" dirty="0" smtClean="0"/>
              <a:t>/</a:t>
            </a:r>
            <a:r>
              <a:rPr lang="en-US" b="1" dirty="0" smtClean="0"/>
              <a:t>new</a:t>
            </a:r>
            <a:r>
              <a:rPr lang="en-US" dirty="0" smtClean="0"/>
              <a:t> allocations, and as arguments to </a:t>
            </a:r>
            <a:r>
              <a:rPr lang="en-US" b="1" dirty="0" err="1" smtClean="0"/>
              <a:t>enqueueRead</a:t>
            </a:r>
            <a:r>
              <a:rPr lang="en-US" dirty="0" smtClean="0"/>
              <a:t>/</a:t>
            </a:r>
            <a:r>
              <a:rPr lang="en-US" b="1" dirty="0" smtClean="0"/>
              <a:t>Write</a:t>
            </a:r>
            <a:r>
              <a:rPr lang="en-US" dirty="0" smtClean="0"/>
              <a:t> calls (to </a:t>
            </a:r>
            <a:r>
              <a:rPr lang="en-US" i="1" dirty="0" smtClean="0"/>
              <a:t>different</a:t>
            </a:r>
            <a:r>
              <a:rPr lang="en-US" dirty="0" smtClean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To release this host pointer, we call </a:t>
            </a:r>
            <a:r>
              <a:rPr lang="en-US" b="1" dirty="0" err="1"/>
              <a:t>e</a:t>
            </a:r>
            <a:r>
              <a:rPr lang="en-US" b="1" dirty="0" err="1" smtClean="0"/>
              <a:t>nqueueUnmapMemObject</a:t>
            </a:r>
            <a:r>
              <a:rPr lang="en-US" dirty="0" smtClean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additional device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CL_MAP_READ,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24771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Allocating pinned memory is </a:t>
            </a:r>
            <a:r>
              <a:rPr lang="en-US" b="1" dirty="0" smtClean="0">
                <a:solidFill>
                  <a:srgbClr val="FF0000"/>
                </a:solidFill>
              </a:rPr>
              <a:t>much</a:t>
            </a:r>
            <a:r>
              <a:rPr lang="en-US" dirty="0" smtClean="0">
                <a:solidFill>
                  <a:srgbClr val="FF0000"/>
                </a:solidFill>
              </a:rPr>
              <a:t> more expensive than regular memory </a:t>
            </a:r>
            <a:r>
              <a:rPr lang="en-US" dirty="0" smtClean="0"/>
              <a:t>(</a:t>
            </a:r>
            <a:r>
              <a:rPr lang="en-US" dirty="0"/>
              <a:t>about 100x slower</a:t>
            </a:r>
            <a:r>
              <a:rPr lang="en-US" dirty="0" smtClean="0"/>
              <a:t>), so frequent allocations will be bad for performance.</a:t>
            </a:r>
          </a:p>
          <a:p>
            <a:r>
              <a:rPr lang="en-US" dirty="0" smtClean="0"/>
              <a:t>However, </a:t>
            </a:r>
            <a:r>
              <a:rPr lang="en-US" dirty="0" smtClean="0">
                <a:solidFill>
                  <a:srgbClr val="008000"/>
                </a:solidFill>
              </a:rPr>
              <a:t>frequent reads and writes will be </a:t>
            </a:r>
            <a:r>
              <a:rPr lang="en-US" b="1" i="1" dirty="0" smtClean="0">
                <a:solidFill>
                  <a:srgbClr val="008000"/>
                </a:solidFill>
              </a:rPr>
              <a:t>much</a:t>
            </a:r>
            <a:r>
              <a:rPr lang="en-US" dirty="0" smtClean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 smtClean="0"/>
              <a:t>Not all platforms support pinned memory. But, the above method will still work, and should not be any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OpenCL platforms provide devices that have (physically) unified memory with the host</a:t>
            </a:r>
          </a:p>
          <a:p>
            <a:pPr lvl="1"/>
            <a:r>
              <a:rPr lang="en-US" dirty="0" smtClean="0"/>
              <a:t>Mobile/integrated GPUs</a:t>
            </a:r>
          </a:p>
          <a:p>
            <a:pPr lvl="1"/>
            <a:r>
              <a:rPr lang="en-US" dirty="0" smtClean="0"/>
              <a:t>CPU devices</a:t>
            </a:r>
          </a:p>
          <a:p>
            <a:r>
              <a:rPr lang="en-US" dirty="0" smtClean="0"/>
              <a:t>We can detect these devices by querying the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On these devices, it is wasteful to copy data between the host and device</a:t>
            </a:r>
          </a:p>
          <a:p>
            <a:r>
              <a:rPr lang="en-US" dirty="0" smtClean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 smtClean="0"/>
          </a:p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buffer </a:t>
            </a:r>
            <a:r>
              <a:rPr lang="en-US" b="1" dirty="0" smtClean="0"/>
              <a:t>must</a:t>
            </a:r>
            <a:r>
              <a:rPr lang="en-US" dirty="0" smtClean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This approach often performs well for discrete devices too, although this may depend on the platform/device/driver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cl</a:t>
            </a:r>
            <a:r>
              <a:rPr lang="en-US" sz="1400" b="1" dirty="0"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context</a:t>
            </a:r>
            <a:r>
              <a:rPr lang="en-US" sz="1400" b="1" dirty="0"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CL_MEM_READ_WRITE |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CL_MAP_WRITE,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for writing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OpenCL 1.x buffer objects can only be passed as kernel arguments</a:t>
            </a:r>
          </a:p>
          <a:p>
            <a:r>
              <a:rPr lang="en-US" dirty="0" smtClean="0"/>
              <a:t>Buffer object are described as a pointer to type in kernels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Can't pass a pointer + offset as argument value</a:t>
            </a:r>
          </a:p>
          <a:p>
            <a:pPr lvl="1"/>
            <a:r>
              <a:rPr lang="en-US" dirty="0" smtClean="0"/>
              <a:t>Can't store pointers in buffer object(s)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Host and OpenCL device do not share the same virtual address space</a:t>
            </a:r>
          </a:p>
          <a:p>
            <a:pPr lvl="1"/>
            <a:r>
              <a:rPr lang="en-US" dirty="0" smtClean="0"/>
              <a:t>No guarantee that the same virtual address will be used for a kernel argument across multiple </a:t>
            </a:r>
            <a:r>
              <a:rPr lang="en-US" dirty="0" err="1" smtClean="0"/>
              <a:t>enqueues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9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64896" cy="5256584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allocates a shared virtual memory buffer</a:t>
            </a:r>
          </a:p>
          <a:p>
            <a:pPr lvl="1"/>
            <a:r>
              <a:rPr lang="en-US" dirty="0" smtClean="0"/>
              <a:t>Specify size in bytes</a:t>
            </a:r>
          </a:p>
          <a:p>
            <a:pPr lvl="1"/>
            <a:r>
              <a:rPr lang="en-US" dirty="0" smtClean="0"/>
              <a:t>Specify usage information</a:t>
            </a:r>
          </a:p>
          <a:p>
            <a:pPr lvl="1"/>
            <a:r>
              <a:rPr lang="en-US" dirty="0" smtClean="0"/>
              <a:t>Optional alignment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SVM pointer can be shared by the host </a:t>
            </a:r>
            <a:r>
              <a:rPr lang="en-US" b="1" dirty="0" smtClean="0">
                <a:solidFill>
                  <a:srgbClr val="008000"/>
                </a:solidFill>
              </a:rPr>
              <a:t>and</a:t>
            </a:r>
            <a:r>
              <a:rPr lang="en-US" dirty="0" smtClean="0"/>
              <a:t> OpenCL device</a:t>
            </a:r>
          </a:p>
        </p:txBody>
      </p:sp>
    </p:spTree>
    <p:extLst>
      <p:ext uri="{BB962C8B-B14F-4D97-AF65-F5344CB8AC3E}">
        <p14:creationId xmlns:p14="http://schemas.microsoft.com/office/powerpoint/2010/main" val="38654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3925"/>
            <a:ext cx="85072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clSetKernelArgSVMPointer</a:t>
            </a:r>
            <a:endParaRPr lang="en-US" sz="20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dirty="0" smtClean="0"/>
              <a:t>SVM pointers as kernel arguments</a:t>
            </a:r>
          </a:p>
          <a:p>
            <a:r>
              <a:rPr lang="en-US" sz="2000" dirty="0" smtClean="0"/>
              <a:t>A SVM pointer</a:t>
            </a:r>
          </a:p>
          <a:p>
            <a:r>
              <a:rPr lang="en-US" sz="2000" dirty="0" smtClean="0"/>
              <a:t>A SVM pointer + offset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272" y="1434129"/>
            <a:ext cx="3901673" cy="181588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sz="1600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id = </a:t>
            </a:r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[id] +=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[id];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512" y="3179057"/>
            <a:ext cx="8964488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Allocating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SVM pointers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CL_MEM_READ_ONLY, size, </a:t>
            </a:r>
            <a:r>
              <a:rPr lang="en-US" sz="1600" b="1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CL_MEM_READ_WRITE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514" y="4279723"/>
            <a:ext cx="8208369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assing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SVM pointers as arguments</a:t>
            </a:r>
          </a:p>
          <a:p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5380390"/>
            <a:ext cx="7375812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assing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SVM pointer + offset as arguments</a:t>
            </a:r>
          </a:p>
          <a:p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48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</a:t>
            </a:r>
            <a:r>
              <a:rPr lang="en-US" sz="1600" b="1" dirty="0" smtClean="0">
                <a:latin typeface="Courier New"/>
                <a:cs typeface="Courier New"/>
              </a:rPr>
              <a:t>(&amp;platforms);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</a:t>
            </a:r>
            <a:r>
              <a:rPr lang="en-US" sz="1600" b="1" dirty="0" smtClean="0">
                <a:latin typeface="Courier New"/>
                <a:cs typeface="Courier New"/>
              </a:rPr>
              <a:t>latforms[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cl::Context </a:t>
            </a:r>
            <a:r>
              <a:rPr lang="en-US" sz="16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 smtClean="0">
                <a:latin typeface="Courier New"/>
                <a:cs typeface="Courier New"/>
              </a:rPr>
              <a:t>(devices[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sharing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Coarse-grained </a:t>
            </a:r>
            <a:r>
              <a:rPr lang="en-US" dirty="0" smtClean="0"/>
              <a:t>buffer sharing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Fine-grained </a:t>
            </a:r>
            <a:r>
              <a:rPr lang="en-US" dirty="0" smtClean="0"/>
              <a:t>buffer sharing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System sharing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621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 Virtual Memory:</a:t>
            </a:r>
            <a:br>
              <a:rPr lang="en-US" dirty="0" smtClean="0"/>
            </a:br>
            <a:r>
              <a:rPr lang="en-US" dirty="0" smtClean="0"/>
              <a:t>Coarse &amp; Fine Grained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24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SVM buffers allocated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Coarse grained sharing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Memory consistency only guaranteed at synchronization points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Host still needs to use synchronization APIs to update data</a:t>
            </a:r>
          </a:p>
          <a:p>
            <a:pPr lvl="2">
              <a:lnSpc>
                <a:spcPct val="110000"/>
              </a:lnSpc>
            </a:pP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clEnqueueSVMMap</a:t>
            </a:r>
            <a:r>
              <a:rPr lang="en-US" dirty="0" smtClean="0"/>
              <a:t> /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clEnqueueSVMUnmap</a:t>
            </a:r>
            <a:r>
              <a:rPr lang="en-US" dirty="0" smtClean="0"/>
              <a:t> or event callbacks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Memory consistency is at a buffer level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Allows sharing of pointers between host and </a:t>
            </a:r>
            <a:r>
              <a:rPr lang="en-US" dirty="0" err="1" smtClean="0"/>
              <a:t>OpenCL</a:t>
            </a:r>
            <a:r>
              <a:rPr lang="en-US" dirty="0" smtClean="0"/>
              <a:t> device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Fine grained sharing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 synchronization needed between host and </a:t>
            </a:r>
            <a:r>
              <a:rPr lang="en-US" dirty="0" err="1" smtClean="0"/>
              <a:t>OpenCL</a:t>
            </a:r>
            <a:r>
              <a:rPr lang="en-US" dirty="0" smtClean="0"/>
              <a:t> device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Host and device can update data in buffer concurrently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Memory consistency using C11 atomics and synchronization operations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This is an </a:t>
            </a:r>
            <a:r>
              <a:rPr lang="en-US" b="1" i="1" u="sng" dirty="0" smtClean="0"/>
              <a:t>optional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eature</a:t>
            </a:r>
          </a:p>
        </p:txBody>
      </p:sp>
    </p:spTree>
    <p:extLst>
      <p:ext uri="{BB962C8B-B14F-4D97-AF65-F5344CB8AC3E}">
        <p14:creationId xmlns:p14="http://schemas.microsoft.com/office/powerpoint/2010/main" val="137353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 Virtual Memory:</a:t>
            </a:r>
            <a:br>
              <a:rPr lang="en-US" dirty="0" smtClean="0"/>
            </a:br>
            <a:r>
              <a:rPr lang="en-US" dirty="0" smtClean="0"/>
              <a:t>System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directly use </a:t>
            </a:r>
            <a:r>
              <a:rPr lang="en-US" i="1" dirty="0" smtClean="0"/>
              <a:t>any</a:t>
            </a:r>
            <a:r>
              <a:rPr lang="en-US" dirty="0" smtClean="0"/>
              <a:t> pointer allocated on the host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OpenCL</a:t>
            </a:r>
            <a:r>
              <a:rPr lang="en-US" dirty="0" smtClean="0"/>
              <a:t> APIs needed to allocate SVM buffers</a:t>
            </a:r>
          </a:p>
          <a:p>
            <a:r>
              <a:rPr lang="en-US" dirty="0"/>
              <a:t>Both host and </a:t>
            </a:r>
            <a:r>
              <a:rPr lang="en-US" dirty="0" err="1"/>
              <a:t>OpenCL</a:t>
            </a:r>
            <a:r>
              <a:rPr lang="en-US" dirty="0"/>
              <a:t> device can update data </a:t>
            </a:r>
            <a:r>
              <a:rPr lang="en-US" dirty="0" smtClean="0"/>
              <a:t>using </a:t>
            </a:r>
            <a:r>
              <a:rPr lang="en-US" dirty="0"/>
              <a:t>C11 atomics and synchronization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This is an </a:t>
            </a:r>
            <a:r>
              <a:rPr lang="en-US" b="1" i="1" u="sng" dirty="0" smtClean="0"/>
              <a:t>optional</a:t>
            </a:r>
            <a:r>
              <a:rPr lang="en-US" dirty="0" smtClean="0"/>
              <a:t> feature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3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dirty="0" smtClean="0"/>
              <a:t> example</a:t>
            </a:r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 smtClean="0"/>
              <a:t>Exercise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$ </a:t>
            </a:r>
            <a:r>
              <a:rPr lang="en-GB" b="1" dirty="0">
                <a:latin typeface="Courier New"/>
                <a:cs typeface="Courier New"/>
              </a:rPr>
              <a:t>./transfer --</a:t>
            </a:r>
            <a:r>
              <a:rPr lang="en-GB" b="1" dirty="0" smtClean="0">
                <a:latin typeface="Courier New"/>
                <a:cs typeface="Courier New"/>
              </a:rPr>
              <a:t>list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</a:t>
            </a:r>
            <a:r>
              <a:rPr lang="de-DE" dirty="0" smtClean="0">
                <a:latin typeface="Courier New"/>
                <a:cs typeface="Courier New"/>
              </a:rPr>
              <a:t>Intel</a:t>
            </a:r>
            <a:r>
              <a:rPr lang="de-DE" dirty="0">
                <a:latin typeface="Courier New"/>
                <a:cs typeface="Courier New"/>
              </a:rPr>
              <a:t>(R) Core(TM) i5-3550 CPU @ </a:t>
            </a:r>
            <a:r>
              <a:rPr lang="de-DE" dirty="0" smtClean="0">
                <a:latin typeface="Courier New"/>
                <a:cs typeface="Courier New"/>
              </a:rPr>
              <a:t>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K40c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5.28s      1.77s       4.86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4.86s      1.30s       6.61 GB/s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K20c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6.21s      2.61s       3.29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6.18s      2.56s       3.36 GB/</a:t>
            </a:r>
            <a:r>
              <a:rPr lang="de-DE" dirty="0" smtClean="0">
                <a:latin typeface="Courier New"/>
                <a:cs typeface="Courier New"/>
              </a:rPr>
              <a:t>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Device </a:t>
            </a:r>
            <a:r>
              <a:rPr lang="en-GB" b="1" dirty="0">
                <a:latin typeface="Courier New"/>
                <a:cs typeface="Courier New"/>
              </a:rPr>
              <a:t>has host-unified </a:t>
            </a:r>
            <a:r>
              <a:rPr lang="en-GB" b="1" dirty="0" smtClean="0">
                <a:latin typeface="Courier New"/>
                <a:cs typeface="Courier New"/>
              </a:rPr>
              <a:t>memory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4.06s      1.44s       5.95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2.82s      0.00s    5156.02 GB/s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</a:t>
            </a:r>
            <a:r>
              <a:rPr lang="en-US" sz="1400" b="1" dirty="0" smtClean="0">
                <a:latin typeface="Courier New"/>
                <a:cs typeface="Courier New"/>
              </a:rPr>
              <a:t>l::Context </a:t>
            </a:r>
            <a:r>
              <a:rPr lang="en-US" sz="14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</a:t>
            </a:r>
            <a:r>
              <a:rPr lang="en-US" sz="14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platforms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devices from the first platform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platforms[</a:t>
            </a:r>
            <a:r>
              <a:rPr lang="en-US" sz="1400" b="1" dirty="0" err="1" smtClean="0">
                <a:latin typeface="Courier New"/>
                <a:cs typeface="Courier New"/>
              </a:rPr>
              <a:t>plat_num</a:t>
            </a:r>
            <a:r>
              <a:rPr lang="en-US" sz="1400" b="1" dirty="0" smtClean="0">
                <a:latin typeface="Courier New"/>
                <a:cs typeface="Courier New"/>
              </a:rPr>
              <a:t>]</a:t>
            </a:r>
            <a:r>
              <a:rPr lang="en-US" sz="1400" b="1" dirty="0">
                <a:latin typeface="Courier New"/>
                <a:cs typeface="Courier New"/>
              </a:rPr>
              <a:t>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context from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device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</a:t>
            </a:r>
            <a:r>
              <a:rPr lang="en-US" sz="1400" b="1" dirty="0" smtClean="0">
                <a:latin typeface="Courier New"/>
                <a:cs typeface="Courier New"/>
              </a:rPr>
              <a:t>(devices[</a:t>
            </a:r>
            <a:r>
              <a:rPr lang="en-US" sz="1400" b="1" dirty="0" err="1" smtClean="0">
                <a:latin typeface="Courier New"/>
                <a:cs typeface="Courier New"/>
              </a:rPr>
              <a:t>dev_num</a:t>
            </a:r>
            <a:r>
              <a:rPr lang="en-US" sz="1400" b="1" dirty="0" smtClean="0">
                <a:latin typeface="Courier New"/>
                <a:cs typeface="Courier New"/>
              </a:rPr>
              <a:t>]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</a:t>
            </a:r>
          </a:p>
          <a:p>
            <a:r>
              <a:rPr lang="en-US" dirty="0" smtClean="0"/>
              <a:t>This allows memory copies between devices</a:t>
            </a:r>
          </a:p>
          <a:p>
            <a:r>
              <a:rPr lang="en-US" dirty="0" smtClean="0"/>
              <a:t>However, there must be a separate command queue for each device in the context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Memory objects can be shared across multiple devices that share a context</a:t>
            </a:r>
          </a:p>
          <a:p>
            <a:r>
              <a:rPr lang="en-GB" dirty="0" smtClean="0"/>
              <a:t>The runtime will ensure that data is copied between the devices as needed</a:t>
            </a:r>
          </a:p>
          <a:p>
            <a:r>
              <a:rPr lang="en-GB" dirty="0" smtClean="0"/>
              <a:t>However, synchronization must be performed </a:t>
            </a:r>
            <a:r>
              <a:rPr lang="en-GB" b="1" dirty="0" smtClean="0">
                <a:solidFill>
                  <a:srgbClr val="008000"/>
                </a:solidFill>
              </a:rPr>
              <a:t>explicitly</a:t>
            </a:r>
            <a:r>
              <a:rPr lang="en-GB" dirty="0" smtClean="0"/>
              <a:t>, by providing event dependencies when </a:t>
            </a:r>
            <a:r>
              <a:rPr lang="en-GB" dirty="0" err="1" smtClean="0"/>
              <a:t>enqueuing</a:t>
            </a:r>
            <a:r>
              <a:rPr lang="en-GB" dirty="0" smtClean="0"/>
              <a:t> commands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 smtClean="0"/>
              <a:t>, even if they don’t access overlapping regions</a:t>
            </a:r>
          </a:p>
          <a:p>
            <a:pPr lvl="1"/>
            <a:r>
              <a:rPr lang="en-GB" dirty="0" smtClean="0"/>
              <a:t>You might be able to circumvent this with sub-buffers</a:t>
            </a:r>
          </a:p>
          <a:p>
            <a:pPr lvl="1"/>
            <a:r>
              <a:rPr lang="en-GB" dirty="0" smtClean="0"/>
              <a:t>Separate kernel objects may also need to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2677</Words>
  <Application>Microsoft Macintosh PowerPoint</Application>
  <PresentationFormat>On-screen Show (4:3)</PresentationFormat>
  <Paragraphs>376</Paragraphs>
  <Slides>34</Slides>
  <Notes>4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Halo Exchange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Zero-copy transfers</vt:lpstr>
      <vt:lpstr>Zero-copy transfers</vt:lpstr>
      <vt:lpstr>Shared Virtual Memory</vt:lpstr>
      <vt:lpstr>Shared Virtual Memory</vt:lpstr>
      <vt:lpstr>Shared Virtual Memory</vt:lpstr>
      <vt:lpstr>Shared Virtual Memory</vt:lpstr>
      <vt:lpstr>Shared Virtual Memory: Coarse &amp; Fine Grained</vt:lpstr>
      <vt:lpstr>Shared Virtual Memory: System Sharing</vt:lpstr>
      <vt:lpstr>Exercise: Fast host-device data transfers</vt:lpstr>
      <vt:lpstr>Exercise results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James Price</cp:lastModifiedBy>
  <cp:revision>82</cp:revision>
  <dcterms:created xsi:type="dcterms:W3CDTF">2015-05-05T22:40:57Z</dcterms:created>
  <dcterms:modified xsi:type="dcterms:W3CDTF">2017-05-12T11:55:28Z</dcterms:modified>
</cp:coreProperties>
</file>