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8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0D4C0-2770-3946-ABDD-0C7492C2C34D}" type="datetimeFigureOut">
              <a:rPr lang="en-US" smtClean="0"/>
              <a:t>05/05/15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B4CC-BAF8-A446-A722-9B4FBD8C20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63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Also relevant for zero copy </a:t>
            </a:r>
            <a:r>
              <a:rPr lang="en-GB" dirty="0" err="1" smtClean="0"/>
              <a:t>etc</a:t>
            </a:r>
            <a:r>
              <a:rPr lang="en-GB" baseline="0" dirty="0" smtClean="0"/>
              <a:t> in presence of shared memory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05/05/15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68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05/05/15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59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05/05/15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5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05/05/15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03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05/05/15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71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05/05/15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05/05/15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69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05/05/15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29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05/05/15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4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05/05/15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4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05/05/15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4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E172-2558-6049-8DA8-C86E1F6924DD}" type="datetimeFigureOut">
              <a:rPr lang="en-US" smtClean="0"/>
              <a:t>05/05/15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03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Advanced OpenCL Topics - Host-DEVICE Interactions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Lecture </a:t>
            </a:r>
            <a:r>
              <a:rPr lang="en-GB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8018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 smtClean="0"/>
              <a:t>A non-NULL pointer was returned</a:t>
            </a:r>
          </a:p>
          <a:p>
            <a:r>
              <a:rPr lang="en-US" dirty="0" smtClean="0"/>
              <a:t>Both OS X and Linux will </a:t>
            </a:r>
            <a:r>
              <a:rPr lang="en-US" i="1" dirty="0" smtClean="0"/>
              <a:t>oversubscribe</a:t>
            </a:r>
            <a:r>
              <a:rPr lang="en-US" dirty="0" smtClean="0"/>
              <a:t> memory</a:t>
            </a:r>
          </a:p>
          <a:p>
            <a:r>
              <a:rPr lang="en-US" dirty="0" smtClean="0"/>
              <a:t>When will this memory actually get allocated?</a:t>
            </a:r>
            <a:endParaRPr lang="en-US" dirty="0"/>
          </a:p>
          <a:p>
            <a:r>
              <a:rPr lang="en-US" dirty="0" smtClean="0"/>
              <a:t>Checking the return value of </a:t>
            </a:r>
            <a:r>
              <a:rPr lang="en-US" dirty="0" err="1" smtClean="0"/>
              <a:t>malloc</a:t>
            </a:r>
            <a:r>
              <a:rPr lang="en-US" dirty="0" smtClean="0"/>
              <a:t>/</a:t>
            </a:r>
            <a:r>
              <a:rPr lang="en-US" dirty="0" err="1" smtClean="0"/>
              <a:t>calloc</a:t>
            </a:r>
            <a:r>
              <a:rPr lang="en-US" dirty="0" smtClean="0"/>
              <a:t> is useless – </a:t>
            </a:r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en-US" i="1" dirty="0" smtClean="0"/>
              <a:t>never*</a:t>
            </a:r>
            <a:r>
              <a:rPr lang="en-US" dirty="0" smtClean="0"/>
              <a:t> returns NULL!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main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//64 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//256GB 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malloc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6488668"/>
            <a:ext cx="527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 This might not be true for an embedded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197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 smtClean="0"/>
              <a:t>This program does not actually allocate any memory</a:t>
            </a:r>
          </a:p>
          <a:p>
            <a:r>
              <a:rPr lang="en-US" dirty="0" smtClean="0"/>
              <a:t>We call </a:t>
            </a:r>
            <a:r>
              <a:rPr lang="en-US" dirty="0" err="1" smtClean="0"/>
              <a:t>malloc</a:t>
            </a:r>
            <a:r>
              <a:rPr lang="en-US" dirty="0" smtClean="0"/>
              <a:t>, but we never use it!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main 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b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4205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 smtClean="0"/>
              <a:t>So what happens here?</a:t>
            </a:r>
          </a:p>
          <a:p>
            <a:r>
              <a:rPr lang="en-US" dirty="0" smtClean="0"/>
              <a:t>The pointer we got back, when accessed, will trigger a page fault in the kernel.</a:t>
            </a:r>
          </a:p>
          <a:p>
            <a:r>
              <a:rPr lang="en-US" dirty="0" smtClean="0"/>
              <a:t>The kernel will then allocate us some memory, and allow us to write to it.</a:t>
            </a:r>
          </a:p>
          <a:p>
            <a:r>
              <a:rPr lang="en-US" dirty="0" smtClean="0"/>
              <a:t>But how much was allocated in this code? Only 4096 bytes (one page)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main 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b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buffer[0] = 10.0f;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47733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4KB pages will be allocated at a time, and can also be swapped to disk dynamically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 fact, an allocation may not even be contiguous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So, </a:t>
            </a:r>
            <a:r>
              <a:rPr lang="en-US" dirty="0" err="1" smtClean="0"/>
              <a:t>enqueueRead</a:t>
            </a:r>
            <a:r>
              <a:rPr lang="en-US" dirty="0" smtClean="0"/>
              <a:t>/</a:t>
            </a:r>
            <a:r>
              <a:rPr lang="en-US" dirty="0" err="1" smtClean="0"/>
              <a:t>enqueueWrite</a:t>
            </a:r>
            <a:r>
              <a:rPr lang="en-US" dirty="0" smtClean="0"/>
              <a:t> </a:t>
            </a:r>
            <a:r>
              <a:rPr lang="en-US" b="1" i="1" dirty="0" smtClean="0"/>
              <a:t>must</a:t>
            </a:r>
            <a:r>
              <a:rPr lang="en-US" dirty="0" smtClean="0"/>
              <a:t> incur an additional host memory to host memory copy, wasting bandwidth and costing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2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b="1" dirty="0" err="1" smtClean="0"/>
              <a:t>EnqueueWrite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Allocate contiguous portion of DRAM</a:t>
            </a:r>
          </a:p>
          <a:p>
            <a:pPr lvl="1"/>
            <a:r>
              <a:rPr lang="en-US" dirty="0" smtClean="0"/>
              <a:t>Copy host data into this contiguous memory</a:t>
            </a:r>
          </a:p>
          <a:p>
            <a:pPr lvl="1"/>
            <a:r>
              <a:rPr lang="en-US" dirty="0" smtClean="0"/>
              <a:t>Signal the DMA engines to start the transfer</a:t>
            </a:r>
          </a:p>
          <a:p>
            <a:r>
              <a:rPr lang="en-US" b="1" dirty="0" err="1" smtClean="0"/>
              <a:t>EnqueueRead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Allocate contiguous portion of DRAM</a:t>
            </a:r>
          </a:p>
          <a:p>
            <a:pPr lvl="1"/>
            <a:r>
              <a:rPr lang="en-US" dirty="0" smtClean="0"/>
              <a:t>Signal DMA engine to start transfer</a:t>
            </a:r>
          </a:p>
          <a:p>
            <a:pPr lvl="1"/>
            <a:r>
              <a:rPr lang="en-US" dirty="0" smtClean="0"/>
              <a:t>Wait for interrupt to signal that the transfer has finished</a:t>
            </a:r>
          </a:p>
          <a:p>
            <a:pPr lvl="1"/>
            <a:r>
              <a:rPr lang="en-US" dirty="0" smtClean="0"/>
              <a:t>Copy transferred data from the contiguous memory into memory in the host code’s address space</a:t>
            </a:r>
          </a:p>
        </p:txBody>
      </p:sp>
    </p:spTree>
    <p:extLst>
      <p:ext uri="{BB962C8B-B14F-4D97-AF65-F5344CB8AC3E}">
        <p14:creationId xmlns:p14="http://schemas.microsoft.com/office/powerpoint/2010/main" val="3115048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dirty="0" smtClean="0"/>
              <a:t>Pinned memory side-steps this issue by giving the host process </a:t>
            </a:r>
            <a:r>
              <a:rPr lang="en-US" i="1" dirty="0" smtClean="0"/>
              <a:t>direct</a:t>
            </a:r>
            <a:r>
              <a:rPr lang="en-US" dirty="0" smtClean="0"/>
              <a:t> access to the portions of host memory that the DMA engines read and write to.</a:t>
            </a:r>
          </a:p>
          <a:p>
            <a:r>
              <a:rPr lang="en-US" dirty="0" smtClean="0"/>
              <a:t>This results in much less time spent waiting for transfers!</a:t>
            </a:r>
          </a:p>
          <a:p>
            <a:endParaRPr lang="en-US" dirty="0"/>
          </a:p>
          <a:p>
            <a:r>
              <a:rPr lang="en-US" dirty="0" smtClean="0"/>
              <a:t>Disclaimer: Not all drivers support it, and it makes allocations much more expensive (so it would be slow to continually allocate and free pinned memory)</a:t>
            </a:r>
          </a:p>
        </p:txBody>
      </p:sp>
    </p:spTree>
    <p:extLst>
      <p:ext uri="{BB962C8B-B14F-4D97-AF65-F5344CB8AC3E}">
        <p14:creationId xmlns:p14="http://schemas.microsoft.com/office/powerpoint/2010/main" val="307353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 smtClean="0"/>
              <a:t>Using Pinned Memory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OpenCL has no </a:t>
            </a:r>
            <a:r>
              <a:rPr lang="en-US" dirty="0" smtClean="0"/>
              <a:t>official support </a:t>
            </a:r>
            <a:r>
              <a:rPr lang="en-US" dirty="0"/>
              <a:t>for pinned memory </a:t>
            </a:r>
            <a:endParaRPr lang="en-US" dirty="0" smtClean="0"/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But e.g. NVIDIA supports pinned </a:t>
            </a:r>
            <a:r>
              <a:rPr lang="en-US" dirty="0"/>
              <a:t>memory </a:t>
            </a:r>
            <a:r>
              <a:rPr lang="en-US" dirty="0" smtClean="0"/>
              <a:t>allocations (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flag)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When you allocate </a:t>
            </a:r>
            <a:r>
              <a:rPr lang="en-US" dirty="0" smtClean="0"/>
              <a:t>a </a:t>
            </a:r>
            <a:r>
              <a:rPr lang="en-US" dirty="0" err="1" smtClean="0"/>
              <a:t>cl_mem</a:t>
            </a:r>
            <a:r>
              <a:rPr lang="en-US" dirty="0" smtClean="0"/>
              <a:t> object, </a:t>
            </a:r>
            <a:r>
              <a:rPr lang="en-US" dirty="0"/>
              <a:t>you also allocate page-locked host </a:t>
            </a:r>
            <a:r>
              <a:rPr lang="en-US" dirty="0" smtClean="0"/>
              <a:t>memory of the same size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But this does not return the host pointer 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Reading and writing data is handled by </a:t>
            </a:r>
            <a:r>
              <a:rPr lang="en-US" b="1" dirty="0" err="1" smtClean="0"/>
              <a:t>enqueueMapBuffer</a:t>
            </a:r>
            <a:r>
              <a:rPr lang="en-US" dirty="0" smtClean="0"/>
              <a:t>, which </a:t>
            </a:r>
            <a:r>
              <a:rPr lang="en-US" i="1" dirty="0" smtClean="0"/>
              <a:t>does</a:t>
            </a:r>
            <a:r>
              <a:rPr lang="en-US" dirty="0" smtClean="0"/>
              <a:t> return the host pointer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Eventually call </a:t>
            </a:r>
            <a:r>
              <a:rPr lang="en-US" dirty="0" err="1" smtClean="0"/>
              <a:t>clEnqueueUnmapMemObject</a:t>
            </a:r>
            <a:r>
              <a:rPr lang="en-US" dirty="0" smtClean="0"/>
              <a:t> when you're done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device buffer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::Buffer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context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                     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CL_MEM_READ_WRITE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|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CL_MEM_ALLOC_HOST_PTR,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map buffer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float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= 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float *)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queue.enqueueMapBuffer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   // device buffer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CL_TRUE,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// blocking map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CL_MAP_READ, // read data*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0,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// offset of region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 // amount of data to be mapped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use buffer</a:t>
            </a:r>
          </a:p>
          <a:p>
            <a:pPr marL="0" indent="0">
              <a:buNone/>
            </a:pP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queue.enqueueUnmapMemObject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7944" y="6093296"/>
            <a:ext cx="507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200" b="1" dirty="0" smtClean="0">
                <a:cs typeface="Courier New"/>
              </a:rPr>
              <a:t>Can be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CL_MAP_READ</a:t>
            </a:r>
            <a:r>
              <a:rPr lang="en-US" sz="1200" b="1" dirty="0" smtClean="0">
                <a:cs typeface="Courier New"/>
              </a:rPr>
              <a:t>,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CL_MAP_WRITE</a:t>
            </a:r>
            <a:r>
              <a:rPr lang="en-US" sz="1200" b="1" dirty="0" smtClean="0">
                <a:cs typeface="Courier New"/>
              </a:rPr>
              <a:t> or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CL_MAP_WRITE_INVALIDATE_REGION</a:t>
            </a:r>
            <a:r>
              <a:rPr lang="en-US" sz="1200" b="1" dirty="0" smtClean="0">
                <a:cs typeface="Courier New"/>
              </a:rPr>
              <a:t> (OpenCL 1.2).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8174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Again, allocating pinned memory is much more expensive (about 100x slower) than regular memory, so frequent allocations will be bad for performance.</a:t>
            </a:r>
          </a:p>
          <a:p>
            <a:r>
              <a:rPr lang="en-US" dirty="0" smtClean="0"/>
              <a:t>However, frequent reads and writes will be much faster!</a:t>
            </a:r>
          </a:p>
          <a:p>
            <a:r>
              <a:rPr lang="en-US" dirty="0" smtClean="0"/>
              <a:t>Not all platforms support pinned memory. But, the above method will still work, and at least will not be any slower than regular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across multiple devices can deliver better performance (if your problem scales well)</a:t>
            </a:r>
          </a:p>
          <a:p>
            <a:r>
              <a:rPr lang="en-US" dirty="0" smtClean="0"/>
              <a:t>Remember, the cost of moving data to/from a device are much greater than normal memcpys, so avoid where possible</a:t>
            </a:r>
          </a:p>
          <a:p>
            <a:r>
              <a:rPr lang="en-US" dirty="0" smtClean="0"/>
              <a:t>There are several options for using multiple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25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simplest method – just call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clCreateContext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multiple times, with a different device id.</a:t>
            </a:r>
          </a:p>
          <a:p>
            <a:r>
              <a:rPr lang="en-US" dirty="0" smtClean="0"/>
              <a:t>This is only useful if you don’t need to move data between devices –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clEnqueueCopyBuffer</a:t>
            </a:r>
            <a:r>
              <a:rPr lang="en-US" dirty="0" smtClean="0"/>
              <a:t> can’t work with memory objects created in different contexts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24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machine may have any number of OpenCL </a:t>
            </a:r>
            <a:r>
              <a:rPr lang="en-US" i="1" dirty="0" smtClean="0"/>
              <a:t>platforms</a:t>
            </a:r>
          </a:p>
          <a:p>
            <a:r>
              <a:rPr lang="en-US" dirty="0" smtClean="0"/>
              <a:t>Each with their own </a:t>
            </a:r>
            <a:r>
              <a:rPr lang="en-US" i="1" dirty="0" smtClean="0"/>
              <a:t>devices</a:t>
            </a:r>
          </a:p>
          <a:p>
            <a:r>
              <a:rPr lang="en-US" dirty="0" smtClean="0"/>
              <a:t>Some devices may even be aliases across platforms (CPU, usually)</a:t>
            </a:r>
          </a:p>
          <a:p>
            <a:r>
              <a:rPr lang="en-US" dirty="0" smtClean="0"/>
              <a:t>How can you reliably pick your devices?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6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Command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clCreateContext</a:t>
            </a:r>
            <a:r>
              <a:rPr lang="en-US" dirty="0" smtClean="0"/>
              <a:t> can support more than one  device, although only within the same platform.</a:t>
            </a:r>
          </a:p>
          <a:p>
            <a:r>
              <a:rPr lang="en-US" dirty="0" smtClean="0"/>
              <a:t>This allows copies between devices.</a:t>
            </a:r>
          </a:p>
          <a:p>
            <a:r>
              <a:rPr lang="en-US" dirty="0" smtClean="0"/>
              <a:t>However, there must be a separate command queue for each device in the context.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0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OpenCL &amp;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MPI, it is possible to use multiple devices.</a:t>
            </a:r>
          </a:p>
          <a:p>
            <a:r>
              <a:rPr lang="en-US" dirty="0" smtClean="0"/>
              <a:t>Typically, each MPI process gets a single device.</a:t>
            </a:r>
          </a:p>
          <a:p>
            <a:r>
              <a:rPr lang="en-US" dirty="0" smtClean="0"/>
              <a:t>This allows any number of OpenCL devices.</a:t>
            </a:r>
          </a:p>
          <a:p>
            <a:r>
              <a:rPr lang="en-US" dirty="0" smtClean="0"/>
              <a:t>However, moving memory between them can be very expensive.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6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If you can split your problem up into regions, then the edges must be synchronized across devices</a:t>
            </a:r>
          </a:p>
          <a:p>
            <a:r>
              <a:rPr lang="en-US" dirty="0" smtClean="0"/>
              <a:t>OpenCL allows for copying rectangular regions of a 3D buffer with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clEnqueueReadBufferRect</a:t>
            </a:r>
            <a:r>
              <a:rPr lang="en-US" dirty="0" smtClean="0"/>
              <a:t>/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writeBufferRect</a:t>
            </a:r>
          </a:p>
          <a:p>
            <a:r>
              <a:rPr lang="en-US" dirty="0" smtClean="0"/>
              <a:t>This is good approach to get something working; however, in practice this method is usually quite slow</a:t>
            </a:r>
          </a:p>
          <a:p>
            <a:r>
              <a:rPr lang="en-US" dirty="0" smtClean="0"/>
              <a:t>A much better alternative is to write kernels that will pack/unpack buffer regions into contiguous chunks that can be read directly, although this is much more complicated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68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</a:t>
            </a:r>
            <a:r>
              <a:rPr lang="en-GB" dirty="0"/>
              <a:t>9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dirty="0" smtClean="0"/>
              <a:t>Fast host-device data transfers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 smtClean="0"/>
              <a:t>Start with the </a:t>
            </a:r>
            <a:r>
              <a:rPr lang="en-GB" dirty="0" err="1" smtClean="0">
                <a:latin typeface="Courier New"/>
                <a:cs typeface="Courier New"/>
              </a:rPr>
              <a:t>HostDevTransfer</a:t>
            </a:r>
            <a:r>
              <a:rPr lang="en-GB" dirty="0" smtClean="0"/>
              <a:t> project</a:t>
            </a:r>
          </a:p>
          <a:p>
            <a:r>
              <a:rPr lang="en-GB" dirty="0" smtClean="0"/>
              <a:t>Improve the performance of the host-to-device data transfers by using mapped memory</a:t>
            </a:r>
          </a:p>
          <a:p>
            <a:r>
              <a:rPr lang="en-GB" dirty="0" smtClean="0"/>
              <a:t>Experiment with different sized buffers</a:t>
            </a:r>
          </a:p>
          <a:p>
            <a:r>
              <a:rPr lang="en-GB" dirty="0" smtClean="0"/>
              <a:t>Experiment with different devices</a:t>
            </a:r>
          </a:p>
          <a:p>
            <a:r>
              <a:rPr lang="en-GB" dirty="0" smtClean="0"/>
              <a:t>An example solution will be provided</a:t>
            </a:r>
          </a:p>
        </p:txBody>
      </p:sp>
    </p:spTree>
    <p:extLst>
      <p:ext uri="{BB962C8B-B14F-4D97-AF65-F5344CB8AC3E}">
        <p14:creationId xmlns:p14="http://schemas.microsoft.com/office/powerpoint/2010/main" val="2740977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Only good if you know what machine your code will always run on</a:t>
            </a:r>
          </a:p>
          <a:p>
            <a:r>
              <a:rPr lang="en-US" dirty="0" smtClean="0"/>
              <a:t>Simplest to implement</a:t>
            </a:r>
          </a:p>
          <a:p>
            <a:r>
              <a:rPr lang="en-US" dirty="0" smtClean="0"/>
              <a:t>Often this simple approach is good enough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5976" y="1600200"/>
            <a:ext cx="478802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//get platforms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cl_platform_id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platforms[2];</a:t>
            </a: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clGetPlatformIDs</a:t>
            </a: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(1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,platforms,NULL</a:t>
            </a: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//get devices from the first platform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cl_device_id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devices[3];</a:t>
            </a: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clGetDeviceIDs</a:t>
            </a: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(platforms[0], 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CL_DEVICE_TYPE_ALL,3,devices,NULL</a:t>
            </a: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//create context from the last device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 clCreateContext</a:t>
            </a: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(NULL, 1, </a:t>
            </a:r>
            <a:b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&amp;</a:t>
            </a: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devices[2], NULL, NULL, NULL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7064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Pass platform &amp; device numbers in command line (with sane defaults)</a:t>
            </a:r>
          </a:p>
          <a:p>
            <a:r>
              <a:rPr lang="en-US" dirty="0" smtClean="0"/>
              <a:t>Much more flexible</a:t>
            </a:r>
          </a:p>
          <a:p>
            <a:r>
              <a:rPr lang="en-US" dirty="0" smtClean="0"/>
              <a:t>Needs more code..</a:t>
            </a:r>
          </a:p>
          <a:p>
            <a:r>
              <a:rPr lang="en-US" dirty="0" smtClean="0"/>
              <a:t>Also beware –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cl_uint</a:t>
            </a:r>
            <a:r>
              <a:rPr lang="en-US" dirty="0" smtClean="0"/>
              <a:t> is used for device cardinality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600200"/>
            <a:ext cx="486003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getDevice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plat_num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dev_num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//get number of platforms, devices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cl_uint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num_platforms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clGetPlatformIDs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(0, NULL, &amp;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num_platforms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cl_platform_id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platforms[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num_platforms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clGetPlatformIDs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num_platforms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platforms, NULL);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cl_uint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num_devices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clGetDeviceIDs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(platforms[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plat_num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]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  <a:b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CL_DEVICE_TYPE_ALL, 0, NULL, &amp;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num_devices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cl_device_id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devices[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num_devices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clGetDeviceIDs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(platforms[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plat_num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],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CL_DEVICE_TYPE_ALL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num_devices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devices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,NULL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//remember: check ids are in range..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return clCreateContext(NULL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,1,&amp;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devices[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dev_num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]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  <a:b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NULL, NULL, NULL);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3203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Give each platform/device a unique number</a:t>
            </a:r>
          </a:p>
          <a:p>
            <a:r>
              <a:rPr lang="en-US" dirty="0" smtClean="0"/>
              <a:t>Pass a single argument</a:t>
            </a:r>
          </a:p>
          <a:p>
            <a:r>
              <a:rPr lang="en-US" dirty="0" smtClean="0"/>
              <a:t>Much cleaner</a:t>
            </a:r>
          </a:p>
          <a:p>
            <a:r>
              <a:rPr lang="en-US" dirty="0" smtClean="0"/>
              <a:t>But requires quite a bit more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# alternatively, in python, this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# triggers interactive device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# selection (no C required!)</a:t>
            </a: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pyopencl.create_some_context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(True)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93322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Pinned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the fewer transfers you can do between host and device, the better</a:t>
            </a:r>
          </a:p>
          <a:p>
            <a:r>
              <a:rPr lang="en-US" dirty="0" smtClean="0"/>
              <a:t>But some are unavoidable</a:t>
            </a:r>
          </a:p>
          <a:p>
            <a:r>
              <a:rPr lang="en-US" dirty="0" smtClean="0"/>
              <a:t>It is possible to speed up these transfers, by using </a:t>
            </a:r>
            <a:r>
              <a:rPr lang="en-US" b="1" i="1" u="sng" dirty="0" smtClean="0">
                <a:solidFill>
                  <a:srgbClr val="0000FF"/>
                </a:solidFill>
              </a:rPr>
              <a:t>pinned memor</a:t>
            </a:r>
            <a:r>
              <a:rPr lang="en-US" b="1" i="1" u="sng" dirty="0">
                <a:solidFill>
                  <a:srgbClr val="0000FF"/>
                </a:solidFill>
              </a:rPr>
              <a:t>y</a:t>
            </a:r>
            <a:r>
              <a:rPr lang="en-US" dirty="0" smtClean="0"/>
              <a:t> (also called </a:t>
            </a:r>
            <a:r>
              <a:rPr lang="en-US" b="1" dirty="0" smtClean="0"/>
              <a:t>page-locked </a:t>
            </a:r>
            <a:r>
              <a:rPr lang="en-US" dirty="0" smtClean="0"/>
              <a:t>memory)</a:t>
            </a:r>
          </a:p>
          <a:p>
            <a:r>
              <a:rPr lang="en-US" dirty="0" smtClean="0"/>
              <a:t>If supported, can enable much faster host &lt;-&gt; device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Pinned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regular </a:t>
            </a:r>
            <a:r>
              <a:rPr lang="en-US" dirty="0" err="1" smtClean="0"/>
              <a:t>enqueueRead</a:t>
            </a:r>
            <a:r>
              <a:rPr lang="en-US" dirty="0" smtClean="0"/>
              <a:t>/</a:t>
            </a:r>
            <a:r>
              <a:rPr lang="en-US" dirty="0" err="1" smtClean="0"/>
              <a:t>enqueueWrite</a:t>
            </a:r>
            <a:r>
              <a:rPr lang="en-US" dirty="0" smtClean="0"/>
              <a:t> command might manage ~6GB/s</a:t>
            </a:r>
          </a:p>
          <a:p>
            <a:r>
              <a:rPr lang="en-US" dirty="0" smtClean="0"/>
              <a:t>But PCI-E Gen 3.0 can sustain transfer rates of up to 16GB/s</a:t>
            </a:r>
          </a:p>
          <a:p>
            <a:r>
              <a:rPr lang="en-US" dirty="0" smtClean="0"/>
              <a:t>So, where has our bandwidth gone?</a:t>
            </a:r>
          </a:p>
          <a:p>
            <a:r>
              <a:rPr lang="en-US" dirty="0" smtClean="0"/>
              <a:t>The operating system</a:t>
            </a:r>
          </a:p>
          <a:p>
            <a:r>
              <a:rPr lang="en-US" dirty="0" smtClean="0"/>
              <a:t>Why? Let's consider when memory is actually allocated…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9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 smtClean="0"/>
              <a:t>Consider a laptop which has 16GB of RAM.</a:t>
            </a:r>
          </a:p>
          <a:p>
            <a:endParaRPr lang="en-US" dirty="0"/>
          </a:p>
          <a:p>
            <a:r>
              <a:rPr lang="en-US" dirty="0" smtClean="0"/>
              <a:t>What is the output of the code on the right if run on this laptop?</a:t>
            </a:r>
          </a:p>
          <a:p>
            <a:endParaRPr lang="en-US" dirty="0"/>
          </a:p>
          <a:p>
            <a:r>
              <a:rPr lang="en-US" dirty="0" smtClean="0"/>
              <a:t>Bonus Question: if compiled with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–m32</a:t>
            </a:r>
            <a:r>
              <a:rPr lang="en-US" dirty="0" smtClean="0"/>
              <a:t>, what will the output be?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main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//64 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//256GB 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malloc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6645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204864"/>
            <a:ext cx="56886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gcc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test.c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-o test          </a:t>
            </a:r>
          </a:p>
          <a:p>
            <a:endParaRPr lang="en-US" sz="32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./test</a:t>
            </a:r>
          </a:p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got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ptr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0x7f84b0c03350</a:t>
            </a:r>
            <a:endParaRPr lang="en-US" sz="32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1391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1448</Words>
  <Application>Microsoft Macintosh PowerPoint</Application>
  <PresentationFormat>On-screen Show (4:3)</PresentationFormat>
  <Paragraphs>243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Advanced OpenCL Topics - Host-DEVICE Interactions</vt:lpstr>
      <vt:lpstr>Platform discovery</vt:lpstr>
      <vt:lpstr>Hard coding</vt:lpstr>
      <vt:lpstr>Selection</vt:lpstr>
      <vt:lpstr>Selection</vt:lpstr>
      <vt:lpstr>Pinned Memory</vt:lpstr>
      <vt:lpstr>Pinned Memory</vt:lpstr>
      <vt:lpstr>Malloc Recap</vt:lpstr>
      <vt:lpstr>PowerPoint Presentation</vt:lpstr>
      <vt:lpstr>Malloc Recap</vt:lpstr>
      <vt:lpstr>Malloc Recap</vt:lpstr>
      <vt:lpstr>Malloc Recap</vt:lpstr>
      <vt:lpstr>Malloc Recap</vt:lpstr>
      <vt:lpstr>PowerPoint Presentation</vt:lpstr>
      <vt:lpstr>PowerPoint Presentation</vt:lpstr>
      <vt:lpstr>Using Pinned Memory</vt:lpstr>
      <vt:lpstr>Caveats</vt:lpstr>
      <vt:lpstr>Multiple Devices</vt:lpstr>
      <vt:lpstr>Multiple Contexts</vt:lpstr>
      <vt:lpstr>Multiple Command Queues</vt:lpstr>
      <vt:lpstr>OpenCL &amp; MPI</vt:lpstr>
      <vt:lpstr>Halo Exchange</vt:lpstr>
      <vt:lpstr>Exercise 9: Fast host-device data transfers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OpenCL Topics - Host-DEVICE Interactions</dc:title>
  <dc:creator>James Price</dc:creator>
  <cp:lastModifiedBy>James Price</cp:lastModifiedBy>
  <cp:revision>1</cp:revision>
  <dcterms:created xsi:type="dcterms:W3CDTF">2015-05-05T22:40:57Z</dcterms:created>
  <dcterms:modified xsi:type="dcterms:W3CDTF">2015-05-05T22:42:11Z</dcterms:modified>
</cp:coreProperties>
</file>