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0" d="100"/>
          <a:sy n="90" d="100"/>
        </p:scale>
        <p:origin x="-196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notesMaster" Target="notesMasters/notesMaster1.xml"/><Relationship Id="rId81" Type="http://schemas.openxmlformats.org/officeDocument/2006/relationships/printerSettings" Target="printerSettings/printerSettings1.bin"/><Relationship Id="rId82" Type="http://schemas.openxmlformats.org/officeDocument/2006/relationships/presProps" Target="presProps.xml"/><Relationship Id="rId83" Type="http://schemas.openxmlformats.org/officeDocument/2006/relationships/viewProps" Target="viewProps.xml"/><Relationship Id="rId84" Type="http://schemas.openxmlformats.org/officeDocument/2006/relationships/theme" Target="theme/theme1.xml"/><Relationship Id="rId85"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4B9960-65DD-7948-AAE5-CA021B06E14D}" type="datetimeFigureOut">
              <a:rPr lang="en-US" smtClean="0"/>
              <a:t>05/05/15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586968-7D7C-644F-B08A-4E148D7B3FC9}" type="slidenum">
              <a:rPr lang="en-GB" smtClean="0"/>
              <a:t>‹#›</a:t>
            </a:fld>
            <a:endParaRPr lang="en-GB"/>
          </a:p>
        </p:txBody>
      </p:sp>
    </p:spTree>
    <p:extLst>
      <p:ext uri="{BB962C8B-B14F-4D97-AF65-F5344CB8AC3E}">
        <p14:creationId xmlns:p14="http://schemas.microsoft.com/office/powerpoint/2010/main" val="2920239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Hard to tell how good performance is going to be even if you know the kernel is relatively well optimised</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2</a:t>
            </a:fld>
            <a:endParaRPr lang="en-GB"/>
          </a:p>
        </p:txBody>
      </p:sp>
    </p:spTree>
    <p:extLst>
      <p:ext uri="{BB962C8B-B14F-4D97-AF65-F5344CB8AC3E}">
        <p14:creationId xmlns:p14="http://schemas.microsoft.com/office/powerpoint/2010/main" val="767422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Simple example, most people might already know. Should work everywhere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3</a:t>
            </a:fld>
            <a:endParaRPr lang="en-GB"/>
          </a:p>
        </p:txBody>
      </p:sp>
    </p:spTree>
    <p:extLst>
      <p:ext uri="{BB962C8B-B14F-4D97-AF65-F5344CB8AC3E}">
        <p14:creationId xmlns:p14="http://schemas.microsoft.com/office/powerpoint/2010/main" val="2474384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Mention lots of tools for profiling, ecosystem is better than it was. </a:t>
            </a:r>
            <a:r>
              <a:rPr lang="en-GB" dirty="0" err="1" smtClean="0"/>
              <a:t>Nvvp</a:t>
            </a:r>
            <a:r>
              <a:rPr lang="en-GB" dirty="0" smtClean="0"/>
              <a:t> might be able to be coerced to provide profiling information, </a:t>
            </a:r>
            <a:r>
              <a:rPr lang="en-GB" dirty="0" err="1" smtClean="0"/>
              <a:t>codexl</a:t>
            </a:r>
            <a:r>
              <a:rPr lang="en-GB" dirty="0" smtClean="0"/>
              <a:t>/ds-5</a:t>
            </a:r>
            <a:r>
              <a:rPr lang="en-GB" baseline="0" dirty="0" smtClean="0"/>
              <a:t> I’m not sure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4</a:t>
            </a:fld>
            <a:endParaRPr lang="en-GB"/>
          </a:p>
        </p:txBody>
      </p:sp>
    </p:spTree>
    <p:extLst>
      <p:ext uri="{BB962C8B-B14F-4D97-AF65-F5344CB8AC3E}">
        <p14:creationId xmlns:p14="http://schemas.microsoft.com/office/powerpoint/2010/main" val="1023995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Quick notes about it – mention paper? </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38</a:t>
            </a:fld>
            <a:endParaRPr lang="en-GB"/>
          </a:p>
        </p:txBody>
      </p:sp>
    </p:spTree>
    <p:extLst>
      <p:ext uri="{BB962C8B-B14F-4D97-AF65-F5344CB8AC3E}">
        <p14:creationId xmlns:p14="http://schemas.microsoft.com/office/powerpoint/2010/main" val="2151607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Work group sizes – maybe obvious. Mention </a:t>
            </a:r>
            <a:r>
              <a:rPr lang="en-GB" baseline="0" dirty="0" err="1" smtClean="0"/>
              <a:t>opencl</a:t>
            </a:r>
            <a:r>
              <a:rPr lang="en-GB" baseline="0" dirty="0" smtClean="0"/>
              <a:t> 2 padded work group sizes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55</a:t>
            </a:fld>
            <a:endParaRPr lang="en-GB"/>
          </a:p>
        </p:txBody>
      </p:sp>
    </p:spTree>
    <p:extLst>
      <p:ext uri="{BB962C8B-B14F-4D97-AF65-F5344CB8AC3E}">
        <p14:creationId xmlns:p14="http://schemas.microsoft.com/office/powerpoint/2010/main" val="459045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Results from our 2D lattice Boltzmann code, results from the ISC paper.</a:t>
            </a:r>
          </a:p>
          <a:p>
            <a:endParaRPr lang="en-GB" baseline="0" dirty="0" smtClean="0"/>
          </a:p>
          <a:p>
            <a:r>
              <a:rPr lang="en-GB" baseline="0" dirty="0" smtClean="0"/>
              <a:t>Top left is AMD, top right is </a:t>
            </a:r>
            <a:r>
              <a:rPr lang="en-GB" baseline="0" dirty="0" err="1" smtClean="0"/>
              <a:t>Nvidia</a:t>
            </a:r>
            <a:r>
              <a:rPr lang="en-GB" baseline="0" dirty="0" smtClean="0"/>
              <a:t>, bottom is Intel CPU.</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56</a:t>
            </a:fld>
            <a:endParaRPr lang="en-GB"/>
          </a:p>
        </p:txBody>
      </p:sp>
    </p:spTree>
    <p:extLst>
      <p:ext uri="{BB962C8B-B14F-4D97-AF65-F5344CB8AC3E}">
        <p14:creationId xmlns:p14="http://schemas.microsoft.com/office/powerpoint/2010/main" val="1332754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Barriers between code for better cache use </a:t>
            </a:r>
            <a:r>
              <a:rPr lang="en-GB" dirty="0" err="1" smtClean="0"/>
              <a:t>etc</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61</a:t>
            </a:fld>
            <a:endParaRPr lang="en-GB"/>
          </a:p>
        </p:txBody>
      </p:sp>
    </p:spTree>
    <p:extLst>
      <p:ext uri="{BB962C8B-B14F-4D97-AF65-F5344CB8AC3E}">
        <p14:creationId xmlns:p14="http://schemas.microsoft.com/office/powerpoint/2010/main" val="80389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Example of the barriers which can speed up code by making a barrier between accessing different bits of memory. </a:t>
            </a:r>
          </a:p>
          <a:p>
            <a:endParaRPr lang="en-GB" dirty="0" smtClean="0"/>
          </a:p>
          <a:p>
            <a:r>
              <a:rPr lang="en-GB" dirty="0" smtClean="0"/>
              <a:t>From the </a:t>
            </a:r>
            <a:r>
              <a:rPr lang="en-GB" dirty="0" err="1" smtClean="0"/>
              <a:t>CloverLeaf</a:t>
            </a:r>
            <a:r>
              <a:rPr lang="en-GB" dirty="0" smtClean="0"/>
              <a:t> benchmark (2D structured grid code for Hydrodynamics).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62</a:t>
            </a:fld>
            <a:endParaRPr lang="en-GB"/>
          </a:p>
        </p:txBody>
      </p:sp>
    </p:spTree>
    <p:extLst>
      <p:ext uri="{BB962C8B-B14F-4D97-AF65-F5344CB8AC3E}">
        <p14:creationId xmlns:p14="http://schemas.microsoft.com/office/powerpoint/2010/main" val="941717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Hints</a:t>
            </a:r>
            <a:r>
              <a:rPr lang="en-GB" baseline="0" dirty="0" smtClean="0"/>
              <a:t> to compiler to make it go faster. </a:t>
            </a:r>
          </a:p>
          <a:p>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63</a:t>
            </a:fld>
            <a:endParaRPr lang="en-GB"/>
          </a:p>
        </p:txBody>
      </p:sp>
    </p:spTree>
    <p:extLst>
      <p:ext uri="{BB962C8B-B14F-4D97-AF65-F5344CB8AC3E}">
        <p14:creationId xmlns:p14="http://schemas.microsoft.com/office/powerpoint/2010/main" val="393086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05/05/15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390546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05/05/15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5414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05/05/15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1993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05/05/15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52256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D96F9273-1B51-1D4D-B007-2EA617412104}" type="datetimeFigureOut">
              <a:rPr lang="en-US" smtClean="0"/>
              <a:t>05/05/15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76157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Date Placeholder 4"/>
          <p:cNvSpPr>
            <a:spLocks noGrp="1"/>
          </p:cNvSpPr>
          <p:nvPr>
            <p:ph type="dt" sz="half" idx="10"/>
          </p:nvPr>
        </p:nvSpPr>
        <p:spPr/>
        <p:txBody>
          <a:bodyPr/>
          <a:lstStyle/>
          <a:p>
            <a:fld id="{D96F9273-1B51-1D4D-B007-2EA617412104}" type="datetimeFigureOut">
              <a:rPr lang="en-US" smtClean="0"/>
              <a:t>05/05/15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83085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Date Placeholder 6"/>
          <p:cNvSpPr>
            <a:spLocks noGrp="1"/>
          </p:cNvSpPr>
          <p:nvPr>
            <p:ph type="dt" sz="half" idx="10"/>
          </p:nvPr>
        </p:nvSpPr>
        <p:spPr/>
        <p:txBody>
          <a:bodyPr/>
          <a:lstStyle/>
          <a:p>
            <a:fld id="{D96F9273-1B51-1D4D-B007-2EA617412104}" type="datetimeFigureOut">
              <a:rPr lang="en-US" smtClean="0"/>
              <a:t>05/05/15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864601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Date Placeholder 2"/>
          <p:cNvSpPr>
            <a:spLocks noGrp="1"/>
          </p:cNvSpPr>
          <p:nvPr>
            <p:ph type="dt" sz="half" idx="10"/>
          </p:nvPr>
        </p:nvSpPr>
        <p:spPr/>
        <p:txBody>
          <a:bodyPr/>
          <a:lstStyle/>
          <a:p>
            <a:fld id="{D96F9273-1B51-1D4D-B007-2EA617412104}" type="datetimeFigureOut">
              <a:rPr lang="en-US" smtClean="0"/>
              <a:t>05/05/15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4232657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F9273-1B51-1D4D-B007-2EA617412104}" type="datetimeFigureOut">
              <a:rPr lang="en-US" smtClean="0"/>
              <a:t>05/05/15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12130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05/05/15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550519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05/05/15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371360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F9273-1B51-1D4D-B007-2EA617412104}" type="datetimeFigureOut">
              <a:rPr lang="en-US" smtClean="0"/>
              <a:t>05/05/15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D2009-AE8B-8448-879D-7D152E33A872}" type="slidenum">
              <a:rPr lang="en-GB" smtClean="0"/>
              <a:t>‹#›</a:t>
            </a:fld>
            <a:endParaRPr lang="en-GB"/>
          </a:p>
        </p:txBody>
      </p:sp>
    </p:spTree>
    <p:extLst>
      <p:ext uri="{BB962C8B-B14F-4D97-AF65-F5344CB8AC3E}">
        <p14:creationId xmlns:p14="http://schemas.microsoft.com/office/powerpoint/2010/main" val="4016137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nvidia.com/gameworksdownload%23?dn=nsight-visual-studio-edition-4-5-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md.com/tools-and-sdks/opencl-zone/codex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vtune-amplifier-xe" TargetMode="External"/><Relationship Id="rId3" Type="http://schemas.openxmlformats.org/officeDocument/2006/relationships/hyperlink" Target="https://software.intel.com/en-us/articles/intel-vtune-amplifier-xe-getting-started-with-opencl-performance-analysis-on-intel-hd-graphic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inde" TargetMode="External"/><Relationship Id="rId3" Type="http://schemas.openxmlformats.org/officeDocument/2006/relationships/hyperlink" Target="https://software.intel.com/en-us/node/539337"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ulticore.doc.ic.ac.uk/tools/GPUVerify/"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jrprice/Oclgrind"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sc.es/computer-sciences/performance-tools/trace-generation" TargetMode="External"/><Relationship Id="rId3" Type="http://schemas.openxmlformats.org/officeDocument/2006/relationships/hyperlink" Target="http://www.bsc.es/computer-sciences/performance-tools/paraver"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istymountain.co.uk/flaming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 Id="rId3" Type="http://schemas.openxmlformats.org/officeDocument/2006/relationships/image" Target="../media/image1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 OpenCL Code</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a:t>
            </a:r>
            <a:r>
              <a:rPr lang="en-GB" dirty="0">
                <a:solidFill>
                  <a:schemeClr val="tx1"/>
                </a:solidFill>
              </a:rPr>
              <a:t>9</a:t>
            </a:r>
          </a:p>
        </p:txBody>
      </p:sp>
    </p:spTree>
    <p:extLst>
      <p:ext uri="{BB962C8B-B14F-4D97-AF65-F5344CB8AC3E}">
        <p14:creationId xmlns:p14="http://schemas.microsoft.com/office/powerpoint/2010/main" val="396450102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2 – visualize the trace</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r>
              <a:rPr lang="en-GB" dirty="0" err="1" smtClean="0"/>
              <a:t>Extrae</a:t>
            </a:r>
            <a:r>
              <a:rPr lang="en-GB" dirty="0" smtClean="0"/>
              <a:t> produces a number of files</a:t>
            </a:r>
          </a:p>
          <a:p>
            <a:pPr lvl="1"/>
            <a:r>
              <a:rPr lang="en-GB" dirty="0" smtClean="0"/>
              <a:t>.</a:t>
            </a:r>
            <a:r>
              <a:rPr lang="en-GB" dirty="0" err="1" smtClean="0"/>
              <a:t>prv</a:t>
            </a:r>
            <a:r>
              <a:rPr lang="en-GB" dirty="0" smtClean="0"/>
              <a:t>, .</a:t>
            </a:r>
            <a:r>
              <a:rPr lang="en-GB" dirty="0" err="1" smtClean="0"/>
              <a:t>pcf</a:t>
            </a:r>
            <a:r>
              <a:rPr lang="en-GB" dirty="0" smtClean="0"/>
              <a:t>, .row, etc…</a:t>
            </a:r>
          </a:p>
          <a:p>
            <a:r>
              <a:rPr lang="en-GB" dirty="0" smtClean="0"/>
              <a:t>Run </a:t>
            </a:r>
            <a:r>
              <a:rPr lang="en-GB" dirty="0" err="1" smtClean="0"/>
              <a:t>Paraver</a:t>
            </a:r>
            <a:endParaRPr lang="en-GB" dirty="0" smtClean="0"/>
          </a:p>
          <a:p>
            <a:pPr lvl="1"/>
            <a:r>
              <a:rPr lang="en-GB" b="1" dirty="0" smtClean="0">
                <a:latin typeface="Courier New"/>
                <a:cs typeface="Courier New"/>
              </a:rPr>
              <a:t>./</a:t>
            </a:r>
            <a:r>
              <a:rPr lang="en-GB" b="1" dirty="0" err="1" smtClean="0">
                <a:latin typeface="Courier New"/>
                <a:cs typeface="Courier New"/>
              </a:rPr>
              <a:t>wxparaver</a:t>
            </a:r>
            <a:r>
              <a:rPr lang="en-GB" b="1" dirty="0" smtClean="0">
                <a:latin typeface="Courier New"/>
                <a:cs typeface="Courier New"/>
              </a:rPr>
              <a:t>-&lt;version&gt;/bin/</a:t>
            </a:r>
            <a:r>
              <a:rPr lang="en-GB" b="1" dirty="0" err="1" smtClean="0">
                <a:latin typeface="Courier New"/>
                <a:cs typeface="Courier New"/>
              </a:rPr>
              <a:t>wxparaver</a:t>
            </a:r>
            <a:endParaRPr lang="en-GB" b="1" dirty="0" smtClean="0">
              <a:latin typeface="Courier New"/>
              <a:cs typeface="Courier New"/>
            </a:endParaRPr>
          </a:p>
          <a:p>
            <a:r>
              <a:rPr lang="en-GB" dirty="0" smtClean="0"/>
              <a:t>Load in the trace</a:t>
            </a:r>
          </a:p>
          <a:p>
            <a:pPr lvl="1"/>
            <a:r>
              <a:rPr lang="en-GB" dirty="0" smtClean="0"/>
              <a:t>File –&gt; Load Trace -&gt; Select the .</a:t>
            </a:r>
            <a:r>
              <a:rPr lang="en-GB" dirty="0" err="1" smtClean="0"/>
              <a:t>prv</a:t>
            </a:r>
            <a:r>
              <a:rPr lang="en-GB" dirty="0" smtClean="0"/>
              <a:t> file</a:t>
            </a:r>
          </a:p>
          <a:p>
            <a:r>
              <a:rPr lang="en-GB" dirty="0" smtClean="0"/>
              <a:t>Load in the provided </a:t>
            </a:r>
            <a:r>
              <a:rPr lang="en-GB" dirty="0" err="1" smtClean="0"/>
              <a:t>OpenCL</a:t>
            </a:r>
            <a:r>
              <a:rPr lang="en-GB" dirty="0" smtClean="0"/>
              <a:t> view </a:t>
            </a:r>
            <a:r>
              <a:rPr lang="en-GB" dirty="0" err="1" smtClean="0"/>
              <a:t>config</a:t>
            </a:r>
            <a:r>
              <a:rPr lang="en-GB" dirty="0" smtClean="0"/>
              <a:t> file</a:t>
            </a:r>
          </a:p>
          <a:p>
            <a:pPr lvl="1"/>
            <a:r>
              <a:rPr lang="en-GB" dirty="0" smtClean="0"/>
              <a:t>File -&gt; Load configuration -&gt; </a:t>
            </a:r>
            <a:r>
              <a:rPr lang="en-GB" dirty="0" err="1" smtClean="0"/>
              <a:t>wxparaver</a:t>
            </a:r>
            <a:r>
              <a:rPr lang="en-GB" dirty="0" smtClean="0"/>
              <a:t>-&lt;version&gt;/</a:t>
            </a:r>
            <a:r>
              <a:rPr lang="en-GB" dirty="0" err="1" smtClean="0"/>
              <a:t>cfgs</a:t>
            </a:r>
            <a:r>
              <a:rPr lang="en-GB" dirty="0" smtClean="0"/>
              <a:t>/</a:t>
            </a:r>
            <a:r>
              <a:rPr lang="en-GB" dirty="0" err="1" smtClean="0"/>
              <a:t>OpenCL</a:t>
            </a:r>
            <a:r>
              <a:rPr lang="en-GB" dirty="0" smtClean="0"/>
              <a:t>/views/</a:t>
            </a:r>
            <a:r>
              <a:rPr lang="en-GB" dirty="0" err="1" smtClean="0"/>
              <a:t>opencl_call.cfg</a:t>
            </a:r>
            <a:endParaRPr lang="en-GB" dirty="0" smtClean="0"/>
          </a:p>
          <a:p>
            <a:r>
              <a:rPr lang="en-GB" dirty="0" smtClean="0"/>
              <a:t>The traces appear as three windows</a:t>
            </a:r>
          </a:p>
          <a:p>
            <a:pPr marL="971550" lvl="1" indent="-514350">
              <a:buFont typeface="+mj-lt"/>
              <a:buAutoNum type="arabicPeriod"/>
            </a:pPr>
            <a:r>
              <a:rPr lang="en-GB" dirty="0" err="1" smtClean="0"/>
              <a:t>OpenCL</a:t>
            </a:r>
            <a:r>
              <a:rPr lang="en-GB" dirty="0" smtClean="0"/>
              <a:t> call in host - timings of API calls</a:t>
            </a:r>
          </a:p>
          <a:p>
            <a:pPr marL="971550" lvl="1" indent="-514350">
              <a:buFont typeface="+mj-lt"/>
              <a:buAutoNum type="arabicPeriod"/>
            </a:pPr>
            <a:r>
              <a:rPr lang="en-GB" dirty="0" smtClean="0"/>
              <a:t>Kernel Name – run times of kernel executions</a:t>
            </a:r>
          </a:p>
          <a:p>
            <a:pPr marL="971550" lvl="1" indent="-514350">
              <a:buFont typeface="+mj-lt"/>
              <a:buAutoNum type="arabicPeriod"/>
            </a:pPr>
            <a:r>
              <a:rPr lang="en-GB" dirty="0" err="1" smtClean="0"/>
              <a:t>OpenCL</a:t>
            </a:r>
            <a:r>
              <a:rPr lang="en-GB" dirty="0" smtClean="0"/>
              <a:t> call in accelerator – information about total compute </a:t>
            </a:r>
            <a:r>
              <a:rPr lang="en-GB" dirty="0" err="1" smtClean="0"/>
              <a:t>vs</a:t>
            </a:r>
            <a:r>
              <a:rPr lang="en-GB" dirty="0" smtClean="0"/>
              <a:t> memory transfer times</a:t>
            </a:r>
          </a:p>
        </p:txBody>
      </p:sp>
    </p:spTree>
    <p:extLst>
      <p:ext uri="{BB962C8B-B14F-4D97-AF65-F5344CB8AC3E}">
        <p14:creationId xmlns:p14="http://schemas.microsoft.com/office/powerpoint/2010/main" val="274850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Paraver</a:t>
            </a:r>
            <a:endParaRPr lang="en-GB"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9552" y="1268760"/>
            <a:ext cx="2520280" cy="5257539"/>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491880" y="1916832"/>
            <a:ext cx="5184576" cy="3787069"/>
          </a:xfrm>
        </p:spPr>
      </p:pic>
    </p:spTree>
    <p:extLst>
      <p:ext uri="{BB962C8B-B14F-4D97-AF65-F5344CB8AC3E}">
        <p14:creationId xmlns:p14="http://schemas.microsoft.com/office/powerpoint/2010/main" val="1769294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Usage Tips</a:t>
            </a:r>
            <a:endParaRPr lang="en-GB" dirty="0"/>
          </a:p>
        </p:txBody>
      </p:sp>
      <p:sp>
        <p:nvSpPr>
          <p:cNvPr id="3" name="Content Placeholder 2"/>
          <p:cNvSpPr>
            <a:spLocks noGrp="1"/>
          </p:cNvSpPr>
          <p:nvPr>
            <p:ph idx="1"/>
          </p:nvPr>
        </p:nvSpPr>
        <p:spPr>
          <a:xfrm>
            <a:off x="107504" y="1600200"/>
            <a:ext cx="8856984" cy="5141168"/>
          </a:xfrm>
        </p:spPr>
        <p:txBody>
          <a:bodyPr>
            <a:normAutofit fontScale="92500" lnSpcReduction="20000"/>
          </a:bodyPr>
          <a:lstStyle/>
          <a:p>
            <a:r>
              <a:rPr lang="en-GB" dirty="0" smtClean="0"/>
              <a:t>Show what the colours represent</a:t>
            </a:r>
          </a:p>
          <a:p>
            <a:pPr lvl="1"/>
            <a:r>
              <a:rPr lang="en-GB" dirty="0" smtClean="0"/>
              <a:t>Right click -&gt; Info Panel</a:t>
            </a:r>
          </a:p>
          <a:p>
            <a:r>
              <a:rPr lang="en-GB" dirty="0" smtClean="0"/>
              <a:t>Zoom in to examine specific areas of interest</a:t>
            </a:r>
          </a:p>
          <a:p>
            <a:pPr lvl="1"/>
            <a:r>
              <a:rPr lang="en-GB" dirty="0" smtClean="0"/>
              <a:t>Highlight a section of the trace to populate the timeline window</a:t>
            </a:r>
          </a:p>
          <a:p>
            <a:r>
              <a:rPr lang="en-GB" dirty="0" smtClean="0"/>
              <a:t>Tabulate the data – numerical timings of API calls</a:t>
            </a:r>
          </a:p>
          <a:p>
            <a:pPr lvl="1"/>
            <a:r>
              <a:rPr lang="en-GB" dirty="0" smtClean="0"/>
              <a:t>Select a timeline in the </a:t>
            </a:r>
            <a:r>
              <a:rPr lang="en-GB" dirty="0" err="1" smtClean="0"/>
              <a:t>Paraver</a:t>
            </a:r>
            <a:r>
              <a:rPr lang="en-GB" dirty="0" smtClean="0"/>
              <a:t> main window, click on the ‘New Histogram’ icon and select OK</a:t>
            </a:r>
          </a:p>
          <a:p>
            <a:r>
              <a:rPr lang="en-GB" dirty="0" smtClean="0"/>
              <a:t>Powerful software – can also pick up your MPI communications</a:t>
            </a:r>
          </a:p>
          <a:p>
            <a:r>
              <a:rPr lang="en-GB" dirty="0" smtClean="0"/>
              <a:t>Perform calculations with the data – see the </a:t>
            </a:r>
            <a:r>
              <a:rPr lang="en-GB" dirty="0" err="1" smtClean="0"/>
              <a:t>Paraver</a:t>
            </a:r>
            <a:r>
              <a:rPr lang="en-GB" dirty="0" smtClean="0"/>
              <a:t> user guide</a:t>
            </a:r>
            <a:endParaRPr lang="en-GB" dirty="0"/>
          </a:p>
        </p:txBody>
      </p:sp>
    </p:spTree>
    <p:extLst>
      <p:ext uri="{BB962C8B-B14F-4D97-AF65-F5344CB8AC3E}">
        <p14:creationId xmlns:p14="http://schemas.microsoft.com/office/powerpoint/2010/main" val="3000034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Platform specific profilers</a:t>
            </a:r>
            <a:endParaRPr lang="en-GB" dirty="0"/>
          </a:p>
        </p:txBody>
      </p:sp>
      <p:sp>
        <p:nvSpPr>
          <p:cNvPr id="3" name="Content Placeholder 2"/>
          <p:cNvSpPr>
            <a:spLocks noGrp="1"/>
          </p:cNvSpPr>
          <p:nvPr>
            <p:ph idx="1"/>
          </p:nvPr>
        </p:nvSpPr>
        <p:spPr/>
        <p:txBody>
          <a:bodyPr/>
          <a:lstStyle/>
          <a:p>
            <a:r>
              <a:rPr lang="en-GB" dirty="0" smtClean="0"/>
              <a:t>More information can be obtained about your </a:t>
            </a:r>
            <a:r>
              <a:rPr lang="en-GB" dirty="0" err="1" smtClean="0"/>
              <a:t>OpenCL</a:t>
            </a:r>
            <a:r>
              <a:rPr lang="en-GB" dirty="0" smtClean="0"/>
              <a:t> program by profiling it using the hardware vendors dedicated profilers</a:t>
            </a:r>
          </a:p>
          <a:p>
            <a:endParaRPr lang="en-GB" dirty="0"/>
          </a:p>
          <a:p>
            <a:r>
              <a:rPr lang="en-GB" dirty="0" err="1" smtClean="0"/>
              <a:t>OpenCL</a:t>
            </a:r>
            <a:r>
              <a:rPr lang="en-GB" dirty="0" smtClean="0"/>
              <a:t> profiling can be done with Events in the API itself for specific profiling of queues and kernel calls</a:t>
            </a:r>
            <a:endParaRPr lang="en-GB" dirty="0"/>
          </a:p>
        </p:txBody>
      </p:sp>
    </p:spTree>
    <p:extLst>
      <p:ext uri="{BB962C8B-B14F-4D97-AF65-F5344CB8AC3E}">
        <p14:creationId xmlns:p14="http://schemas.microsoft.com/office/powerpoint/2010/main" val="3592993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71400"/>
            <a:ext cx="8229600" cy="1143000"/>
          </a:xfrm>
        </p:spPr>
        <p:txBody>
          <a:bodyPr/>
          <a:lstStyle/>
          <a:p>
            <a:r>
              <a:rPr lang="en-GB" dirty="0" smtClean="0"/>
              <a:t>NVIDIA Visual Profiler®</a:t>
            </a:r>
            <a:endParaRPr lang="en-GB" dirty="0"/>
          </a:p>
        </p:txBody>
      </p:sp>
      <p:sp>
        <p:nvSpPr>
          <p:cNvPr id="6" name="Content Placeholder 4"/>
          <p:cNvSpPr txBox="1">
            <a:spLocks/>
          </p:cNvSpPr>
          <p:nvPr/>
        </p:nvSpPr>
        <p:spPr>
          <a:xfrm>
            <a:off x="107504" y="1484784"/>
            <a:ext cx="8928992" cy="2160240"/>
          </a:xfrm>
          <a:prstGeom prst="rect">
            <a:avLst/>
          </a:prstGeom>
        </p:spPr>
        <p:txBody>
          <a:bodyPr vert="horz" lIns="91440" tIns="45720" rIns="91440" bIns="45720" numCol="2"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smtClean="0">
                <a:solidFill>
                  <a:prstClr val="black"/>
                </a:solidFill>
              </a:rPr>
              <a:t>This gives us information about:</a:t>
            </a:r>
          </a:p>
          <a:p>
            <a:r>
              <a:rPr lang="en-GB" sz="3100" dirty="0" smtClean="0">
                <a:solidFill>
                  <a:prstClr val="black"/>
                </a:solidFill>
              </a:rPr>
              <a:t>Device occupancy</a:t>
            </a:r>
          </a:p>
          <a:p>
            <a:r>
              <a:rPr lang="en-GB" sz="3100" dirty="0" smtClean="0">
                <a:solidFill>
                  <a:prstClr val="black"/>
                </a:solidFill>
              </a:rPr>
              <a:t>Memory bandwidth(between host and device)</a:t>
            </a:r>
          </a:p>
          <a:p>
            <a:endParaRPr lang="en-GB" sz="3100" dirty="0" smtClean="0">
              <a:solidFill>
                <a:prstClr val="black"/>
              </a:solidFill>
            </a:endParaRPr>
          </a:p>
          <a:p>
            <a:endParaRPr lang="en-GB" sz="3100" dirty="0" smtClean="0">
              <a:solidFill>
                <a:prstClr val="black"/>
              </a:solidFill>
            </a:endParaRPr>
          </a:p>
          <a:p>
            <a:r>
              <a:rPr lang="en-GB" sz="3100" dirty="0" smtClean="0">
                <a:solidFill>
                  <a:prstClr val="black"/>
                </a:solidFill>
              </a:rPr>
              <a:t>Number of registers uses</a:t>
            </a:r>
          </a:p>
          <a:p>
            <a:r>
              <a:rPr lang="en-GB" sz="3100" dirty="0" smtClean="0">
                <a:solidFill>
                  <a:prstClr val="black"/>
                </a:solidFill>
              </a:rPr>
              <a:t>Timeline of kernel executions and memory copies</a:t>
            </a:r>
          </a:p>
          <a:p>
            <a:r>
              <a:rPr lang="en-GB" sz="3100" dirty="0" smtClean="0">
                <a:solidFill>
                  <a:prstClr val="black"/>
                </a:solidFill>
              </a:rPr>
              <a:t>Etc…</a:t>
            </a:r>
            <a:endParaRPr lang="en-GB" sz="3100" dirty="0">
              <a:solidFill>
                <a:prstClr val="black"/>
              </a:solidFill>
            </a:endParaRPr>
          </a:p>
        </p:txBody>
      </p:sp>
      <p:sp>
        <p:nvSpPr>
          <p:cNvPr id="7"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
        <p:nvSpPr>
          <p:cNvPr id="8" name="Content Placeholder 2"/>
          <p:cNvSpPr txBox="1">
            <a:spLocks/>
          </p:cNvSpPr>
          <p:nvPr/>
        </p:nvSpPr>
        <p:spPr>
          <a:xfrm>
            <a:off x="313184" y="3789039"/>
            <a:ext cx="8229600" cy="25202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dirty="0" smtClean="0">
                <a:solidFill>
                  <a:prstClr val="black"/>
                </a:solidFill>
              </a:rPr>
              <a:t>Start a new session:</a:t>
            </a:r>
          </a:p>
          <a:p>
            <a:endParaRPr lang="en-GB" sz="2000" dirty="0" smtClean="0">
              <a:solidFill>
                <a:prstClr val="black"/>
              </a:solidFill>
            </a:endParaRPr>
          </a:p>
          <a:p>
            <a:r>
              <a:rPr lang="en-GB" sz="2000" dirty="0" smtClean="0">
                <a:solidFill>
                  <a:prstClr val="black"/>
                </a:solidFill>
              </a:rPr>
              <a:t>Follow the wizard, selecting the compiled binary in the File box (you do not need to make any code or compiler modifications). You can leave the other options as the default.</a:t>
            </a:r>
          </a:p>
          <a:p>
            <a:r>
              <a:rPr lang="en-GB" sz="2000" dirty="0" smtClean="0">
                <a:solidFill>
                  <a:prstClr val="black"/>
                </a:solidFill>
              </a:rPr>
              <a:t>The binary is then run and profiled and the results displayed.</a:t>
            </a:r>
          </a:p>
          <a:p>
            <a:endParaRPr lang="en-GB" sz="2000" dirty="0">
              <a:solidFill>
                <a:prstClr val="black"/>
              </a:solidFill>
            </a:endParaRPr>
          </a:p>
        </p:txBody>
      </p:sp>
      <p:pic>
        <p:nvPicPr>
          <p:cNvPr id="9" name="Picture 2" descr="C:\Users\Tom\Downloads\Screenshot from 2012-10-15 20-06-42.png"/>
          <p:cNvPicPr>
            <a:picLocks noChangeAspect="1" noChangeArrowheads="1"/>
          </p:cNvPicPr>
          <p:nvPr/>
        </p:nvPicPr>
        <p:blipFill>
          <a:blip r:embed="rId2" cstate="print"/>
          <a:srcRect l="5000" t="6531" r="81429" b="77469"/>
          <a:stretch>
            <a:fillRect/>
          </a:stretch>
        </p:blipFill>
        <p:spPr bwMode="auto">
          <a:xfrm>
            <a:off x="6084168" y="3573016"/>
            <a:ext cx="1240971" cy="914400"/>
          </a:xfrm>
          <a:prstGeom prst="rect">
            <a:avLst/>
          </a:prstGeom>
          <a:noFill/>
        </p:spPr>
      </p:pic>
      <p:cxnSp>
        <p:nvCxnSpPr>
          <p:cNvPr id="10" name="Straight Arrow Connector 9"/>
          <p:cNvCxnSpPr>
            <a:endCxn id="9" idx="1"/>
          </p:cNvCxnSpPr>
          <p:nvPr/>
        </p:nvCxnSpPr>
        <p:spPr>
          <a:xfrm>
            <a:off x="4572000" y="4030216"/>
            <a:ext cx="1512168"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44236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457200" y="1052736"/>
            <a:ext cx="8229600" cy="4525963"/>
          </a:xfrm>
        </p:spPr>
        <p:txBody>
          <a:bodyPr/>
          <a:lstStyle/>
          <a:p>
            <a:r>
              <a:rPr lang="en-GB" dirty="0"/>
              <a:t>The timeline says what happened during the program execution:</a:t>
            </a:r>
          </a:p>
          <a:p>
            <a:endParaRPr lang="en-GB" dirty="0"/>
          </a:p>
          <a:p>
            <a:endParaRPr lang="en-GB" dirty="0"/>
          </a:p>
          <a:p>
            <a:endParaRPr lang="en-GB" dirty="0"/>
          </a:p>
          <a:p>
            <a:r>
              <a:rPr lang="en-GB" dirty="0"/>
              <a:t>Some things to think about optimising are displayed in the Analysis tab:</a:t>
            </a:r>
          </a:p>
          <a:p>
            <a:endParaRPr lang="en-GB" dirty="0"/>
          </a:p>
        </p:txBody>
      </p:sp>
      <p:pic>
        <p:nvPicPr>
          <p:cNvPr id="5" name="Picture 23" descr="C:\Users\Tom\Downloads\Screenshot from 2012-10-15 20-46-58.png"/>
          <p:cNvPicPr>
            <a:picLocks noChangeAspect="1" noChangeArrowheads="1"/>
          </p:cNvPicPr>
          <p:nvPr/>
        </p:nvPicPr>
        <p:blipFill>
          <a:blip r:embed="rId2" cstate="print"/>
          <a:srcRect l="3469" t="12082" r="50000" b="57877"/>
          <a:stretch>
            <a:fillRect/>
          </a:stretch>
        </p:blipFill>
        <p:spPr bwMode="auto">
          <a:xfrm>
            <a:off x="2296051" y="2132856"/>
            <a:ext cx="4254759" cy="1716833"/>
          </a:xfrm>
          <a:prstGeom prst="rect">
            <a:avLst/>
          </a:prstGeom>
          <a:noFill/>
        </p:spPr>
      </p:pic>
      <p:sp>
        <p:nvSpPr>
          <p:cNvPr id="6" name="TextBox 5"/>
          <p:cNvSpPr txBox="1"/>
          <p:nvPr/>
        </p:nvSpPr>
        <p:spPr>
          <a:xfrm>
            <a:off x="755576" y="2866285"/>
            <a:ext cx="1205992" cy="400110"/>
          </a:xfrm>
          <a:prstGeom prst="rect">
            <a:avLst/>
          </a:prstGeom>
          <a:noFill/>
        </p:spPr>
        <p:txBody>
          <a:bodyPr wrap="square" rtlCol="0">
            <a:spAutoFit/>
          </a:bodyPr>
          <a:lstStyle/>
          <a:p>
            <a:r>
              <a:rPr lang="en-GB" sz="2000" dirty="0" smtClean="0">
                <a:solidFill>
                  <a:srgbClr val="4F81BD"/>
                </a:solidFill>
              </a:rPr>
              <a:t>Kernels</a:t>
            </a:r>
            <a:endParaRPr lang="en-GB" sz="2000" dirty="0">
              <a:solidFill>
                <a:srgbClr val="4F81BD"/>
              </a:solidFill>
            </a:endParaRPr>
          </a:p>
        </p:txBody>
      </p:sp>
      <p:cxnSp>
        <p:nvCxnSpPr>
          <p:cNvPr id="7" name="Straight Arrow Connector 6"/>
          <p:cNvCxnSpPr>
            <a:stCxn id="6" idx="3"/>
          </p:cNvCxnSpPr>
          <p:nvPr/>
        </p:nvCxnSpPr>
        <p:spPr bwMode="auto">
          <a:xfrm flipV="1">
            <a:off x="1961568" y="2987585"/>
            <a:ext cx="914399" cy="78755"/>
          </a:xfrm>
          <a:prstGeom prst="straightConnector1">
            <a:avLst/>
          </a:prstGeom>
          <a:solidFill>
            <a:srgbClr val="E66714"/>
          </a:solidFill>
          <a:ln w="38100" cap="flat" cmpd="sng" algn="ctr">
            <a:solidFill>
              <a:schemeClr val="accent1"/>
            </a:solidFill>
            <a:prstDash val="solid"/>
            <a:round/>
            <a:headEnd type="none" w="med" len="med"/>
            <a:tailEnd type="arrow"/>
          </a:ln>
          <a:effectLst/>
        </p:spPr>
      </p:cxnSp>
      <p:sp>
        <p:nvSpPr>
          <p:cNvPr id="8" name="TextBox 7"/>
          <p:cNvSpPr txBox="1"/>
          <p:nvPr/>
        </p:nvSpPr>
        <p:spPr>
          <a:xfrm>
            <a:off x="6780752" y="2312287"/>
            <a:ext cx="1967712" cy="1631216"/>
          </a:xfrm>
          <a:prstGeom prst="rect">
            <a:avLst/>
          </a:prstGeom>
          <a:noFill/>
        </p:spPr>
        <p:txBody>
          <a:bodyPr wrap="square" rtlCol="0">
            <a:spAutoFit/>
          </a:bodyPr>
          <a:lstStyle/>
          <a:p>
            <a:pPr algn="ctr"/>
            <a:r>
              <a:rPr lang="en-GB" sz="2000" dirty="0" smtClean="0">
                <a:solidFill>
                  <a:srgbClr val="4F81BD"/>
                </a:solidFill>
              </a:rPr>
              <a:t>Each invocation of the kernel is pictured as a box</a:t>
            </a:r>
            <a:endParaRPr lang="en-GB" sz="2000" dirty="0">
              <a:solidFill>
                <a:srgbClr val="4F81BD"/>
              </a:solidFill>
            </a:endParaRPr>
          </a:p>
        </p:txBody>
      </p:sp>
      <p:pic>
        <p:nvPicPr>
          <p:cNvPr id="10" name="Picture 24" descr="C:\Users\Tom\Downloads\Screenshot from 2012-10-15 20-46-58.png"/>
          <p:cNvPicPr>
            <a:picLocks noChangeAspect="1" noChangeArrowheads="1"/>
          </p:cNvPicPr>
          <p:nvPr/>
        </p:nvPicPr>
        <p:blipFill>
          <a:blip r:embed="rId2" cstate="print"/>
          <a:srcRect l="3571" t="67754" r="11837" b="3510"/>
          <a:stretch>
            <a:fillRect/>
          </a:stretch>
        </p:blipFill>
        <p:spPr bwMode="auto">
          <a:xfrm>
            <a:off x="940377" y="5157192"/>
            <a:ext cx="6943991" cy="1474237"/>
          </a:xfrm>
          <a:prstGeom prst="rect">
            <a:avLst/>
          </a:prstGeom>
          <a:noFill/>
        </p:spPr>
      </p:pic>
    </p:spTree>
    <p:extLst>
      <p:ext uri="{BB962C8B-B14F-4D97-AF65-F5344CB8AC3E}">
        <p14:creationId xmlns:p14="http://schemas.microsoft.com/office/powerpoint/2010/main" val="60486248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107504" y="1600200"/>
            <a:ext cx="8856984" cy="5069160"/>
          </a:xfrm>
        </p:spPr>
        <p:txBody>
          <a:bodyPr>
            <a:normAutofit fontScale="85000" lnSpcReduction="20000"/>
          </a:bodyPr>
          <a:lstStyle/>
          <a:p>
            <a:r>
              <a:rPr lang="en-GB" dirty="0"/>
              <a:t>The Details tab shows information for each kernel invocation and memory copy</a:t>
            </a:r>
          </a:p>
          <a:p>
            <a:pPr lvl="1"/>
            <a:r>
              <a:rPr lang="en-GB" dirty="0"/>
              <a:t>number of registers used</a:t>
            </a:r>
          </a:p>
          <a:p>
            <a:pPr lvl="1"/>
            <a:r>
              <a:rPr lang="en-GB" dirty="0"/>
              <a:t>work group sizes</a:t>
            </a:r>
          </a:p>
          <a:p>
            <a:pPr lvl="1"/>
            <a:r>
              <a:rPr lang="en-GB" dirty="0"/>
              <a:t>memory throughput</a:t>
            </a:r>
          </a:p>
          <a:p>
            <a:pPr lvl="1"/>
            <a:r>
              <a:rPr lang="en-GB" dirty="0"/>
              <a:t>amount of memory transferred</a:t>
            </a:r>
          </a:p>
          <a:p>
            <a:endParaRPr lang="en-GB" dirty="0"/>
          </a:p>
          <a:p>
            <a:endParaRPr lang="en-GB" dirty="0"/>
          </a:p>
          <a:p>
            <a:r>
              <a:rPr lang="en-GB" dirty="0"/>
              <a:t>No information about which parts of the kernel are running slowly, but the figures here might give us a clue as to where to look</a:t>
            </a:r>
          </a:p>
          <a:p>
            <a:endParaRPr lang="en-GB" dirty="0"/>
          </a:p>
          <a:p>
            <a:r>
              <a:rPr lang="en-GB" dirty="0"/>
              <a:t>Best way to learn: experiment with an application yourself</a:t>
            </a:r>
          </a:p>
        </p:txBody>
      </p:sp>
    </p:spTree>
    <p:extLst>
      <p:ext uri="{BB962C8B-B14F-4D97-AF65-F5344CB8AC3E}">
        <p14:creationId xmlns:p14="http://schemas.microsoft.com/office/powerpoint/2010/main" val="132959141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NVIDIA</a:t>
            </a:r>
            <a:r>
              <a:rPr lang="en-GB" dirty="0"/>
              <a:t>®</a:t>
            </a:r>
            <a:r>
              <a:rPr lang="en-GB" dirty="0" smtClean="0"/>
              <a:t> </a:t>
            </a:r>
            <a:r>
              <a:rPr lang="en-GB" dirty="0" err="1" smtClean="0"/>
              <a:t>Nsight</a:t>
            </a:r>
            <a:r>
              <a:rPr lang="en-GB" dirty="0" smtClean="0"/>
              <a:t>™</a:t>
            </a:r>
            <a:endParaRPr lang="en-GB" dirty="0"/>
          </a:p>
        </p:txBody>
      </p:sp>
      <p:sp>
        <p:nvSpPr>
          <p:cNvPr id="3" name="Content Placeholder 2"/>
          <p:cNvSpPr>
            <a:spLocks noGrp="1"/>
          </p:cNvSpPr>
          <p:nvPr>
            <p:ph idx="1"/>
          </p:nvPr>
        </p:nvSpPr>
        <p:spPr/>
        <p:txBody>
          <a:bodyPr/>
          <a:lstStyle/>
          <a:p>
            <a:r>
              <a:rPr lang="en-GB" dirty="0" smtClean="0"/>
              <a:t>Visual Studio plugin</a:t>
            </a:r>
          </a:p>
          <a:p>
            <a:r>
              <a:rPr lang="en-GB" dirty="0" smtClean="0"/>
              <a:t>Simple tracing of API calls and </a:t>
            </a:r>
            <a:r>
              <a:rPr lang="en-GB" dirty="0" err="1" smtClean="0"/>
              <a:t>enqueued</a:t>
            </a:r>
            <a:r>
              <a:rPr lang="en-GB" dirty="0" smtClean="0"/>
              <a:t> commands</a:t>
            </a:r>
          </a:p>
          <a:p>
            <a:r>
              <a:rPr lang="en-GB" dirty="0" smtClean="0"/>
              <a:t>Visual timeline</a:t>
            </a:r>
          </a:p>
          <a:p>
            <a:r>
              <a:rPr lang="en-GB" dirty="0" smtClean="0"/>
              <a:t>Works with non-NVIDIA devices!</a:t>
            </a:r>
          </a:p>
          <a:p>
            <a:r>
              <a:rPr lang="en-GB" dirty="0" smtClean="0"/>
              <a:t>Can also profile OpenGL commands</a:t>
            </a:r>
            <a:endParaRPr lang="en-GB" dirty="0" smtClean="0">
              <a:hlinkClick r:id="rId2"/>
            </a:endParaRPr>
          </a:p>
          <a:p>
            <a:r>
              <a:rPr lang="en-GB" dirty="0" smtClean="0"/>
              <a:t>Download </a:t>
            </a:r>
            <a:r>
              <a:rPr lang="en-GB" dirty="0" smtClean="0">
                <a:hlinkClick r:id="rId2"/>
              </a:rPr>
              <a:t>here</a:t>
            </a:r>
            <a:r>
              <a:rPr lang="en-GB" dirty="0" smtClean="0"/>
              <a:t> (registration required)</a:t>
            </a:r>
            <a:endParaRPr lang="en-GB" dirty="0"/>
          </a:p>
        </p:txBody>
      </p:sp>
    </p:spTree>
    <p:extLst>
      <p:ext uri="{BB962C8B-B14F-4D97-AF65-F5344CB8AC3E}">
        <p14:creationId xmlns:p14="http://schemas.microsoft.com/office/powerpoint/2010/main" val="362601557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from the command line</a:t>
            </a:r>
            <a:endParaRPr lang="en-GB" dirty="0"/>
          </a:p>
        </p:txBody>
      </p:sp>
      <p:sp>
        <p:nvSpPr>
          <p:cNvPr id="3" name="Content Placeholder 2"/>
          <p:cNvSpPr>
            <a:spLocks noGrp="1"/>
          </p:cNvSpPr>
          <p:nvPr>
            <p:ph idx="1"/>
          </p:nvPr>
        </p:nvSpPr>
        <p:spPr>
          <a:xfrm>
            <a:off x="179512" y="1196752"/>
            <a:ext cx="8784976" cy="5069160"/>
          </a:xfrm>
        </p:spPr>
        <p:txBody>
          <a:bodyPr>
            <a:normAutofit fontScale="62500" lnSpcReduction="20000"/>
          </a:bodyPr>
          <a:lstStyle/>
          <a:p>
            <a:pPr>
              <a:lnSpc>
                <a:spcPct val="120000"/>
              </a:lnSpc>
            </a:pPr>
            <a:r>
              <a:rPr lang="en-US" dirty="0" smtClean="0"/>
              <a:t>NVIDIA® also </a:t>
            </a:r>
            <a:r>
              <a:rPr lang="en-US" dirty="0"/>
              <a:t>have </a:t>
            </a:r>
            <a:r>
              <a:rPr lang="en-US" dirty="0" err="1" smtClean="0">
                <a:solidFill>
                  <a:schemeClr val="accent3"/>
                </a:solidFill>
                <a:latin typeface="Letter Gothic Std"/>
              </a:rPr>
              <a:t>nvprof</a:t>
            </a:r>
            <a:r>
              <a:rPr lang="en-US" dirty="0" smtClean="0">
                <a:solidFill>
                  <a:schemeClr val="accent3"/>
                </a:solidFill>
              </a:rPr>
              <a:t> </a:t>
            </a:r>
            <a:r>
              <a:rPr lang="en-US" dirty="0"/>
              <a:t>and 'Command Line Profiler’</a:t>
            </a:r>
          </a:p>
          <a:p>
            <a:pPr>
              <a:lnSpc>
                <a:spcPct val="120000"/>
              </a:lnSpc>
            </a:pPr>
            <a:r>
              <a:rPr lang="en-US" dirty="0" err="1"/>
              <a:t>nvprof</a:t>
            </a:r>
            <a:r>
              <a:rPr lang="en-US" dirty="0"/>
              <a:t> available with </a:t>
            </a:r>
            <a:r>
              <a:rPr lang="en-US" dirty="0" smtClean="0"/>
              <a:t>CUDA™ </a:t>
            </a:r>
            <a:r>
              <a:rPr lang="en-US" dirty="0"/>
              <a:t>5.0 onwards, but currently lacks driver support for OpenCL profiling</a:t>
            </a:r>
          </a:p>
          <a:p>
            <a:pPr>
              <a:lnSpc>
                <a:spcPct val="120000"/>
              </a:lnSpc>
            </a:pPr>
            <a:r>
              <a:rPr lang="en-US" dirty="0"/>
              <a:t>The legacy command-line profiler can be invoked using environment variables</a:t>
            </a:r>
            <a:r>
              <a:rPr lang="en-US" dirty="0" smtClean="0"/>
              <a: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a:t>
            </a:r>
            <a:r>
              <a:rPr lang="en-US" dirty="0" smtClean="0">
                <a:latin typeface="Courier New Bold"/>
              </a:rPr>
              <a:t>COMPUTE_PROFILE=1</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COMPUTE_PROFILE_LOG=&lt;output file</a:t>
            </a:r>
            <a:r>
              <a:rPr lang="en-US" dirty="0" smtClean="0">
                <a:latin typeface="Courier New Bold"/>
              </a:rPr>
              <a:t>&gt;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COMPUTE_PROFILE_CONFIG=&lt;</a:t>
            </a:r>
            <a:r>
              <a:rPr lang="en-US" dirty="0" err="1">
                <a:latin typeface="Courier New Bold"/>
              </a:rPr>
              <a:t>config</a:t>
            </a:r>
            <a:r>
              <a:rPr lang="en-US" dirty="0">
                <a:latin typeface="Courier New Bold"/>
              </a:rPr>
              <a:t> file&gt;</a:t>
            </a:r>
          </a:p>
          <a:p>
            <a:pPr>
              <a:lnSpc>
                <a:spcPct val="120000"/>
              </a:lnSpc>
            </a:pPr>
            <a:r>
              <a:rPr lang="en-US" dirty="0" err="1"/>
              <a:t>Config</a:t>
            </a:r>
            <a:r>
              <a:rPr lang="en-US" dirty="0"/>
              <a:t> file controls which events to collect (run </a:t>
            </a:r>
            <a:r>
              <a:rPr lang="en-US" dirty="0" err="1" smtClean="0">
                <a:solidFill>
                  <a:schemeClr val="tx2"/>
                </a:solidFill>
                <a:latin typeface="Courier New Bold"/>
              </a:rPr>
              <a:t>nvprof</a:t>
            </a:r>
            <a:r>
              <a:rPr lang="en-US" dirty="0" smtClean="0">
                <a:solidFill>
                  <a:schemeClr val="tx2"/>
                </a:solidFill>
                <a:latin typeface="Courier New Bold"/>
              </a:rPr>
              <a:t> </a:t>
            </a:r>
            <a:r>
              <a:rPr lang="en-US" dirty="0">
                <a:solidFill>
                  <a:schemeClr val="tx2"/>
                </a:solidFill>
                <a:latin typeface="Courier New Bold"/>
              </a:rPr>
              <a:t>--</a:t>
            </a:r>
            <a:r>
              <a:rPr lang="en-US" dirty="0" smtClean="0">
                <a:solidFill>
                  <a:schemeClr val="tx2"/>
                </a:solidFill>
                <a:latin typeface="Courier New Bold"/>
              </a:rPr>
              <a:t>query-events</a:t>
            </a:r>
            <a:r>
              <a:rPr lang="en-US" dirty="0" smtClean="0"/>
              <a:t> </a:t>
            </a:r>
            <a:r>
              <a:rPr lang="en-US" dirty="0"/>
              <a:t>for a comprehensive list)</a:t>
            </a:r>
          </a:p>
          <a:p>
            <a:pPr>
              <a:lnSpc>
                <a:spcPct val="120000"/>
              </a:lnSpc>
            </a:pPr>
            <a:r>
              <a:rPr lang="en-US" dirty="0"/>
              <a:t>Run your application to collect event information and then inspect output file with text editor</a:t>
            </a:r>
          </a:p>
          <a:p>
            <a:pPr>
              <a:lnSpc>
                <a:spcPct val="120000"/>
              </a:lnSpc>
            </a:pPr>
            <a:r>
              <a:rPr lang="en-US" dirty="0"/>
              <a:t>Can also output CSV information (</a:t>
            </a:r>
            <a:r>
              <a:rPr lang="en-US" dirty="0">
                <a:latin typeface="Courier New Bold"/>
              </a:rPr>
              <a:t>COMPUTE_PROFILE_CSV=1</a:t>
            </a:r>
            <a:r>
              <a:rPr lang="en-US" dirty="0"/>
              <a:t>) for inspection with a spreadsheet or import into </a:t>
            </a:r>
            <a:r>
              <a:rPr lang="en-US" dirty="0" err="1"/>
              <a:t>nvvp</a:t>
            </a:r>
            <a:r>
              <a:rPr lang="en-US" dirty="0"/>
              <a:t> (limited support)</a:t>
            </a:r>
          </a:p>
          <a:p>
            <a:endParaRPr lang="en-GB" dirty="0"/>
          </a:p>
        </p:txBody>
      </p:sp>
      <p:sp>
        <p:nvSpPr>
          <p:cNvPr id="4"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156147377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AMD® </a:t>
            </a:r>
            <a:r>
              <a:rPr lang="en-GB" dirty="0" err="1" smtClean="0"/>
              <a:t>CodeXL</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AMD </a:t>
            </a:r>
            <a:r>
              <a:rPr lang="en-GB" dirty="0"/>
              <a:t>provide a </a:t>
            </a:r>
            <a:r>
              <a:rPr lang="en-GB" dirty="0" smtClean="0"/>
              <a:t>graphical Profiler and Debugger for AMD Radeon™ GPUs</a:t>
            </a:r>
          </a:p>
          <a:p>
            <a:r>
              <a:rPr lang="en-GB" dirty="0" smtClean="0"/>
              <a:t>Available for </a:t>
            </a:r>
            <a:r>
              <a:rPr lang="en-GB" dirty="0" smtClean="0">
                <a:hlinkClick r:id="rId2"/>
              </a:rPr>
              <a:t>download</a:t>
            </a:r>
            <a:endParaRPr lang="en-GB" dirty="0"/>
          </a:p>
          <a:p>
            <a:r>
              <a:rPr lang="en-GB" dirty="0" smtClean="0"/>
              <a:t>Can give information on:</a:t>
            </a:r>
          </a:p>
          <a:p>
            <a:pPr lvl="1"/>
            <a:r>
              <a:rPr lang="en-GB" dirty="0" smtClean="0"/>
              <a:t>API and kernel timings</a:t>
            </a:r>
          </a:p>
          <a:p>
            <a:pPr lvl="1"/>
            <a:r>
              <a:rPr lang="en-GB" dirty="0" smtClean="0"/>
              <a:t>Memory transfer information</a:t>
            </a:r>
          </a:p>
          <a:p>
            <a:pPr lvl="1"/>
            <a:r>
              <a:rPr lang="en-GB" dirty="0" smtClean="0"/>
              <a:t>Register use</a:t>
            </a:r>
          </a:p>
          <a:p>
            <a:pPr lvl="1"/>
            <a:r>
              <a:rPr lang="en-GB" dirty="0" smtClean="0"/>
              <a:t>Local memory use</a:t>
            </a:r>
          </a:p>
          <a:p>
            <a:pPr lvl="1"/>
            <a:r>
              <a:rPr lang="en-GB" dirty="0" err="1" smtClean="0"/>
              <a:t>Wavefront</a:t>
            </a:r>
            <a:r>
              <a:rPr lang="en-GB" dirty="0" smtClean="0"/>
              <a:t> usage</a:t>
            </a:r>
          </a:p>
          <a:p>
            <a:pPr lvl="1"/>
            <a:r>
              <a:rPr lang="en-GB" dirty="0" smtClean="0"/>
              <a:t>Hints at limiting performance factors</a:t>
            </a:r>
            <a:endParaRPr lang="en-GB" dirty="0"/>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09574564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a:t>
            </a:r>
            <a:endParaRPr lang="en-GB" dirty="0"/>
          </a:p>
        </p:txBody>
      </p:sp>
      <p:sp>
        <p:nvSpPr>
          <p:cNvPr id="5" name="Content Placeholder 4"/>
          <p:cNvSpPr>
            <a:spLocks noGrp="1"/>
          </p:cNvSpPr>
          <p:nvPr>
            <p:ph idx="1"/>
          </p:nvPr>
        </p:nvSpPr>
        <p:spPr/>
        <p:txBody>
          <a:bodyPr>
            <a:normAutofit fontScale="92500" lnSpcReduction="20000"/>
          </a:bodyPr>
          <a:lstStyle/>
          <a:p>
            <a:r>
              <a:rPr lang="en-GB" dirty="0" smtClean="0"/>
              <a:t>It’s hard to tell whether code will run fast just by looking at it, especially with low level </a:t>
            </a:r>
            <a:r>
              <a:rPr lang="en-GB" dirty="0" err="1" smtClean="0"/>
              <a:t>OpenCL</a:t>
            </a:r>
            <a:r>
              <a:rPr lang="en-GB" dirty="0" smtClean="0"/>
              <a:t>/CUDA</a:t>
            </a:r>
          </a:p>
          <a:p>
            <a:r>
              <a:rPr lang="en-GB" dirty="0" smtClean="0"/>
              <a:t>Bad performance is a bug</a:t>
            </a:r>
          </a:p>
          <a:p>
            <a:r>
              <a:rPr lang="en-GB" dirty="0" smtClean="0"/>
              <a:t>Problems might not be in kernels:</a:t>
            </a:r>
          </a:p>
          <a:p>
            <a:pPr lvl="1"/>
            <a:r>
              <a:rPr lang="en-GB" dirty="0" err="1" smtClean="0"/>
              <a:t>Enqueueing</a:t>
            </a:r>
            <a:r>
              <a:rPr lang="en-GB" dirty="0" smtClean="0"/>
              <a:t> </a:t>
            </a:r>
            <a:r>
              <a:rPr lang="en-GB" b="1" dirty="0" err="1" smtClean="0">
                <a:solidFill>
                  <a:srgbClr val="3366FF"/>
                </a:solidFill>
                <a:latin typeface="Courier New"/>
                <a:cs typeface="Courier New"/>
              </a:rPr>
              <a:t>clFinish</a:t>
            </a:r>
            <a:r>
              <a:rPr lang="en-GB" dirty="0" smtClean="0"/>
              <a:t> after kernel calls</a:t>
            </a:r>
          </a:p>
          <a:p>
            <a:pPr lvl="1"/>
            <a:r>
              <a:rPr lang="en-GB" dirty="0" smtClean="0"/>
              <a:t>Inappropriate work group size for architecture</a:t>
            </a:r>
          </a:p>
          <a:p>
            <a:pPr lvl="1"/>
            <a:r>
              <a:rPr lang="en-GB" dirty="0" smtClean="0"/>
              <a:t>Slow memory copying between device and host</a:t>
            </a:r>
          </a:p>
          <a:p>
            <a:pPr lvl="1"/>
            <a:endParaRPr lang="en-GB" dirty="0"/>
          </a:p>
          <a:p>
            <a:pPr marL="57150" indent="0">
              <a:buNone/>
            </a:pPr>
            <a:r>
              <a:rPr lang="en-GB" dirty="0" smtClean="0"/>
              <a:t>How do we tell where the bottlenecks are?</a:t>
            </a:r>
          </a:p>
          <a:p>
            <a:pPr lvl="1"/>
            <a:endParaRPr lang="en-GB" dirty="0" smtClean="0"/>
          </a:p>
        </p:txBody>
      </p:sp>
    </p:spTree>
    <p:extLst>
      <p:ext uri="{BB962C8B-B14F-4D97-AF65-F5344CB8AC3E}">
        <p14:creationId xmlns:p14="http://schemas.microsoft.com/office/powerpoint/2010/main" val="370492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err="1" smtClean="0"/>
              <a:t>CodeXL</a:t>
            </a:r>
            <a:endParaRPr lang="en-GB" dirty="0"/>
          </a:p>
        </p:txBody>
      </p:sp>
      <p:sp>
        <p:nvSpPr>
          <p:cNvPr id="3" name="Content Placeholder 2"/>
          <p:cNvSpPr>
            <a:spLocks noGrp="1"/>
          </p:cNvSpPr>
          <p:nvPr>
            <p:ph idx="1"/>
          </p:nvPr>
        </p:nvSpPr>
        <p:spPr>
          <a:xfrm>
            <a:off x="457200" y="1196752"/>
            <a:ext cx="8229600" cy="5040560"/>
          </a:xfrm>
        </p:spPr>
        <p:txBody>
          <a:bodyPr>
            <a:normAutofit/>
          </a:bodyPr>
          <a:lstStyle/>
          <a:p>
            <a:r>
              <a:rPr lang="en-GB" dirty="0" smtClean="0"/>
              <a:t>Create a new project, inserting the binary location in the window</a:t>
            </a:r>
          </a:p>
          <a:p>
            <a:pPr marL="0" indent="0">
              <a:buNone/>
            </a:pPr>
            <a:endParaRPr lang="en-GB" dirty="0"/>
          </a:p>
          <a:p>
            <a:r>
              <a:rPr lang="en-GB" dirty="0" smtClean="0"/>
              <a:t>Click on the Profiling button, and hit the green arrow to run your program</a:t>
            </a:r>
          </a:p>
          <a:p>
            <a:endParaRPr lang="en-GB" dirty="0"/>
          </a:p>
          <a:p>
            <a:r>
              <a:rPr lang="en-GB" dirty="0" smtClean="0"/>
              <a:t>Select the different traces to view associated information</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8264" y="1916832"/>
            <a:ext cx="1174031" cy="93610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87183" b="85464"/>
          <a:stretch/>
        </p:blipFill>
        <p:spPr>
          <a:xfrm>
            <a:off x="7292318" y="3663221"/>
            <a:ext cx="1171977" cy="867018"/>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3580" r="70986" b="70160"/>
          <a:stretch/>
        </p:blipFill>
        <p:spPr>
          <a:xfrm>
            <a:off x="5550203" y="5229200"/>
            <a:ext cx="2024851" cy="1484784"/>
          </a:xfrm>
          <a:prstGeom prst="rect">
            <a:avLst/>
          </a:prstGeom>
        </p:spPr>
      </p:pic>
    </p:spTree>
    <p:extLst>
      <p:ext uri="{BB962C8B-B14F-4D97-AF65-F5344CB8AC3E}">
        <p14:creationId xmlns:p14="http://schemas.microsoft.com/office/powerpoint/2010/main" val="31218047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179512" y="1600200"/>
            <a:ext cx="4474840" cy="4853136"/>
          </a:xfrm>
        </p:spPr>
        <p:txBody>
          <a:bodyPr>
            <a:normAutofit fontScale="85000" lnSpcReduction="20000"/>
          </a:bodyPr>
          <a:lstStyle/>
          <a:p>
            <a:pPr>
              <a:lnSpc>
                <a:spcPct val="110000"/>
              </a:lnSpc>
            </a:pPr>
            <a:r>
              <a:rPr lang="en-GB" dirty="0" smtClean="0"/>
              <a:t>GPU: Performance Counters</a:t>
            </a:r>
          </a:p>
          <a:p>
            <a:pPr lvl="1">
              <a:lnSpc>
                <a:spcPct val="110000"/>
              </a:lnSpc>
            </a:pPr>
            <a:r>
              <a:rPr lang="en-GB" dirty="0" smtClean="0"/>
              <a:t>Information on kernels including work group sizes, registers, etc.</a:t>
            </a:r>
          </a:p>
          <a:p>
            <a:pPr lvl="1">
              <a:lnSpc>
                <a:spcPct val="110000"/>
              </a:lnSpc>
            </a:pPr>
            <a:r>
              <a:rPr lang="en-GB" dirty="0" smtClean="0"/>
              <a:t>View the kernel instruction code</a:t>
            </a:r>
          </a:p>
          <a:p>
            <a:pPr lvl="2">
              <a:lnSpc>
                <a:spcPct val="110000"/>
              </a:lnSpc>
            </a:pPr>
            <a:r>
              <a:rPr lang="en-GB" dirty="0" smtClean="0"/>
              <a:t>Click on the kernel name in the left most column</a:t>
            </a:r>
          </a:p>
          <a:p>
            <a:pPr lvl="1">
              <a:lnSpc>
                <a:spcPct val="110000"/>
              </a:lnSpc>
            </a:pPr>
            <a:r>
              <a:rPr lang="en-GB" dirty="0" smtClean="0"/>
              <a:t>View some graphs and hints about the kernel</a:t>
            </a:r>
          </a:p>
          <a:p>
            <a:pPr lvl="2">
              <a:lnSpc>
                <a:spcPct val="110000"/>
              </a:lnSpc>
            </a:pPr>
            <a:r>
              <a:rPr lang="en-GB" dirty="0" smtClean="0"/>
              <a:t>Click on the Occupancy result</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8028"/>
          <a:stretch/>
        </p:blipFill>
        <p:spPr>
          <a:xfrm>
            <a:off x="4860032" y="3068960"/>
            <a:ext cx="4032389" cy="352839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1127" t="12161" b="56036"/>
          <a:stretch/>
        </p:blipFill>
        <p:spPr>
          <a:xfrm>
            <a:off x="4507119" y="1484784"/>
            <a:ext cx="4385302" cy="1320919"/>
          </a:xfrm>
          <a:prstGeom prst="rect">
            <a:avLst/>
          </a:prstGeom>
        </p:spPr>
      </p:pic>
    </p:spTree>
    <p:extLst>
      <p:ext uri="{BB962C8B-B14F-4D97-AF65-F5344CB8AC3E}">
        <p14:creationId xmlns:p14="http://schemas.microsoft.com/office/powerpoint/2010/main" val="69241749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457200" y="1600200"/>
            <a:ext cx="4042792" cy="4525963"/>
          </a:xfrm>
        </p:spPr>
        <p:txBody>
          <a:bodyPr/>
          <a:lstStyle/>
          <a:p>
            <a:r>
              <a:rPr lang="en-GB" dirty="0" smtClean="0"/>
              <a:t>GPU: Application Trace</a:t>
            </a:r>
          </a:p>
          <a:p>
            <a:pPr lvl="1"/>
            <a:r>
              <a:rPr lang="en-GB" dirty="0" smtClean="0"/>
              <a:t>See timing information about API calls</a:t>
            </a:r>
          </a:p>
          <a:p>
            <a:pPr lvl="1"/>
            <a:r>
              <a:rPr lang="en-GB" dirty="0" smtClean="0"/>
              <a:t>Timings of memory movements</a:t>
            </a:r>
          </a:p>
          <a:p>
            <a:pPr lvl="1"/>
            <a:r>
              <a:rPr lang="en-GB" dirty="0" smtClean="0"/>
              <a:t>Timings of kernel executions</a:t>
            </a:r>
            <a:endParaRPr lang="en-GB"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8310" t="8346" b="3090"/>
          <a:stretch/>
        </p:blipFill>
        <p:spPr>
          <a:xfrm>
            <a:off x="4499992" y="2204864"/>
            <a:ext cx="4355976" cy="3388933"/>
          </a:xfrm>
          <a:prstGeom prst="rect">
            <a:avLst/>
          </a:prstGeom>
        </p:spPr>
      </p:pic>
    </p:spTree>
    <p:extLst>
      <p:ext uri="{BB962C8B-B14F-4D97-AF65-F5344CB8AC3E}">
        <p14:creationId xmlns:p14="http://schemas.microsoft.com/office/powerpoint/2010/main" val="372705210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 </a:t>
            </a:r>
            <a:r>
              <a:rPr lang="en-GB" dirty="0" err="1" smtClean="0"/>
              <a:t>vTune</a:t>
            </a:r>
            <a:endParaRPr lang="en-GB" dirty="0"/>
          </a:p>
        </p:txBody>
      </p:sp>
      <p:sp>
        <p:nvSpPr>
          <p:cNvPr id="3" name="Content Placeholder 2"/>
          <p:cNvSpPr>
            <a:spLocks noGrp="1"/>
          </p:cNvSpPr>
          <p:nvPr>
            <p:ph idx="1"/>
          </p:nvPr>
        </p:nvSpPr>
        <p:spPr/>
        <p:txBody>
          <a:bodyPr>
            <a:normAutofit fontScale="92500" lnSpcReduction="20000"/>
          </a:bodyPr>
          <a:lstStyle/>
          <a:p>
            <a:r>
              <a:rPr lang="en-GB" dirty="0">
                <a:hlinkClick r:id="rId2"/>
              </a:rPr>
              <a:t>https://software.intel.com/en-us/intel-vtune-amplifier-</a:t>
            </a:r>
            <a:r>
              <a:rPr lang="en-GB" dirty="0" smtClean="0">
                <a:hlinkClick r:id="rId2"/>
              </a:rPr>
              <a:t>xe</a:t>
            </a:r>
            <a:endParaRPr lang="en-GB" dirty="0"/>
          </a:p>
          <a:p>
            <a:r>
              <a:rPr lang="en-GB" dirty="0" smtClean="0"/>
              <a:t>Commercial product (30-day free trial)</a:t>
            </a:r>
          </a:p>
          <a:p>
            <a:r>
              <a:rPr lang="en-GB" dirty="0" smtClean="0"/>
              <a:t>Detailed analysis of OpenCL kernels running on CPUs, GPUs and Xeon Phi</a:t>
            </a:r>
          </a:p>
          <a:p>
            <a:pPr lvl="1"/>
            <a:r>
              <a:rPr lang="en-GB" dirty="0" smtClean="0"/>
              <a:t>Visual timelines</a:t>
            </a:r>
          </a:p>
          <a:p>
            <a:pPr lvl="1"/>
            <a:r>
              <a:rPr lang="en-GB" dirty="0" smtClean="0"/>
              <a:t>Hotspot analysis</a:t>
            </a:r>
          </a:p>
          <a:p>
            <a:pPr lvl="1"/>
            <a:r>
              <a:rPr lang="en-GB" dirty="0" smtClean="0"/>
              <a:t>Hardware counters</a:t>
            </a:r>
          </a:p>
          <a:p>
            <a:pPr lvl="1"/>
            <a:r>
              <a:rPr lang="en-GB" dirty="0" smtClean="0"/>
              <a:t>Lots more!</a:t>
            </a:r>
          </a:p>
          <a:p>
            <a:r>
              <a:rPr lang="en-GB" dirty="0" smtClean="0">
                <a:hlinkClick r:id="rId3"/>
              </a:rPr>
              <a:t>More details about profiling Intel GPUs</a:t>
            </a:r>
            <a:endParaRPr lang="en-GB" dirty="0"/>
          </a:p>
        </p:txBody>
      </p:sp>
    </p:spTree>
    <p:extLst>
      <p:ext uri="{BB962C8B-B14F-4D97-AF65-F5344CB8AC3E}">
        <p14:creationId xmlns:p14="http://schemas.microsoft.com/office/powerpoint/2010/main" val="188250114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Debugging </a:t>
            </a:r>
            <a:r>
              <a:rPr lang="en-GB" dirty="0" smtClean="0"/>
              <a:t>OpenCL</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10</a:t>
            </a:r>
          </a:p>
        </p:txBody>
      </p:sp>
    </p:spTree>
    <p:extLst>
      <p:ext uri="{BB962C8B-B14F-4D97-AF65-F5344CB8AC3E}">
        <p14:creationId xmlns:p14="http://schemas.microsoft.com/office/powerpoint/2010/main" val="183008910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a:t>
            </a:r>
            <a:r>
              <a:rPr lang="en-GB" dirty="0" err="1" smtClean="0"/>
              <a:t>OpenCL</a:t>
            </a:r>
            <a:r>
              <a:rPr lang="en-GB" dirty="0" smtClean="0"/>
              <a:t> 1.1</a:t>
            </a:r>
            <a:endParaRPr lang="en-GB" dirty="0"/>
          </a:p>
        </p:txBody>
      </p:sp>
      <p:sp>
        <p:nvSpPr>
          <p:cNvPr id="3" name="Content Placeholder 2"/>
          <p:cNvSpPr>
            <a:spLocks noGrp="1"/>
          </p:cNvSpPr>
          <p:nvPr>
            <p:ph idx="1"/>
          </p:nvPr>
        </p:nvSpPr>
        <p:spPr/>
        <p:txBody>
          <a:bodyPr/>
          <a:lstStyle/>
          <a:p>
            <a:r>
              <a:rPr lang="en-GB" dirty="0" smtClean="0"/>
              <a:t>Top tip:</a:t>
            </a:r>
          </a:p>
          <a:p>
            <a:pPr lvl="1"/>
            <a:r>
              <a:rPr lang="en-GB" dirty="0" smtClean="0"/>
              <a:t>Write data to a global buffer from within the kernel</a:t>
            </a:r>
          </a:p>
          <a:p>
            <a:pPr marL="914400" lvl="2" indent="0">
              <a:buNone/>
            </a:pPr>
            <a:r>
              <a:rPr lang="en-GB" b="1" dirty="0" smtClean="0">
                <a:solidFill>
                  <a:schemeClr val="accent6"/>
                </a:solidFill>
                <a:latin typeface="Courier New Bold"/>
              </a:rPr>
              <a:t>result[ </a:t>
            </a:r>
            <a:r>
              <a:rPr lang="en-GB" b="1" dirty="0" err="1" smtClean="0">
                <a:solidFill>
                  <a:schemeClr val="accent6"/>
                </a:solidFill>
                <a:latin typeface="Courier New Bold"/>
              </a:rPr>
              <a:t>get_global_id</a:t>
            </a:r>
            <a:r>
              <a:rPr lang="en-GB" b="1" dirty="0" smtClean="0">
                <a:solidFill>
                  <a:schemeClr val="accent6"/>
                </a:solidFill>
                <a:latin typeface="Courier New Bold"/>
              </a:rPr>
              <a:t>(0) ] = … ;</a:t>
            </a:r>
          </a:p>
          <a:p>
            <a:pPr lvl="1"/>
            <a:r>
              <a:rPr lang="en-GB" dirty="0" smtClean="0"/>
              <a:t>Copy back to the host and print out from there or debug as a normal serial application</a:t>
            </a:r>
          </a:p>
          <a:p>
            <a:r>
              <a:rPr lang="en-GB" dirty="0" smtClean="0"/>
              <a:t>Works with any </a:t>
            </a:r>
            <a:r>
              <a:rPr lang="en-GB" dirty="0" err="1" smtClean="0"/>
              <a:t>OpenCL</a:t>
            </a:r>
            <a:r>
              <a:rPr lang="en-GB" dirty="0" smtClean="0"/>
              <a:t> device and platform</a:t>
            </a:r>
          </a:p>
        </p:txBody>
      </p:sp>
    </p:spTree>
    <p:extLst>
      <p:ext uri="{BB962C8B-B14F-4D97-AF65-F5344CB8AC3E}">
        <p14:creationId xmlns:p14="http://schemas.microsoft.com/office/powerpoint/2010/main" val="272615827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OpenCL – more tips</a:t>
            </a:r>
            <a:endParaRPr lang="en-GB" dirty="0"/>
          </a:p>
        </p:txBody>
      </p:sp>
      <p:sp>
        <p:nvSpPr>
          <p:cNvPr id="3" name="Content Placeholder 2"/>
          <p:cNvSpPr>
            <a:spLocks noGrp="1"/>
          </p:cNvSpPr>
          <p:nvPr>
            <p:ph idx="1"/>
          </p:nvPr>
        </p:nvSpPr>
        <p:spPr/>
        <p:txBody>
          <a:bodyPr>
            <a:normAutofit/>
          </a:bodyPr>
          <a:lstStyle/>
          <a:p>
            <a:pPr>
              <a:lnSpc>
                <a:spcPct val="110000"/>
              </a:lnSpc>
            </a:pPr>
            <a:r>
              <a:rPr lang="en-GB" b="1" dirty="0" smtClean="0">
                <a:solidFill>
                  <a:schemeClr val="accent2"/>
                </a:solidFill>
              </a:rPr>
              <a:t>Check </a:t>
            </a:r>
            <a:r>
              <a:rPr lang="en-GB" b="1" dirty="0">
                <a:solidFill>
                  <a:schemeClr val="accent2"/>
                </a:solidFill>
              </a:rPr>
              <a:t>your error messages!</a:t>
            </a:r>
          </a:p>
          <a:p>
            <a:pPr lvl="1">
              <a:lnSpc>
                <a:spcPct val="110000"/>
              </a:lnSpc>
            </a:pPr>
            <a:r>
              <a:rPr lang="en-GB" dirty="0"/>
              <a:t>If you enable Exceptions in C++ as we have here, make sure you print out the errors</a:t>
            </a:r>
            <a:r>
              <a:rPr lang="en-GB" dirty="0" smtClean="0"/>
              <a:t>.</a:t>
            </a:r>
          </a:p>
          <a:p>
            <a:pPr>
              <a:lnSpc>
                <a:spcPct val="110000"/>
              </a:lnSpc>
            </a:pPr>
            <a:r>
              <a:rPr lang="en-GB" dirty="0"/>
              <a:t>Don’t forget, </a:t>
            </a:r>
            <a:r>
              <a:rPr lang="en-GB" dirty="0" smtClean="0"/>
              <a:t>use the </a:t>
            </a:r>
            <a:r>
              <a:rPr lang="en-GB" dirty="0" err="1" smtClean="0"/>
              <a:t>err_code.h</a:t>
            </a:r>
            <a:r>
              <a:rPr lang="en-GB" dirty="0" smtClean="0"/>
              <a:t> from the tutorial to print out errors as strings (instead of numbers), or check in the </a:t>
            </a:r>
            <a:r>
              <a:rPr lang="en-GB" dirty="0" err="1"/>
              <a:t>cl.h</a:t>
            </a:r>
            <a:r>
              <a:rPr lang="en-GB" dirty="0"/>
              <a:t> file in the include directory of your OpenCL provider for error </a:t>
            </a:r>
            <a:r>
              <a:rPr lang="en-GB" dirty="0" smtClean="0"/>
              <a:t>messages</a:t>
            </a:r>
            <a:endParaRPr lang="en-GB" dirty="0"/>
          </a:p>
        </p:txBody>
      </p:sp>
    </p:spTree>
    <p:extLst>
      <p:ext uri="{BB962C8B-B14F-4D97-AF65-F5344CB8AC3E}">
        <p14:creationId xmlns:p14="http://schemas.microsoft.com/office/powerpoint/2010/main" val="211665632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printf</a:t>
            </a:r>
            <a:endParaRPr lang="en-GB" dirty="0"/>
          </a:p>
        </p:txBody>
      </p:sp>
      <p:sp>
        <p:nvSpPr>
          <p:cNvPr id="3" name="Content Placeholder 2"/>
          <p:cNvSpPr>
            <a:spLocks noGrp="1"/>
          </p:cNvSpPr>
          <p:nvPr>
            <p:ph idx="1"/>
          </p:nvPr>
        </p:nvSpPr>
        <p:spPr/>
        <p:txBody>
          <a:bodyPr>
            <a:normAutofit fontScale="92500"/>
          </a:bodyPr>
          <a:lstStyle/>
          <a:p>
            <a:r>
              <a:rPr lang="en-GB" dirty="0" smtClean="0"/>
              <a:t>OpenCL 1.2* defines </a:t>
            </a:r>
            <a:r>
              <a:rPr lang="en-GB" b="1" dirty="0" err="1" smtClean="0">
                <a:solidFill>
                  <a:srgbClr val="3366FF"/>
                </a:solidFill>
                <a:latin typeface="Courier New"/>
                <a:cs typeface="Courier New"/>
              </a:rPr>
              <a:t>printf</a:t>
            </a:r>
            <a:r>
              <a:rPr lang="en-GB" dirty="0" smtClean="0"/>
              <a:t> as a built-in function available within kernels</a:t>
            </a:r>
          </a:p>
          <a:p>
            <a:r>
              <a:rPr lang="en-GB" dirty="0" smtClean="0"/>
              <a:t>Useful to perform quick sanity checks about intermediate values</a:t>
            </a:r>
          </a:p>
          <a:p>
            <a:r>
              <a:rPr lang="en-GB" dirty="0" smtClean="0"/>
              <a:t>Remember that the kernel is potentially being executed by </a:t>
            </a:r>
            <a:r>
              <a:rPr lang="en-GB" i="1" dirty="0" smtClean="0"/>
              <a:t>lots </a:t>
            </a:r>
            <a:r>
              <a:rPr lang="en-GB" dirty="0" smtClean="0"/>
              <a:t>of work-items</a:t>
            </a:r>
          </a:p>
          <a:p>
            <a:pPr lvl="1"/>
            <a:r>
              <a:rPr lang="en-GB" dirty="0" smtClean="0"/>
              <a:t>Output order is undefined</a:t>
            </a:r>
          </a:p>
          <a:p>
            <a:pPr lvl="1"/>
            <a:r>
              <a:rPr lang="en-GB" dirty="0" smtClean="0"/>
              <a:t>Guard with </a:t>
            </a:r>
            <a:r>
              <a:rPr lang="en-GB" b="1" dirty="0" smtClean="0">
                <a:solidFill>
                  <a:srgbClr val="3366FF"/>
                </a:solidFill>
                <a:latin typeface="Courier New"/>
                <a:cs typeface="Courier New"/>
              </a:rPr>
              <a:t>if(</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 == …) </a:t>
            </a:r>
            <a:r>
              <a:rPr lang="en-GB" dirty="0" smtClean="0">
                <a:latin typeface="Trebuchet MS"/>
                <a:cs typeface="Trebuchet MS"/>
              </a:rPr>
              <a:t>to inspect a specific work-item (adjust for 2D/3D )</a:t>
            </a:r>
            <a:endParaRPr lang="en-GB" b="1" dirty="0" smtClean="0">
              <a:solidFill>
                <a:srgbClr val="3366FF"/>
              </a:solidFill>
              <a:latin typeface="Courier New"/>
              <a:cs typeface="Courier New"/>
            </a:endParaRPr>
          </a:p>
        </p:txBody>
      </p:sp>
      <p:sp>
        <p:nvSpPr>
          <p:cNvPr id="4" name="TextBox 3"/>
          <p:cNvSpPr txBox="1"/>
          <p:nvPr/>
        </p:nvSpPr>
        <p:spPr>
          <a:xfrm>
            <a:off x="323528" y="6381328"/>
            <a:ext cx="8514132" cy="369332"/>
          </a:xfrm>
          <a:prstGeom prst="rect">
            <a:avLst/>
          </a:prstGeom>
          <a:noFill/>
        </p:spPr>
        <p:txBody>
          <a:bodyPr wrap="none" rtlCol="0">
            <a:spAutoFit/>
          </a:bodyPr>
          <a:lstStyle/>
          <a:p>
            <a:r>
              <a:rPr lang="en-GB" dirty="0" smtClean="0"/>
              <a:t>* </a:t>
            </a:r>
            <a:r>
              <a:rPr lang="en-GB" dirty="0" err="1" smtClean="0"/>
              <a:t>printf</a:t>
            </a:r>
            <a:r>
              <a:rPr lang="en-GB" dirty="0" smtClean="0"/>
              <a:t> is also available as an extension for some 1.1 or earlier implementations</a:t>
            </a:r>
            <a:endParaRPr lang="en-GB" dirty="0"/>
          </a:p>
        </p:txBody>
      </p:sp>
    </p:spTree>
    <p:extLst>
      <p:ext uri="{BB962C8B-B14F-4D97-AF65-F5344CB8AC3E}">
        <p14:creationId xmlns:p14="http://schemas.microsoft.com/office/powerpoint/2010/main" val="246711065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with GDB</a:t>
            </a:r>
            <a:endParaRPr lang="en-GB" dirty="0"/>
          </a:p>
        </p:txBody>
      </p:sp>
      <p:sp>
        <p:nvSpPr>
          <p:cNvPr id="3" name="Content Placeholder 2"/>
          <p:cNvSpPr>
            <a:spLocks noGrp="1"/>
          </p:cNvSpPr>
          <p:nvPr>
            <p:ph idx="1"/>
          </p:nvPr>
        </p:nvSpPr>
        <p:spPr/>
        <p:txBody>
          <a:bodyPr/>
          <a:lstStyle/>
          <a:p>
            <a:r>
              <a:rPr lang="en-GB" dirty="0" smtClean="0"/>
              <a:t>GDB works with OpenCL running on the CPU with AMD</a:t>
            </a:r>
            <a:r>
              <a:rPr lang="en-GB" dirty="0"/>
              <a:t>® or Intel</a:t>
            </a:r>
            <a:r>
              <a:rPr lang="en-GB" dirty="0" smtClean="0"/>
              <a:t>® runtimes</a:t>
            </a:r>
          </a:p>
          <a:p>
            <a:r>
              <a:rPr lang="en-GB" dirty="0" smtClean="0"/>
              <a:t>Useful for stepping through kernel execution, and catching some illegal memory accesses</a:t>
            </a:r>
          </a:p>
          <a:p>
            <a:r>
              <a:rPr lang="en-GB" dirty="0" smtClean="0"/>
              <a:t>Can be a bit fiddly to get working, and requires different setup instructions for each platform</a:t>
            </a:r>
          </a:p>
        </p:txBody>
      </p:sp>
    </p:spTree>
    <p:extLst>
      <p:ext uri="{BB962C8B-B14F-4D97-AF65-F5344CB8AC3E}">
        <p14:creationId xmlns:p14="http://schemas.microsoft.com/office/powerpoint/2010/main" val="674031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Intel®</a:t>
            </a:r>
            <a:endParaRPr lang="en-GB" dirty="0"/>
          </a:p>
        </p:txBody>
      </p:sp>
      <p:sp>
        <p:nvSpPr>
          <p:cNvPr id="3" name="Content Placeholder 2"/>
          <p:cNvSpPr>
            <a:spLocks noGrp="1"/>
          </p:cNvSpPr>
          <p:nvPr>
            <p:ph idx="1"/>
          </p:nvPr>
        </p:nvSpPr>
        <p:spPr>
          <a:xfrm>
            <a:off x="457200" y="1340768"/>
            <a:ext cx="8686800" cy="5400600"/>
          </a:xfrm>
        </p:spPr>
        <p:txBody>
          <a:bodyPr>
            <a:normAutofit fontScale="77500" lnSpcReduction="20000"/>
          </a:bodyPr>
          <a:lstStyle/>
          <a:p>
            <a:pPr>
              <a:lnSpc>
                <a:spcPct val="120000"/>
              </a:lnSpc>
            </a:pPr>
            <a:r>
              <a:rPr lang="en-GB" dirty="0" smtClean="0"/>
              <a:t>Ensure you select the CPU device from the Intel® platform</a:t>
            </a:r>
          </a:p>
          <a:p>
            <a:pPr>
              <a:lnSpc>
                <a:spcPct val="120000"/>
              </a:lnSpc>
            </a:pPr>
            <a:r>
              <a:rPr lang="en-GB" dirty="0" smtClean="0"/>
              <a:t>Enable debugging symbols and add the absolute path to the kernel source code when building the kernels:</a:t>
            </a:r>
            <a:endParaRPr lang="en-GB" dirty="0"/>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–s /path/to/</a:t>
            </a:r>
            <a:r>
              <a:rPr lang="en-GB" b="1" dirty="0" err="1" smtClean="0">
                <a:solidFill>
                  <a:srgbClr val="3366FF"/>
                </a:solidFill>
                <a:latin typeface="Courier New"/>
                <a:cs typeface="Courier New"/>
              </a:rPr>
              <a:t>kernel.cl</a:t>
            </a:r>
            <a:r>
              <a:rPr lang="en-GB" b="1" dirty="0" smtClean="0">
                <a:solidFill>
                  <a:srgbClr val="3366FF"/>
                </a:solidFill>
                <a:latin typeface="Courier New"/>
                <a:cs typeface="Courier New"/>
              </a:rPr>
              <a:t>"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just be </a:t>
            </a:r>
            <a:r>
              <a:rPr lang="en-GB" b="1" dirty="0" smtClean="0">
                <a:solidFill>
                  <a:srgbClr val="3366FF"/>
                </a:solidFill>
                <a:latin typeface="Courier New"/>
                <a:cs typeface="Courier New"/>
              </a:rPr>
              <a:t>foo</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sz="2600" b="1" dirty="0">
                <a:solidFill>
                  <a:srgbClr val="3366FF"/>
                </a:solidFill>
                <a:latin typeface="Courier New"/>
                <a:cs typeface="Courier New"/>
              </a:rPr>
              <a:t>break </a:t>
            </a:r>
            <a:r>
              <a:rPr lang="en-GB" sz="2600" b="1" dirty="0" smtClean="0">
                <a:solidFill>
                  <a:srgbClr val="3366FF"/>
                </a:solidFill>
                <a:latin typeface="Courier New"/>
                <a:cs typeface="Courier New"/>
              </a:rPr>
              <a:t>foo</a:t>
            </a:r>
            <a:endParaRPr lang="en-GB" sz="2600" dirty="0" smtClean="0">
              <a:latin typeface="Courier New"/>
              <a:cs typeface="Courier New"/>
            </a:endParaRPr>
          </a:p>
          <a:p>
            <a:pPr lvl="1">
              <a:lnSpc>
                <a:spcPct val="110000"/>
              </a:lnSpc>
            </a:pPr>
            <a:r>
              <a:rPr lang="en-GB" dirty="0" smtClean="0"/>
              <a:t>This can only be done </a:t>
            </a:r>
            <a:r>
              <a:rPr lang="en-GB" i="1" dirty="0" smtClean="0"/>
              <a:t>after</a:t>
            </a:r>
            <a:r>
              <a:rPr lang="en-GB" dirty="0" smtClean="0"/>
              <a:t> the kernels have been built</a:t>
            </a:r>
          </a:p>
          <a:p>
            <a:pPr>
              <a:lnSpc>
                <a:spcPct val="110000"/>
              </a:lnSpc>
            </a:pPr>
            <a:r>
              <a:rPr lang="en-GB" dirty="0" smtClean="0"/>
              <a:t>On Windows, this functionality is provided via a graphical user interface inside Visual Studio</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4821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err="1" smtClean="0"/>
              <a:t>OpenCL</a:t>
            </a:r>
            <a:r>
              <a:rPr lang="en-GB" dirty="0" smtClean="0"/>
              <a:t> events</a:t>
            </a:r>
            <a:endParaRPr lang="en-GB" dirty="0"/>
          </a:p>
        </p:txBody>
      </p:sp>
      <p:sp>
        <p:nvSpPr>
          <p:cNvPr id="5" name="Content Placeholder 4"/>
          <p:cNvSpPr>
            <a:spLocks noGrp="1"/>
          </p:cNvSpPr>
          <p:nvPr>
            <p:ph idx="1"/>
          </p:nvPr>
        </p:nvSpPr>
        <p:spPr>
          <a:xfrm>
            <a:off x="323528" y="1600200"/>
            <a:ext cx="8496944" cy="4853135"/>
          </a:xfrm>
        </p:spPr>
        <p:txBody>
          <a:bodyPr>
            <a:normAutofit fontScale="55000" lnSpcReduction="20000"/>
          </a:bodyPr>
          <a:lstStyle/>
          <a:p>
            <a:r>
              <a:rPr lang="en-GB" dirty="0" smtClean="0"/>
              <a:t>Every </a:t>
            </a:r>
            <a:r>
              <a:rPr lang="en-GB" dirty="0" err="1" smtClean="0"/>
              <a:t>enqueued</a:t>
            </a:r>
            <a:r>
              <a:rPr lang="en-GB" dirty="0" smtClean="0"/>
              <a:t> command returns an event object, which can be used to gather basic profiling information</a:t>
            </a:r>
          </a:p>
          <a:p>
            <a:r>
              <a:rPr lang="en-GB" dirty="0" smtClean="0"/>
              <a:t>Need to enable profiling in the command queue:</a:t>
            </a:r>
          </a:p>
          <a:p>
            <a:pPr marL="457200" lvl="1" indent="0">
              <a:buNone/>
            </a:pPr>
            <a:r>
              <a:rPr lang="en-GB" b="1" dirty="0" smtClean="0">
                <a:solidFill>
                  <a:srgbClr val="3366FF"/>
                </a:solidFill>
                <a:latin typeface="Courier New"/>
                <a:cs typeface="Courier New"/>
              </a:rPr>
              <a:t>cl::</a:t>
            </a:r>
            <a:r>
              <a:rPr lang="en-GB" b="1" dirty="0" err="1" smtClean="0">
                <a:solidFill>
                  <a:srgbClr val="3366FF"/>
                </a:solidFill>
                <a:latin typeface="Courier New"/>
                <a:cs typeface="Courier New"/>
              </a:rPr>
              <a:t>CommandQueue</a:t>
            </a:r>
            <a:r>
              <a:rPr lang="en-GB" b="1" dirty="0" smtClean="0">
                <a:solidFill>
                  <a:srgbClr val="3366FF"/>
                </a:solidFill>
                <a:latin typeface="Courier New"/>
                <a:cs typeface="Courier New"/>
              </a:rPr>
              <a:t>(context, CL_QUEUE_PROFILING_ENABLE);</a:t>
            </a:r>
          </a:p>
          <a:p>
            <a:r>
              <a:rPr lang="en-GB" dirty="0" smtClean="0"/>
              <a:t>Capture the event from the command</a:t>
            </a:r>
          </a:p>
          <a:p>
            <a:pPr marL="457200" lvl="1" indent="0">
              <a:buNone/>
            </a:pPr>
            <a:r>
              <a:rPr lang="en-GB" b="1" dirty="0" smtClean="0">
                <a:solidFill>
                  <a:srgbClr val="3366FF"/>
                </a:solidFill>
                <a:latin typeface="Courier New" panose="02070309020205020404" pitchFamily="49" charset="0"/>
                <a:cs typeface="Courier New" panose="02070309020205020404" pitchFamily="49" charset="0"/>
              </a:rPr>
              <a:t>cl</a:t>
            </a:r>
            <a:r>
              <a:rPr lang="en-GB" b="1" dirty="0">
                <a:solidFill>
                  <a:srgbClr val="3366FF"/>
                </a:solidFill>
                <a:latin typeface="Courier New" panose="02070309020205020404" pitchFamily="49" charset="0"/>
                <a:cs typeface="Courier New" panose="02070309020205020404" pitchFamily="49" charset="0"/>
              </a:rPr>
              <a:t>::Event </a:t>
            </a:r>
            <a:r>
              <a:rPr lang="en-GB" b="1" dirty="0" smtClean="0">
                <a:solidFill>
                  <a:srgbClr val="3366FF"/>
                </a:solidFill>
                <a:latin typeface="Courier New" panose="02070309020205020404" pitchFamily="49" charset="0"/>
                <a:cs typeface="Courier New" panose="02070309020205020404" pitchFamily="49" charset="0"/>
              </a:rPr>
              <a:t>event = kernel</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solidFill>
                  <a:srgbClr val="3366FF"/>
                </a:solidFill>
                <a:latin typeface="Courier New" panose="02070309020205020404" pitchFamily="49" charset="0"/>
                <a:cs typeface="Courier New" panose="02070309020205020404" pitchFamily="49" charset="0"/>
              </a:rPr>
              <a:t>(queue, global), …)</a:t>
            </a:r>
            <a:r>
              <a:rPr lang="en-GB" b="1" dirty="0" smtClean="0">
                <a:solidFill>
                  <a:srgbClr val="3366FF"/>
                </a:solidFill>
                <a:latin typeface="Courier New" panose="02070309020205020404" pitchFamily="49" charset="0"/>
                <a:cs typeface="Courier New" panose="02070309020205020404" pitchFamily="49" charset="0"/>
              </a:rPr>
              <a:t>;</a:t>
            </a:r>
          </a:p>
          <a:p>
            <a:pPr marL="457200" lvl="1" indent="0">
              <a:buNone/>
            </a:pPr>
            <a:r>
              <a:rPr lang="en-GB" dirty="0" smtClean="0">
                <a:latin typeface="Trebuchet MS"/>
                <a:cs typeface="Trebuchet MS"/>
              </a:rPr>
              <a:t>or</a:t>
            </a:r>
          </a:p>
          <a:p>
            <a:pPr marL="457200" lvl="1" indent="0">
              <a:buNone/>
            </a:pPr>
            <a:r>
              <a:rPr lang="en-GB" b="1" dirty="0" err="1" smtClean="0">
                <a:solidFill>
                  <a:srgbClr val="3366FF"/>
                </a:solidFill>
                <a:latin typeface="Courier New"/>
                <a:cs typeface="Courier New"/>
              </a:rPr>
              <a:t>queue.enqueueReadBuffer</a:t>
            </a:r>
            <a:r>
              <a:rPr lang="en-GB" b="1" dirty="0" smtClean="0">
                <a:solidFill>
                  <a:srgbClr val="3366FF"/>
                </a:solidFill>
                <a:latin typeface="Courier New"/>
                <a:cs typeface="Courier New"/>
              </a:rPr>
              <a:t>(</a:t>
            </a:r>
            <a:r>
              <a:rPr lang="en-GB" b="1" dirty="0" err="1" smtClean="0">
                <a:solidFill>
                  <a:srgbClr val="3366FF"/>
                </a:solidFill>
                <a:latin typeface="Courier New"/>
                <a:cs typeface="Courier New"/>
              </a:rPr>
              <a:t>d_data</a:t>
            </a:r>
            <a:r>
              <a:rPr lang="en-GB" b="1" dirty="0" smtClean="0">
                <a:solidFill>
                  <a:srgbClr val="3366FF"/>
                </a:solidFill>
                <a:latin typeface="Courier New"/>
                <a:cs typeface="Courier New"/>
              </a:rPr>
              <a:t>, CL_FALSE,</a:t>
            </a:r>
          </a:p>
          <a:p>
            <a:pPr marL="457200" lvl="1"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0, </a:t>
            </a:r>
            <a:r>
              <a:rPr lang="en-GB" b="1" dirty="0" err="1" smtClean="0">
                <a:solidFill>
                  <a:srgbClr val="3366FF"/>
                </a:solidFill>
                <a:latin typeface="Courier New"/>
                <a:cs typeface="Courier New"/>
              </a:rPr>
              <a:t>sz</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h_data</a:t>
            </a:r>
            <a:r>
              <a:rPr lang="en-GB" b="1" dirty="0" smtClean="0">
                <a:solidFill>
                  <a:srgbClr val="3366FF"/>
                </a:solidFill>
                <a:latin typeface="Courier New"/>
                <a:cs typeface="Courier New"/>
              </a:rPr>
              <a:t>, NULL, &amp;event);</a:t>
            </a:r>
          </a:p>
          <a:p>
            <a:r>
              <a:rPr lang="en-GB" dirty="0" smtClean="0"/>
              <a:t>Query the start and end times from the event</a:t>
            </a:r>
          </a:p>
          <a:p>
            <a:pPr marL="457200" lvl="1" indent="0">
              <a:buNone/>
            </a:pPr>
            <a:r>
              <a:rPr lang="en-GB" b="1" dirty="0">
                <a:solidFill>
                  <a:srgbClr val="3366FF"/>
                </a:solidFill>
                <a:latin typeface="Courier New" panose="02070309020205020404" pitchFamily="49" charset="0"/>
                <a:cs typeface="Courier New" panose="02070309020205020404" pitchFamily="49" charset="0"/>
              </a:rPr>
              <a:t>// Ensure command has </a:t>
            </a:r>
            <a:r>
              <a:rPr lang="en-GB" b="1" dirty="0" smtClean="0">
                <a:solidFill>
                  <a:srgbClr val="3366FF"/>
                </a:solidFill>
                <a:latin typeface="Courier New" panose="02070309020205020404" pitchFamily="49" charset="0"/>
                <a:cs typeface="Courier New" panose="02070309020205020404" pitchFamily="49" charset="0"/>
              </a:rPr>
              <a:t>finished</a:t>
            </a:r>
          </a:p>
          <a:p>
            <a:pPr marL="457200" lvl="1" indent="0">
              <a:buNone/>
            </a:pPr>
            <a:r>
              <a:rPr lang="en-GB" b="1" dirty="0" err="1" smtClean="0">
                <a:solidFill>
                  <a:srgbClr val="3366FF"/>
                </a:solidFill>
                <a:latin typeface="Courier New" panose="02070309020205020404" pitchFamily="49" charset="0"/>
                <a:cs typeface="Courier New" panose="02070309020205020404" pitchFamily="49" charset="0"/>
              </a:rPr>
              <a:t>event.wait</a:t>
            </a:r>
            <a:r>
              <a:rPr lang="en-GB" b="1" dirty="0" smtClean="0">
                <a:solidFill>
                  <a:srgbClr val="3366FF"/>
                </a:solidFill>
                <a:latin typeface="Courier New" panose="02070309020205020404" pitchFamily="49" charset="0"/>
                <a:cs typeface="Courier New" panose="02070309020205020404" pitchFamily="49" charset="0"/>
              </a:rPr>
              <a:t>(</a:t>
            </a:r>
            <a:r>
              <a:rPr lang="en-GB" b="1" dirty="0">
                <a:solidFill>
                  <a:srgbClr val="3366FF"/>
                </a:solidFill>
                <a:latin typeface="Courier New" panose="02070309020205020404" pitchFamily="49" charset="0"/>
                <a:cs typeface="Courier New" panose="02070309020205020404" pitchFamily="49" charset="0"/>
              </a:rPr>
              <a:t>); </a:t>
            </a:r>
          </a:p>
          <a:p>
            <a:pPr marL="457200" lvl="1" indent="0">
              <a:buNone/>
            </a:pPr>
            <a:endParaRPr lang="en-GB" b="1" dirty="0" smtClean="0">
              <a:solidFill>
                <a:srgbClr val="3366FF"/>
              </a:solidFill>
              <a:latin typeface="Courier New" panose="02070309020205020404" pitchFamily="49" charset="0"/>
              <a:cs typeface="Courier New" panose="02070309020205020404" pitchFamily="49" charset="0"/>
            </a:endParaRPr>
          </a:p>
          <a:p>
            <a:pPr marL="457200" lvl="1" indent="0">
              <a:buNone/>
            </a:pPr>
            <a:r>
              <a:rPr lang="en-GB" b="1" dirty="0" smtClean="0">
                <a:solidFill>
                  <a:srgbClr val="3366FF"/>
                </a:solidFill>
                <a:latin typeface="Courier New" panose="02070309020205020404" pitchFamily="49" charset="0"/>
                <a:cs typeface="Courier New" panose="02070309020205020404" pitchFamily="49" charset="0"/>
              </a:rPr>
              <a:t>// Get start and end timestamps (in nanoseconds)</a:t>
            </a:r>
          </a:p>
          <a:p>
            <a:pPr marL="457200" lvl="1" indent="0">
              <a:buNone/>
            </a:pPr>
            <a:r>
              <a:rPr lang="en-GB" b="1" dirty="0" err="1" smtClean="0">
                <a:solidFill>
                  <a:srgbClr val="3366FF"/>
                </a:solidFill>
                <a:latin typeface="Courier New" panose="02070309020205020404" pitchFamily="49" charset="0"/>
                <a:cs typeface="Courier New" panose="02070309020205020404" pitchFamily="49" charset="0"/>
              </a:rPr>
              <a:t>cl_ulong</a:t>
            </a:r>
            <a:r>
              <a:rPr lang="en-GB" b="1" dirty="0" smtClean="0">
                <a:solidFill>
                  <a:srgbClr val="3366FF"/>
                </a:solidFill>
                <a:latin typeface="Courier New" panose="02070309020205020404" pitchFamily="49" charset="0"/>
                <a:cs typeface="Courier New" panose="02070309020205020404" pitchFamily="49" charset="0"/>
              </a:rPr>
              <a:t> start, end;</a:t>
            </a:r>
          </a:p>
          <a:p>
            <a:pPr marL="457200" lvl="1" indent="0">
              <a:buNone/>
            </a:pPr>
            <a:r>
              <a:rPr lang="en-GB" b="1" dirty="0" err="1" smtClean="0">
                <a:solidFill>
                  <a:srgbClr val="3366FF"/>
                </a:solidFill>
                <a:latin typeface="Courier New" panose="02070309020205020404" pitchFamily="49" charset="0"/>
                <a:cs typeface="Courier New" panose="02070309020205020404" pitchFamily="49" charset="0"/>
              </a:rPr>
              <a:t>event.getProfilingInfo</a:t>
            </a:r>
            <a:r>
              <a:rPr lang="en-GB" b="1" dirty="0">
                <a:solidFill>
                  <a:srgbClr val="3366FF"/>
                </a:solidFill>
                <a:latin typeface="Courier New" panose="02070309020205020404" pitchFamily="49" charset="0"/>
                <a:cs typeface="Courier New" panose="02070309020205020404" pitchFamily="49" charset="0"/>
              </a:rPr>
              <a:t>(CL_PROFILING_COMMAND_START, &amp;start)</a:t>
            </a:r>
            <a:r>
              <a:rPr lang="en-GB" b="1" dirty="0" smtClean="0">
                <a:solidFill>
                  <a:srgbClr val="3366FF"/>
                </a:solidFill>
                <a:latin typeface="Courier New" panose="02070309020205020404" pitchFamily="49" charset="0"/>
                <a:cs typeface="Courier New" panose="02070309020205020404" pitchFamily="49" charset="0"/>
              </a:rPr>
              <a:t>;</a:t>
            </a:r>
          </a:p>
          <a:p>
            <a:pPr marL="457200" lvl="1" indent="0">
              <a:buNone/>
            </a:pPr>
            <a:r>
              <a:rPr lang="en-GB" b="1" dirty="0" err="1" smtClean="0">
                <a:solidFill>
                  <a:srgbClr val="3366FF"/>
                </a:solidFill>
                <a:latin typeface="Courier New" panose="02070309020205020404" pitchFamily="49" charset="0"/>
                <a:cs typeface="Courier New" panose="02070309020205020404" pitchFamily="49" charset="0"/>
              </a:rPr>
              <a:t>event.getProfilingInfo</a:t>
            </a:r>
            <a:r>
              <a:rPr lang="en-GB" b="1" dirty="0">
                <a:solidFill>
                  <a:srgbClr val="3366FF"/>
                </a:solidFill>
                <a:latin typeface="Courier New" panose="02070309020205020404" pitchFamily="49" charset="0"/>
                <a:cs typeface="Courier New" panose="02070309020205020404" pitchFamily="49" charset="0"/>
              </a:rPr>
              <a:t>(CL_PROFILING_COMMAND_END, &amp;end)</a:t>
            </a:r>
            <a:r>
              <a:rPr lang="en-GB" b="1" dirty="0" smtClean="0">
                <a:solidFill>
                  <a:srgbClr val="3366FF"/>
                </a:solidFill>
                <a:latin typeface="Courier New" panose="02070309020205020404" pitchFamily="49" charset="0"/>
                <a:cs typeface="Courier New" panose="02070309020205020404" pitchFamily="49" charset="0"/>
              </a:rPr>
              <a:t>;</a:t>
            </a:r>
          </a:p>
          <a:p>
            <a:pPr marL="457200" lvl="1" indent="0">
              <a:buNone/>
            </a:pPr>
            <a:endParaRPr lang="en-GB" b="1" dirty="0" smtClean="0">
              <a:solidFill>
                <a:srgbClr val="3366FF"/>
              </a:solidFill>
              <a:latin typeface="Courier New" panose="02070309020205020404" pitchFamily="49" charset="0"/>
              <a:cs typeface="Courier New" panose="02070309020205020404" pitchFamily="49" charset="0"/>
            </a:endParaRPr>
          </a:p>
          <a:p>
            <a:pPr marL="457200" lvl="1" indent="0">
              <a:buNone/>
            </a:pPr>
            <a:r>
              <a:rPr lang="en-GB" b="1" dirty="0">
                <a:solidFill>
                  <a:srgbClr val="3366FF"/>
                </a:solidFill>
                <a:latin typeface="Courier New" panose="02070309020205020404" pitchFamily="49" charset="0"/>
                <a:cs typeface="Courier New" panose="02070309020205020404" pitchFamily="49" charset="0"/>
              </a:rPr>
              <a:t>// </a:t>
            </a:r>
            <a:r>
              <a:rPr lang="en-GB" b="1" dirty="0" smtClean="0">
                <a:solidFill>
                  <a:srgbClr val="3366FF"/>
                </a:solidFill>
                <a:latin typeface="Courier New" panose="02070309020205020404" pitchFamily="49" charset="0"/>
                <a:cs typeface="Courier New" panose="02070309020205020404" pitchFamily="49" charset="0"/>
              </a:rPr>
              <a:t>Compute time taken (in milliseconds)</a:t>
            </a:r>
          </a:p>
          <a:p>
            <a:pPr marL="457200" lvl="1" indent="0">
              <a:buNone/>
            </a:pPr>
            <a:r>
              <a:rPr lang="en-GB" b="1" dirty="0" smtClean="0">
                <a:solidFill>
                  <a:srgbClr val="3366FF"/>
                </a:solidFill>
                <a:latin typeface="Courier New" panose="02070309020205020404" pitchFamily="49" charset="0"/>
                <a:cs typeface="Courier New" panose="02070309020205020404" pitchFamily="49" charset="0"/>
              </a:rPr>
              <a:t>double </a:t>
            </a:r>
            <a:r>
              <a:rPr lang="en-GB" b="1" dirty="0" err="1">
                <a:solidFill>
                  <a:srgbClr val="3366FF"/>
                </a:solidFill>
                <a:latin typeface="Courier New" panose="02070309020205020404" pitchFamily="49" charset="0"/>
                <a:cs typeface="Courier New" panose="02070309020205020404" pitchFamily="49" charset="0"/>
              </a:rPr>
              <a:t>time_taken</a:t>
            </a:r>
            <a:r>
              <a:rPr lang="en-GB" b="1" dirty="0">
                <a:solidFill>
                  <a:srgbClr val="3366FF"/>
                </a:solidFill>
                <a:latin typeface="Courier New" panose="02070309020205020404" pitchFamily="49" charset="0"/>
                <a:cs typeface="Courier New" panose="02070309020205020404" pitchFamily="49" charset="0"/>
              </a:rPr>
              <a:t> = </a:t>
            </a:r>
            <a:r>
              <a:rPr lang="en-GB" b="1" dirty="0" smtClean="0">
                <a:solidFill>
                  <a:srgbClr val="3366FF"/>
                </a:solidFill>
                <a:latin typeface="Courier New" panose="02070309020205020404" pitchFamily="49" charset="0"/>
                <a:cs typeface="Courier New" panose="02070309020205020404" pitchFamily="49" charset="0"/>
              </a:rPr>
              <a:t>(end</a:t>
            </a:r>
            <a:r>
              <a:rPr lang="en-GB" b="1" dirty="0">
                <a:solidFill>
                  <a:srgbClr val="3366FF"/>
                </a:solidFill>
                <a:latin typeface="Courier New" panose="02070309020205020404" pitchFamily="49" charset="0"/>
                <a:cs typeface="Courier New" panose="02070309020205020404" pitchFamily="49" charset="0"/>
              </a:rPr>
              <a:t>-start)*1.0e-6</a:t>
            </a:r>
            <a:r>
              <a:rPr lang="en-GB" b="1" dirty="0" smtClean="0">
                <a:solidFill>
                  <a:srgbClr val="3366FF"/>
                </a:solidFill>
                <a:latin typeface="Courier New" panose="02070309020205020404" pitchFamily="49" charset="0"/>
                <a:cs typeface="Courier New" panose="02070309020205020404" pitchFamily="49" charset="0"/>
              </a:rPr>
              <a:t>; </a:t>
            </a:r>
            <a:endParaRPr lang="en-GB" dirty="0" smtClean="0"/>
          </a:p>
          <a:p>
            <a:endParaRPr lang="en-GB" dirty="0"/>
          </a:p>
        </p:txBody>
      </p:sp>
    </p:spTree>
    <p:extLst>
      <p:ext uri="{BB962C8B-B14F-4D97-AF65-F5344CB8AC3E}">
        <p14:creationId xmlns:p14="http://schemas.microsoft.com/office/powerpoint/2010/main" val="109297554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AMD®</a:t>
            </a:r>
            <a:endParaRPr lang="en-GB" dirty="0"/>
          </a:p>
        </p:txBody>
      </p:sp>
      <p:sp>
        <p:nvSpPr>
          <p:cNvPr id="3" name="Content Placeholder 2"/>
          <p:cNvSpPr>
            <a:spLocks noGrp="1"/>
          </p:cNvSpPr>
          <p:nvPr>
            <p:ph idx="1"/>
          </p:nvPr>
        </p:nvSpPr>
        <p:spPr>
          <a:xfrm>
            <a:off x="457200" y="1600200"/>
            <a:ext cx="8229600" cy="4925144"/>
          </a:xfrm>
        </p:spPr>
        <p:txBody>
          <a:bodyPr>
            <a:normAutofit fontScale="70000" lnSpcReduction="20000"/>
          </a:bodyPr>
          <a:lstStyle/>
          <a:p>
            <a:pPr>
              <a:lnSpc>
                <a:spcPct val="120000"/>
              </a:lnSpc>
            </a:pPr>
            <a:r>
              <a:rPr lang="en-GB" dirty="0" smtClean="0"/>
              <a:t>Ensure you select the CPU device from the AMD® platform</a:t>
            </a:r>
          </a:p>
          <a:p>
            <a:pPr>
              <a:lnSpc>
                <a:spcPct val="120000"/>
              </a:lnSpc>
            </a:pPr>
            <a:r>
              <a:rPr lang="en-GB" dirty="0" smtClean="0"/>
              <a:t>Enable debugging symbols and turn off all optimizations </a:t>
            </a:r>
            <a:r>
              <a:rPr lang="en-GB" dirty="0"/>
              <a:t>when building the </a:t>
            </a:r>
            <a:r>
              <a:rPr lang="en-GB" dirty="0" smtClean="0"/>
              <a:t>kernels:</a:t>
            </a:r>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–O0"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be </a:t>
            </a:r>
            <a:r>
              <a:rPr lang="en-GB" b="1" dirty="0" smtClean="0">
                <a:solidFill>
                  <a:srgbClr val="3366FF"/>
                </a:solidFill>
                <a:latin typeface="Courier New"/>
                <a:cs typeface="Courier New"/>
              </a:rPr>
              <a:t>__</a:t>
            </a:r>
            <a:r>
              <a:rPr lang="en-GB" b="1" dirty="0" err="1" smtClean="0">
                <a:solidFill>
                  <a:srgbClr val="3366FF"/>
                </a:solidFill>
                <a:latin typeface="Courier New"/>
                <a:cs typeface="Courier New"/>
              </a:rPr>
              <a:t>OpenCL_foo_kernel</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b="1" dirty="0">
                <a:solidFill>
                  <a:srgbClr val="3366FF"/>
                </a:solidFill>
                <a:latin typeface="Courier New Bold"/>
              </a:rPr>
              <a:t>break </a:t>
            </a:r>
            <a:r>
              <a:rPr lang="en-GB" b="1" dirty="0" smtClean="0">
                <a:solidFill>
                  <a:srgbClr val="3366FF"/>
                </a:solidFill>
                <a:latin typeface="Courier New Bold"/>
              </a:rPr>
              <a:t>__</a:t>
            </a:r>
            <a:r>
              <a:rPr lang="en-GB" b="1" dirty="0" err="1" smtClean="0">
                <a:solidFill>
                  <a:srgbClr val="3366FF"/>
                </a:solidFill>
                <a:latin typeface="Courier New Bold"/>
              </a:rPr>
              <a:t>OpenCL_foo_kernel</a:t>
            </a:r>
            <a:endParaRPr lang="en-GB" dirty="0" smtClean="0"/>
          </a:p>
          <a:p>
            <a:pPr lvl="1">
              <a:lnSpc>
                <a:spcPct val="110000"/>
              </a:lnSpc>
            </a:pPr>
            <a:r>
              <a:rPr lang="en-GB" dirty="0" smtClean="0"/>
              <a:t>This can only be done </a:t>
            </a:r>
            <a:r>
              <a:rPr lang="en-GB" i="1" dirty="0" smtClean="0"/>
              <a:t>after</a:t>
            </a:r>
            <a:r>
              <a:rPr lang="en-GB" dirty="0" smtClean="0"/>
              <a:t> the kernels have been built 	</a:t>
            </a:r>
            <a:endParaRPr lang="en-GB" b="1" dirty="0" smtClean="0">
              <a:solidFill>
                <a:srgbClr val="3366FF"/>
              </a:solidFill>
              <a:latin typeface="Courier New Bold"/>
            </a:endParaRPr>
          </a:p>
          <a:p>
            <a:pPr>
              <a:lnSpc>
                <a:spcPct val="120000"/>
              </a:lnSpc>
            </a:pPr>
            <a:r>
              <a:rPr lang="en-GB" dirty="0" smtClean="0"/>
              <a:t>AMD® recommend setting the environment variable </a:t>
            </a:r>
            <a:r>
              <a:rPr lang="en-GB" b="1" dirty="0" smtClean="0">
                <a:solidFill>
                  <a:srgbClr val="3366FF"/>
                </a:solidFill>
                <a:latin typeface="Courier New Bold"/>
              </a:rPr>
              <a:t>CPU_MAX_COMPUTE_UNITS=1</a:t>
            </a:r>
            <a:r>
              <a:rPr lang="en-GB" dirty="0" smtClean="0"/>
              <a:t> to ensure deterministic kernel behaviour</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2093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p:txBody>
          <a:bodyPr>
            <a:normAutofit/>
          </a:bodyPr>
          <a:lstStyle/>
          <a:p>
            <a:r>
              <a:rPr lang="en-GB" dirty="0" smtClean="0"/>
              <a:t>Provides the ability to debug OpenCL kernels running on the GPU</a:t>
            </a:r>
          </a:p>
          <a:p>
            <a:pPr lvl="1"/>
            <a:r>
              <a:rPr lang="en-GB" dirty="0" smtClean="0"/>
              <a:t>Step through kernel source</a:t>
            </a:r>
          </a:p>
          <a:p>
            <a:pPr lvl="1"/>
            <a:r>
              <a:rPr lang="en-GB" dirty="0" smtClean="0"/>
              <a:t>Inspect variables across work-items and work-groups</a:t>
            </a:r>
          </a:p>
          <a:p>
            <a:pPr lvl="1"/>
            <a:r>
              <a:rPr lang="en-GB" dirty="0" smtClean="0"/>
              <a:t>Display contents of buffers and images</a:t>
            </a:r>
          </a:p>
          <a:p>
            <a:r>
              <a:rPr lang="en-GB" dirty="0" smtClean="0"/>
              <a:t>Allows applications to be debugged on remote machines</a:t>
            </a:r>
          </a:p>
          <a:p>
            <a:endParaRPr lang="en-GB" dirty="0" smtClean="0"/>
          </a:p>
          <a:p>
            <a:endParaRPr lang="en-GB" dirty="0"/>
          </a:p>
        </p:txBody>
      </p:sp>
    </p:spTree>
    <p:extLst>
      <p:ext uri="{BB962C8B-B14F-4D97-AF65-F5344CB8AC3E}">
        <p14:creationId xmlns:p14="http://schemas.microsoft.com/office/powerpoint/2010/main" val="164205598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a:t>
            </a:r>
            <a:r>
              <a:rPr lang="en-GB" dirty="0"/>
              <a:t>®</a:t>
            </a:r>
            <a:r>
              <a:rPr lang="en-GB" dirty="0" smtClean="0"/>
              <a:t> INDE</a:t>
            </a:r>
            <a:endParaRPr lang="en-GB" dirty="0"/>
          </a:p>
        </p:txBody>
      </p:sp>
      <p:sp>
        <p:nvSpPr>
          <p:cNvPr id="3" name="Content Placeholder 2"/>
          <p:cNvSpPr>
            <a:spLocks noGrp="1"/>
          </p:cNvSpPr>
          <p:nvPr>
            <p:ph idx="1"/>
          </p:nvPr>
        </p:nvSpPr>
        <p:spPr/>
        <p:txBody>
          <a:bodyPr/>
          <a:lstStyle/>
          <a:p>
            <a:r>
              <a:rPr lang="en-GB" dirty="0" smtClean="0">
                <a:hlinkClick r:id="rId2"/>
              </a:rPr>
              <a:t>Starter Edition is free to download</a:t>
            </a:r>
            <a:endParaRPr lang="en-GB" dirty="0" smtClean="0"/>
          </a:p>
          <a:p>
            <a:r>
              <a:rPr lang="en-GB" dirty="0" smtClean="0"/>
              <a:t>Contains OpenCL Code Builder (SDK)</a:t>
            </a:r>
          </a:p>
          <a:p>
            <a:r>
              <a:rPr lang="en-GB" dirty="0" smtClean="0"/>
              <a:t>Visual Studio plugin for debugging</a:t>
            </a:r>
          </a:p>
          <a:p>
            <a:r>
              <a:rPr lang="en-GB" dirty="0" smtClean="0"/>
              <a:t>Offline compiler for analysis</a:t>
            </a:r>
          </a:p>
          <a:p>
            <a:r>
              <a:rPr lang="en-GB" dirty="0" smtClean="0">
                <a:hlinkClick r:id="rId3"/>
              </a:rPr>
              <a:t>Usage information</a:t>
            </a:r>
            <a:endParaRPr lang="en-GB" dirty="0"/>
          </a:p>
        </p:txBody>
      </p:sp>
    </p:spTree>
    <p:extLst>
      <p:ext uri="{BB962C8B-B14F-4D97-AF65-F5344CB8AC3E}">
        <p14:creationId xmlns:p14="http://schemas.microsoft.com/office/powerpoint/2010/main" val="127554533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GPUVerify</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 useful tool for detecting data-races in OpenCL programs</a:t>
            </a:r>
          </a:p>
          <a:p>
            <a:r>
              <a:rPr lang="en-GB" dirty="0" smtClean="0"/>
              <a:t>Developed at Imperial College as part of the CARP project </a:t>
            </a:r>
          </a:p>
          <a:p>
            <a:r>
              <a:rPr lang="en-GB" dirty="0" smtClean="0"/>
              <a:t>Uses static analysis to try to prove that kernels are free from races</a:t>
            </a:r>
          </a:p>
          <a:p>
            <a:r>
              <a:rPr lang="en-GB" dirty="0" smtClean="0"/>
              <a:t>Can also detect issues with work-group divergence</a:t>
            </a:r>
          </a:p>
          <a:p>
            <a:r>
              <a:rPr lang="en-GB" dirty="0" smtClean="0"/>
              <a:t>More information on the </a:t>
            </a:r>
            <a:r>
              <a:rPr lang="en-GB" dirty="0" smtClean="0">
                <a:hlinkClick r:id="rId2"/>
              </a:rPr>
              <a:t>GPUVerify Website</a:t>
            </a:r>
            <a:endParaRPr lang="en-GB" dirty="0" smtClean="0"/>
          </a:p>
        </p:txBody>
      </p:sp>
      <p:sp>
        <p:nvSpPr>
          <p:cNvPr id="4" name="TextBox 3"/>
          <p:cNvSpPr txBox="1"/>
          <p:nvPr/>
        </p:nvSpPr>
        <p:spPr>
          <a:xfrm>
            <a:off x="467544" y="5949280"/>
            <a:ext cx="8357464" cy="369332"/>
          </a:xfrm>
          <a:prstGeom prst="rect">
            <a:avLst/>
          </a:prstGeom>
          <a:noFill/>
        </p:spPr>
        <p:txBody>
          <a:bodyPr wrap="none" rtlCol="0">
            <a:spAutoFit/>
          </a:bodyPr>
          <a:lstStyle/>
          <a:p>
            <a:pPr algn="ctr"/>
            <a:r>
              <a:rPr lang="en-GB" b="1" dirty="0" err="1" smtClean="0">
                <a:solidFill>
                  <a:srgbClr val="3366FF"/>
                </a:solidFill>
                <a:latin typeface="Courier New"/>
                <a:cs typeface="Courier New"/>
              </a:rPr>
              <a:t>gpuverify</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err="1">
                <a:solidFill>
                  <a:srgbClr val="3366FF"/>
                </a:solidFill>
                <a:latin typeface="Courier New"/>
                <a:cs typeface="Courier New"/>
              </a:rPr>
              <a:t>local_size</a:t>
            </a:r>
            <a:r>
              <a:rPr lang="en-GB" b="1" dirty="0">
                <a:solidFill>
                  <a:srgbClr val="3366FF"/>
                </a:solidFill>
                <a:latin typeface="Courier New"/>
                <a:cs typeface="Courier New"/>
              </a:rPr>
              <a:t>=64,64 --</a:t>
            </a:r>
            <a:r>
              <a:rPr lang="en-GB" b="1" dirty="0" err="1">
                <a:solidFill>
                  <a:srgbClr val="3366FF"/>
                </a:solidFill>
                <a:latin typeface="Courier New"/>
                <a:cs typeface="Courier New"/>
              </a:rPr>
              <a:t>num_groups</a:t>
            </a:r>
            <a:r>
              <a:rPr lang="en-GB" b="1" dirty="0">
                <a:solidFill>
                  <a:srgbClr val="3366FF"/>
                </a:solidFill>
                <a:latin typeface="Courier New"/>
                <a:cs typeface="Courier New"/>
              </a:rPr>
              <a:t>=256,256 </a:t>
            </a:r>
            <a:r>
              <a:rPr lang="en-GB" b="1" dirty="0" err="1" smtClean="0">
                <a:solidFill>
                  <a:srgbClr val="3366FF"/>
                </a:solidFill>
                <a:latin typeface="Courier New"/>
                <a:cs typeface="Courier New"/>
              </a:rPr>
              <a:t>kernel.cl</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58263061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Oclgrind</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pPr>
              <a:lnSpc>
                <a:spcPct val="110000"/>
              </a:lnSpc>
            </a:pPr>
            <a:r>
              <a:rPr lang="en-GB" dirty="0" smtClean="0"/>
              <a:t>A SPIR interpreter and OpenCL simulator</a:t>
            </a:r>
          </a:p>
          <a:p>
            <a:pPr>
              <a:lnSpc>
                <a:spcPct val="110000"/>
              </a:lnSpc>
            </a:pPr>
            <a:r>
              <a:rPr lang="en-GB" dirty="0" smtClean="0"/>
              <a:t>Developed at the University of Bristol</a:t>
            </a:r>
          </a:p>
          <a:p>
            <a:pPr>
              <a:lnSpc>
                <a:spcPct val="110000"/>
              </a:lnSpc>
            </a:pPr>
            <a:r>
              <a:rPr lang="en-GB" dirty="0" smtClean="0"/>
              <a:t>Runs OpenCL kernels in a simulated environment to catch various bugs:</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./application</a:t>
            </a:r>
          </a:p>
          <a:p>
            <a:pPr lvl="1">
              <a:lnSpc>
                <a:spcPct val="110000"/>
              </a:lnSpc>
            </a:pPr>
            <a:r>
              <a:rPr lang="en-GB" dirty="0" smtClean="0"/>
              <a:t>Invalid memory accesses</a:t>
            </a:r>
          </a:p>
          <a:p>
            <a:pPr lvl="1">
              <a:lnSpc>
                <a:spcPct val="110000"/>
              </a:lnSpc>
            </a:pPr>
            <a:r>
              <a:rPr lang="en-GB" dirty="0" smtClean="0"/>
              <a:t>Data-races (</a:t>
            </a:r>
            <a:r>
              <a:rPr lang="en-GB" b="1" dirty="0" smtClean="0">
                <a:solidFill>
                  <a:srgbClr val="3366FF"/>
                </a:solidFill>
                <a:latin typeface="Courier New"/>
                <a:cs typeface="Courier New"/>
              </a:rPr>
              <a:t>--data-races</a:t>
            </a:r>
            <a:r>
              <a:rPr lang="en-GB" dirty="0" smtClean="0"/>
              <a:t>)</a:t>
            </a:r>
          </a:p>
          <a:p>
            <a:pPr lvl="1">
              <a:lnSpc>
                <a:spcPct val="110000"/>
              </a:lnSpc>
            </a:pPr>
            <a:r>
              <a:rPr lang="en-GB" dirty="0" smtClean="0"/>
              <a:t>Work-group divergence</a:t>
            </a:r>
          </a:p>
          <a:p>
            <a:pPr lvl="1">
              <a:lnSpc>
                <a:spcPct val="110000"/>
              </a:lnSpc>
            </a:pPr>
            <a:r>
              <a:rPr lang="en-GB" dirty="0" smtClean="0"/>
              <a:t>Runtime API errors (</a:t>
            </a:r>
            <a:r>
              <a:rPr lang="en-GB" b="1" dirty="0" smtClean="0">
                <a:solidFill>
                  <a:srgbClr val="3366FF"/>
                </a:solidFill>
                <a:latin typeface="Courier New"/>
                <a:cs typeface="Courier New"/>
              </a:rPr>
              <a:t>--check-</a:t>
            </a:r>
            <a:r>
              <a:rPr lang="en-GB" b="1" dirty="0" err="1" smtClean="0">
                <a:solidFill>
                  <a:srgbClr val="3366FF"/>
                </a:solidFill>
                <a:latin typeface="Courier New"/>
                <a:cs typeface="Courier New"/>
              </a:rPr>
              <a:t>api</a:t>
            </a:r>
            <a:r>
              <a:rPr lang="en-GB" dirty="0" smtClean="0"/>
              <a:t>)</a:t>
            </a:r>
          </a:p>
          <a:p>
            <a:pPr>
              <a:lnSpc>
                <a:spcPct val="110000"/>
              </a:lnSpc>
            </a:pPr>
            <a:r>
              <a:rPr lang="en-GB" dirty="0" smtClean="0"/>
              <a:t>Also has a GDB-style interactive debugger</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a:t>
            </a:r>
            <a:r>
              <a:rPr lang="en-GB" b="1" dirty="0" smtClean="0">
                <a:solidFill>
                  <a:srgbClr val="3366FF"/>
                </a:solidFill>
                <a:latin typeface="Courier New"/>
                <a:cs typeface="Courier New"/>
              </a:rPr>
              <a:t> ./application</a:t>
            </a:r>
          </a:p>
          <a:p>
            <a:pPr>
              <a:lnSpc>
                <a:spcPct val="110000"/>
              </a:lnSpc>
            </a:pPr>
            <a:r>
              <a:rPr lang="en-GB" dirty="0" smtClean="0"/>
              <a:t>More information on the </a:t>
            </a:r>
            <a:r>
              <a:rPr lang="en-GB" dirty="0" smtClean="0">
                <a:hlinkClick r:id="rId2"/>
              </a:rPr>
              <a:t>Oclgrind Website</a:t>
            </a:r>
            <a:endParaRPr lang="en-GB" dirty="0" smtClean="0"/>
          </a:p>
        </p:txBody>
      </p:sp>
    </p:spTree>
    <p:extLst>
      <p:ext uri="{BB962C8B-B14F-4D97-AF65-F5344CB8AC3E}">
        <p14:creationId xmlns:p14="http://schemas.microsoft.com/office/powerpoint/2010/main" val="390359541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5496" y="119390"/>
            <a:ext cx="9108504" cy="1143000"/>
          </a:xfrm>
        </p:spPr>
        <p:txBody>
          <a:bodyPr>
            <a:normAutofit fontScale="90000"/>
          </a:bodyPr>
          <a:lstStyle/>
          <a:p>
            <a:r>
              <a:rPr lang="en-GB" sz="3600" dirty="0" smtClean="0"/>
              <a:t>Exercise 10: Profiling and Debugging</a:t>
            </a:r>
            <a:br>
              <a:rPr lang="en-GB" sz="3600" dirty="0" smtClean="0"/>
            </a:br>
            <a:r>
              <a:rPr lang="en-GB" sz="3600" dirty="0" smtClean="0"/>
              <a:t>OpenCL programs</a:t>
            </a:r>
            <a:endParaRPr lang="en-GB" sz="3600" dirty="0"/>
          </a:p>
        </p:txBody>
      </p:sp>
      <p:sp>
        <p:nvSpPr>
          <p:cNvPr id="8" name="Content Placeholder 7"/>
          <p:cNvSpPr>
            <a:spLocks noGrp="1"/>
          </p:cNvSpPr>
          <p:nvPr>
            <p:ph idx="1"/>
          </p:nvPr>
        </p:nvSpPr>
        <p:spPr>
          <a:xfrm>
            <a:off x="179512" y="1415534"/>
            <a:ext cx="8784976" cy="5325834"/>
          </a:xfrm>
        </p:spPr>
        <p:txBody>
          <a:bodyPr>
            <a:normAutofit fontScale="92500" lnSpcReduction="10000"/>
          </a:bodyPr>
          <a:lstStyle/>
          <a:p>
            <a:pPr>
              <a:lnSpc>
                <a:spcPct val="110000"/>
              </a:lnSpc>
            </a:pPr>
            <a:r>
              <a:rPr lang="en-GB" dirty="0">
                <a:solidFill>
                  <a:schemeClr val="accent2"/>
                </a:solidFill>
              </a:rPr>
              <a:t>Goal: </a:t>
            </a:r>
          </a:p>
          <a:p>
            <a:pPr lvl="1">
              <a:lnSpc>
                <a:spcPct val="110000"/>
              </a:lnSpc>
            </a:pPr>
            <a:r>
              <a:rPr lang="en-GB" dirty="0"/>
              <a:t>To experiment with </a:t>
            </a:r>
            <a:r>
              <a:rPr lang="en-GB" dirty="0" smtClean="0"/>
              <a:t>profiling and debugging tools</a:t>
            </a:r>
            <a:endParaRPr lang="en-GB" dirty="0"/>
          </a:p>
          <a:p>
            <a:pPr>
              <a:lnSpc>
                <a:spcPct val="110000"/>
              </a:lnSpc>
            </a:pPr>
            <a:r>
              <a:rPr lang="en-GB" dirty="0" smtClean="0">
                <a:solidFill>
                  <a:schemeClr val="accent2"/>
                </a:solidFill>
              </a:rPr>
              <a:t>Procedure</a:t>
            </a:r>
            <a:r>
              <a:rPr lang="en-GB" dirty="0">
                <a:solidFill>
                  <a:schemeClr val="accent2"/>
                </a:solidFill>
              </a:rPr>
              <a:t>: </a:t>
            </a:r>
          </a:p>
          <a:p>
            <a:pPr lvl="1">
              <a:lnSpc>
                <a:spcPct val="110000"/>
              </a:lnSpc>
            </a:pPr>
            <a:r>
              <a:rPr lang="en-GB" dirty="0"/>
              <a:t>Take one of your OpenCL programs, such as matrix </a:t>
            </a:r>
            <a:r>
              <a:rPr lang="en-GB" dirty="0" smtClean="0"/>
              <a:t>multiply or host&lt;-&gt;device transfer</a:t>
            </a:r>
            <a:endParaRPr lang="en-GB" dirty="0"/>
          </a:p>
          <a:p>
            <a:pPr lvl="1">
              <a:lnSpc>
                <a:spcPct val="110000"/>
              </a:lnSpc>
            </a:pPr>
            <a:r>
              <a:rPr lang="en-GB" dirty="0"/>
              <a:t>Run the program in the profiler and explore the </a:t>
            </a:r>
            <a:r>
              <a:rPr lang="en-GB" dirty="0" smtClean="0"/>
              <a:t>results</a:t>
            </a:r>
          </a:p>
          <a:p>
            <a:pPr lvl="1">
              <a:lnSpc>
                <a:spcPct val="110000"/>
              </a:lnSpc>
            </a:pPr>
            <a:r>
              <a:rPr lang="en-GB" smtClean="0"/>
              <a:t>Modify </a:t>
            </a:r>
            <a:r>
              <a:rPr lang="en-GB" dirty="0"/>
              <a:t>the program to </a:t>
            </a:r>
            <a:r>
              <a:rPr lang="en-GB" dirty="0" smtClean="0"/>
              <a:t>change the performance in some way and observe the effect with the profiler</a:t>
            </a:r>
            <a:endParaRPr lang="en-GB" dirty="0"/>
          </a:p>
          <a:p>
            <a:pPr lvl="1">
              <a:lnSpc>
                <a:spcPct val="110000"/>
              </a:lnSpc>
            </a:pPr>
            <a:r>
              <a:rPr lang="en-GB" dirty="0"/>
              <a:t>Repeat with other programs if you have </a:t>
            </a:r>
            <a:r>
              <a:rPr lang="en-GB" dirty="0" smtClean="0"/>
              <a:t>time, such as a debugger, </a:t>
            </a:r>
            <a:r>
              <a:rPr lang="en-GB" dirty="0" err="1" smtClean="0"/>
              <a:t>GPUverify</a:t>
            </a:r>
            <a:r>
              <a:rPr lang="en-GB" dirty="0" smtClean="0"/>
              <a:t>, Oclgrind etc.</a:t>
            </a:r>
            <a:endParaRPr lang="en-GB" dirty="0"/>
          </a:p>
        </p:txBody>
      </p:sp>
    </p:spTree>
    <p:extLst>
      <p:ext uri="{BB962C8B-B14F-4D97-AF65-F5344CB8AC3E}">
        <p14:creationId xmlns:p14="http://schemas.microsoft.com/office/powerpoint/2010/main" val="211671950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Advanced OpenCL Topics - OPTIMISATION</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12</a:t>
            </a:r>
            <a:endParaRPr lang="en-GB" dirty="0">
              <a:solidFill>
                <a:schemeClr val="tx1"/>
              </a:solidFill>
            </a:endParaRPr>
          </a:p>
        </p:txBody>
      </p:sp>
    </p:spTree>
    <p:extLst>
      <p:ext uri="{BB962C8B-B14F-4D97-AF65-F5344CB8AC3E}">
        <p14:creationId xmlns:p14="http://schemas.microsoft.com/office/powerpoint/2010/main" val="131389916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Fast Kernels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There's a tendency to overcomplicate OpenCL code</a:t>
            </a:r>
          </a:p>
          <a:p>
            <a:pPr lvl="1"/>
            <a:r>
              <a:rPr lang="en-US" dirty="0" smtClean="0"/>
              <a:t>“GPUs are hard, therefore my code must be hard!”</a:t>
            </a:r>
          </a:p>
          <a:p>
            <a:r>
              <a:rPr lang="en-US" dirty="0" smtClean="0"/>
              <a:t>Adding too many levels of indirection at the start is doomed to failure</a:t>
            </a:r>
          </a:p>
          <a:p>
            <a:pPr lvl="1"/>
            <a:r>
              <a:rPr lang="en-US" dirty="0" smtClean="0"/>
              <a:t>Starting off with using local memory, trying to cache data yourself etc</a:t>
            </a:r>
            <a:r>
              <a:rPr lang="en-US" dirty="0"/>
              <a:t>.</a:t>
            </a:r>
            <a:endParaRPr lang="en-US" dirty="0" smtClean="0"/>
          </a:p>
          <a:p>
            <a:r>
              <a:rPr lang="en-US" dirty="0" smtClean="0"/>
              <a:t>Modern runtimes and compilers are pretty smart!</a:t>
            </a:r>
          </a:p>
          <a:p>
            <a:r>
              <a:rPr lang="en-US" dirty="0" smtClean="0"/>
              <a:t>Start simple. But once you have something working…</a:t>
            </a:r>
            <a:endParaRPr lang="en-US" dirty="0"/>
          </a:p>
        </p:txBody>
      </p:sp>
    </p:spTree>
    <p:extLst>
      <p:ext uri="{BB962C8B-B14F-4D97-AF65-F5344CB8AC3E}">
        <p14:creationId xmlns:p14="http://schemas.microsoft.com/office/powerpoint/2010/main" val="59672165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0"/>
            <a:ext cx="8229600" cy="1143000"/>
          </a:xfrm>
        </p:spPr>
        <p:txBody>
          <a:bodyPr/>
          <a:lstStyle/>
          <a:p>
            <a:r>
              <a:rPr lang="en-GB" dirty="0" smtClean="0"/>
              <a:t>Performance portability</a:t>
            </a:r>
            <a:endParaRPr lang="en-GB" dirty="0"/>
          </a:p>
        </p:txBody>
      </p:sp>
      <p:sp>
        <p:nvSpPr>
          <p:cNvPr id="5" name="Content Placeholder 4"/>
          <p:cNvSpPr>
            <a:spLocks noGrp="1"/>
          </p:cNvSpPr>
          <p:nvPr>
            <p:ph idx="1"/>
          </p:nvPr>
        </p:nvSpPr>
        <p:spPr/>
        <p:txBody>
          <a:bodyPr>
            <a:normAutofit/>
          </a:bodyPr>
          <a:lstStyle/>
          <a:p>
            <a:pPr marL="0" indent="0">
              <a:buNone/>
            </a:pPr>
            <a:r>
              <a:rPr lang="en-GB" dirty="0" smtClean="0"/>
              <a:t>Obviously a very large field, but some basic concepts to keep in mind:</a:t>
            </a:r>
          </a:p>
          <a:p>
            <a:r>
              <a:rPr lang="en-GB" dirty="0" smtClean="0"/>
              <a:t>Don’t (over-) optimise specifically for one piece of hardware</a:t>
            </a:r>
          </a:p>
          <a:p>
            <a:r>
              <a:rPr lang="en-GB" dirty="0" smtClean="0"/>
              <a:t>Test on various platforms during development to make sure it actually </a:t>
            </a:r>
            <a:r>
              <a:rPr lang="en-GB" i="1" dirty="0" smtClean="0"/>
              <a:t>works </a:t>
            </a:r>
            <a:r>
              <a:rPr lang="en-GB" dirty="0" smtClean="0"/>
              <a:t>on different hardware</a:t>
            </a:r>
          </a:p>
          <a:p>
            <a:r>
              <a:rPr lang="en-GB" dirty="0" smtClean="0"/>
              <a:t>Profile (events should work everywhere!)</a:t>
            </a:r>
            <a:endParaRPr lang="en-GB" dirty="0"/>
          </a:p>
        </p:txBody>
      </p:sp>
    </p:spTree>
    <p:extLst>
      <p:ext uri="{BB962C8B-B14F-4D97-AF65-F5344CB8AC3E}">
        <p14:creationId xmlns:p14="http://schemas.microsoft.com/office/powerpoint/2010/main" val="68807580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OpenCL Memory Hierarchy</a:t>
            </a:r>
            <a:endParaRPr lang="en-US" dirty="0"/>
          </a:p>
        </p:txBody>
      </p:sp>
      <p:sp>
        <p:nvSpPr>
          <p:cNvPr id="3" name="Content Placeholder 2"/>
          <p:cNvSpPr>
            <a:spLocks noGrp="1"/>
          </p:cNvSpPr>
          <p:nvPr>
            <p:ph idx="1"/>
          </p:nvPr>
        </p:nvSpPr>
        <p:spPr/>
        <p:txBody>
          <a:bodyPr/>
          <a:lstStyle/>
          <a:p>
            <a:r>
              <a:rPr lang="en-US" dirty="0" smtClean="0"/>
              <a:t>OpenCL has 4 address spaces</a:t>
            </a:r>
          </a:p>
          <a:p>
            <a:r>
              <a:rPr lang="en-US" dirty="0" smtClean="0"/>
              <a:t>Kernels are “dumb” – data movement between address spaces will not happen automatically*</a:t>
            </a:r>
          </a:p>
          <a:p>
            <a:r>
              <a:rPr lang="en-US" dirty="0" smtClean="0"/>
              <a:t>However, manual use can sometimes improve performance (if you know something the compiler or runtime does not!)</a:t>
            </a:r>
          </a:p>
          <a:p>
            <a:pPr marL="0" indent="0">
              <a:buNone/>
            </a:pPr>
            <a:endParaRPr lang="en-US" dirty="0"/>
          </a:p>
        </p:txBody>
      </p:sp>
    </p:spTree>
    <p:extLst>
      <p:ext uri="{BB962C8B-B14F-4D97-AF65-F5344CB8AC3E}">
        <p14:creationId xmlns:p14="http://schemas.microsoft.com/office/powerpoint/2010/main" val="128924602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 tools</a:t>
            </a:r>
            <a:endParaRPr lang="en-GB" dirty="0"/>
          </a:p>
        </p:txBody>
      </p:sp>
      <p:sp>
        <p:nvSpPr>
          <p:cNvPr id="5" name="Content Placeholder 4"/>
          <p:cNvSpPr>
            <a:spLocks noGrp="1"/>
          </p:cNvSpPr>
          <p:nvPr>
            <p:ph idx="1"/>
          </p:nvPr>
        </p:nvSpPr>
        <p:spPr/>
        <p:txBody>
          <a:bodyPr>
            <a:normAutofit fontScale="92500" lnSpcReduction="20000"/>
          </a:bodyPr>
          <a:lstStyle/>
          <a:p>
            <a:r>
              <a:rPr lang="en-GB" dirty="0" smtClean="0"/>
              <a:t>Intel's offline compiler shows whether your kernel is being vectorised for the target device – if it can’t vectorise it, then it won’t run well!</a:t>
            </a:r>
          </a:p>
          <a:p>
            <a:r>
              <a:rPr lang="en-GB" dirty="0" smtClean="0"/>
              <a:t>Intel's </a:t>
            </a:r>
            <a:r>
              <a:rPr lang="en-GB" dirty="0" err="1" smtClean="0"/>
              <a:t>VTune</a:t>
            </a:r>
            <a:r>
              <a:rPr lang="en-GB" dirty="0" smtClean="0"/>
              <a:t> shows memory use, parallelism, instructions taken etc. for </a:t>
            </a:r>
            <a:r>
              <a:rPr lang="en-GB" dirty="0" err="1" smtClean="0"/>
              <a:t>OpenCL</a:t>
            </a:r>
            <a:r>
              <a:rPr lang="en-GB" dirty="0" smtClean="0"/>
              <a:t> kernels, and has source level profiling</a:t>
            </a:r>
          </a:p>
          <a:p>
            <a:r>
              <a:rPr lang="en-GB" dirty="0" smtClean="0"/>
              <a:t>Old versions of NVIDIA's </a:t>
            </a:r>
            <a:r>
              <a:rPr lang="en-GB" dirty="0" err="1" smtClean="0"/>
              <a:t>nvvp</a:t>
            </a:r>
            <a:r>
              <a:rPr lang="en-GB" dirty="0" smtClean="0"/>
              <a:t> show memory bandwidth, occupancy, etc.</a:t>
            </a:r>
          </a:p>
          <a:p>
            <a:r>
              <a:rPr lang="en-GB" dirty="0" smtClean="0"/>
              <a:t>AMD's </a:t>
            </a:r>
            <a:r>
              <a:rPr lang="en-GB" dirty="0" err="1" smtClean="0"/>
              <a:t>CodeXL</a:t>
            </a:r>
            <a:r>
              <a:rPr lang="en-GB" dirty="0" smtClean="0"/>
              <a:t> provides similar functionality for AMD hardware</a:t>
            </a:r>
          </a:p>
          <a:p>
            <a:r>
              <a:rPr lang="en-GB" dirty="0" smtClean="0"/>
              <a:t>ARM's DS-5 is another similar tool</a:t>
            </a:r>
          </a:p>
        </p:txBody>
      </p:sp>
    </p:spTree>
    <p:extLst>
      <p:ext uri="{BB962C8B-B14F-4D97-AF65-F5344CB8AC3E}">
        <p14:creationId xmlns:p14="http://schemas.microsoft.com/office/powerpoint/2010/main" val="3154079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5" name="Text Placeholder 4"/>
          <p:cNvSpPr>
            <a:spLocks noGrp="1"/>
          </p:cNvSpPr>
          <p:nvPr>
            <p:ph type="body" sz="half" idx="4294967295"/>
          </p:nvPr>
        </p:nvSpPr>
        <p:spPr>
          <a:xfrm>
            <a:off x="467544" y="1412776"/>
            <a:ext cx="3008313" cy="4691063"/>
          </a:xfrm>
        </p:spPr>
        <p:txBody>
          <a:bodyPr>
            <a:normAutofit/>
          </a:bodyPr>
          <a:lstStyle/>
          <a:p>
            <a:pPr marL="285750" indent="-285750">
              <a:buFont typeface="Arial"/>
              <a:buChar char="•"/>
            </a:pPr>
            <a:r>
              <a:rPr lang="en-US" sz="2400" dirty="0" smtClean="0"/>
              <a:t>This is the default address space for variables defined in your kernel</a:t>
            </a:r>
          </a:p>
          <a:p>
            <a:pPr marL="285750" indent="-285750">
              <a:buFont typeface="Arial"/>
              <a:buChar char="•"/>
            </a:pPr>
            <a:r>
              <a:rPr lang="en-US" sz="2400" dirty="0"/>
              <a:t>Memory access time is the fastest at O(1) cycles</a:t>
            </a:r>
            <a:r>
              <a:rPr lang="en-US" sz="2400" dirty="0" smtClean="0"/>
              <a:t>.</a:t>
            </a:r>
          </a:p>
          <a:p>
            <a:pPr marL="285750" indent="-285750">
              <a:buFont typeface="Arial"/>
              <a:buChar char="•"/>
            </a:pPr>
            <a:r>
              <a:rPr lang="en-US" sz="2400" dirty="0" smtClean="0"/>
              <a:t>But they are limited in numbers!</a:t>
            </a:r>
          </a:p>
        </p:txBody>
      </p:sp>
      <p:pic>
        <p:nvPicPr>
          <p:cNvPr id="3" name="Picture 2" descr="Fi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484784"/>
            <a:ext cx="3819525" cy="3733800"/>
          </a:xfrm>
          <a:prstGeom prst="rect">
            <a:avLst/>
          </a:prstGeom>
        </p:spPr>
      </p:pic>
    </p:spTree>
    <p:extLst>
      <p:ext uri="{BB962C8B-B14F-4D97-AF65-F5344CB8AC3E}">
        <p14:creationId xmlns:p14="http://schemas.microsoft.com/office/powerpoint/2010/main" val="352161746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4" name="Content Placeholder 3"/>
          <p:cNvSpPr>
            <a:spLocks noGrp="1"/>
          </p:cNvSpPr>
          <p:nvPr>
            <p:ph idx="4294967295"/>
          </p:nvPr>
        </p:nvSpPr>
        <p:spPr>
          <a:xfrm>
            <a:off x="4355976" y="1844824"/>
            <a:ext cx="4788024" cy="428133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calc_diff</a:t>
            </a:r>
            <a:endParaRPr lang="en-US" sz="1400" b="1" dirty="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 </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*b,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t>
            </a:r>
            <a:r>
              <a:rPr lang="en-US" sz="1400" b="1" dirty="0" smtClean="0">
                <a:solidFill>
                  <a:srgbClr val="3366FF"/>
                </a:solidFill>
                <a:latin typeface="Courier New"/>
                <a:cs typeface="Courier New"/>
              </a:rPr>
              <a:t>c</a:t>
            </a:r>
          </a:p>
          <a:p>
            <a:pPr marL="0" indent="0">
              <a:buNone/>
            </a:pP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/”id” </a:t>
            </a:r>
            <a:r>
              <a:rPr lang="en-US" sz="1400" b="1" dirty="0">
                <a:solidFill>
                  <a:srgbClr val="3366FF"/>
                </a:solidFill>
                <a:latin typeface="Courier New"/>
                <a:cs typeface="Courier New"/>
              </a:rPr>
              <a:t>is in private memory</a:t>
            </a: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const</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int</a:t>
            </a:r>
            <a:r>
              <a:rPr lang="en-US" sz="1400" b="1" dirty="0">
                <a:solidFill>
                  <a:srgbClr val="3366FF"/>
                </a:solidFill>
                <a:latin typeface="Courier New"/>
                <a:cs typeface="Courier New"/>
              </a:rPr>
              <a:t> id = </a:t>
            </a:r>
            <a:r>
              <a:rPr lang="en-US" sz="1400" b="1" dirty="0" err="1">
                <a:solidFill>
                  <a:srgbClr val="3366FF"/>
                </a:solidFill>
                <a:latin typeface="Courier New"/>
                <a:cs typeface="Courier New"/>
              </a:rPr>
              <a:t>get_global_id</a:t>
            </a:r>
            <a:r>
              <a:rPr lang="en-US" sz="1400" b="1" dirty="0">
                <a:solidFill>
                  <a:srgbClr val="3366FF"/>
                </a:solidFill>
                <a:latin typeface="Courier New"/>
                <a:cs typeface="Courier New"/>
              </a:rPr>
              <a:t>(0);</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c[id] = </a:t>
            </a:r>
            <a:r>
              <a:rPr lang="en-US" sz="1400" b="1" dirty="0" err="1" smtClean="0">
                <a:solidFill>
                  <a:srgbClr val="3366FF"/>
                </a:solidFill>
                <a:latin typeface="Courier New"/>
                <a:cs typeface="Courier New"/>
              </a:rPr>
              <a:t>fabs</a:t>
            </a:r>
            <a:r>
              <a:rPr lang="en-US" sz="1400" b="1" dirty="0" smtClean="0">
                <a:solidFill>
                  <a:srgbClr val="3366FF"/>
                </a:solidFill>
                <a:latin typeface="Courier New"/>
                <a:cs typeface="Courier New"/>
              </a:rPr>
              <a:t>(a</a:t>
            </a:r>
            <a:r>
              <a:rPr lang="en-US" sz="1400" b="1" dirty="0">
                <a:solidFill>
                  <a:srgbClr val="3366FF"/>
                </a:solidFill>
                <a:latin typeface="Courier New"/>
                <a:cs typeface="Courier New"/>
              </a:rPr>
              <a:t>[id] - b[id</a:t>
            </a: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
        <p:nvSpPr>
          <p:cNvPr id="5" name="Text Placeholder 4"/>
          <p:cNvSpPr>
            <a:spLocks noGrp="1"/>
          </p:cNvSpPr>
          <p:nvPr>
            <p:ph type="body" sz="half" idx="4294967295"/>
          </p:nvPr>
        </p:nvSpPr>
        <p:spPr>
          <a:xfrm>
            <a:off x="467544" y="1412776"/>
            <a:ext cx="3312368" cy="4691063"/>
          </a:xfrm>
        </p:spPr>
        <p:txBody>
          <a:bodyPr>
            <a:normAutofit fontScale="55000" lnSpcReduction="20000"/>
          </a:bodyPr>
          <a:lstStyle/>
          <a:p>
            <a:pPr marL="285750" indent="-285750">
              <a:lnSpc>
                <a:spcPct val="110000"/>
              </a:lnSpc>
              <a:buFont typeface="Arial"/>
              <a:buChar char="•"/>
            </a:pPr>
            <a:r>
              <a:rPr lang="en-US" dirty="0" smtClean="0"/>
              <a:t>This is the default address space for variables defined in your kernel</a:t>
            </a:r>
          </a:p>
          <a:p>
            <a:pPr marL="285750" indent="-285750">
              <a:lnSpc>
                <a:spcPct val="110000"/>
              </a:lnSpc>
              <a:buFont typeface="Arial"/>
              <a:buChar char="•"/>
            </a:pPr>
            <a:r>
              <a:rPr lang="en-US" dirty="0"/>
              <a:t>Memory access time is the fastest at O(1) </a:t>
            </a:r>
            <a:r>
              <a:rPr lang="en-US" dirty="0" smtClean="0"/>
              <a:t>cycles</a:t>
            </a:r>
          </a:p>
          <a:p>
            <a:pPr marL="285750" indent="-285750">
              <a:lnSpc>
                <a:spcPct val="110000"/>
              </a:lnSpc>
              <a:buFont typeface="Arial"/>
              <a:buChar char="•"/>
            </a:pPr>
            <a:r>
              <a:rPr lang="en-US" dirty="0" smtClean="0"/>
              <a:t>But they are limited in numbers!</a:t>
            </a:r>
          </a:p>
          <a:p>
            <a:pPr marL="285750" indent="-285750">
              <a:lnSpc>
                <a:spcPct val="110000"/>
              </a:lnSpc>
              <a:buFont typeface="Arial"/>
              <a:buChar char="•"/>
            </a:pPr>
            <a:r>
              <a:rPr lang="en-US" dirty="0" smtClean="0"/>
              <a:t>Each variable maps to a register on the device of execution</a:t>
            </a:r>
          </a:p>
          <a:p>
            <a:pPr marL="285750" indent="-285750">
              <a:lnSpc>
                <a:spcPct val="110000"/>
              </a:lnSpc>
              <a:buFont typeface="Arial"/>
              <a:buChar char="•"/>
            </a:pPr>
            <a:r>
              <a:rPr lang="en-US" dirty="0" smtClean="0"/>
              <a:t>But variables are not limited, they will be spilled into memory “somewhere” (usually global memory)</a:t>
            </a:r>
          </a:p>
          <a:p>
            <a:pPr marL="285750" indent="-285750">
              <a:lnSpc>
                <a:spcPct val="110000"/>
              </a:lnSpc>
              <a:buFont typeface="Arial"/>
              <a:buChar char="•"/>
            </a:pPr>
            <a:r>
              <a:rPr lang="en-US" dirty="0" smtClean="0"/>
              <a:t>“Occupancy” must also be considered…</a:t>
            </a:r>
          </a:p>
        </p:txBody>
      </p:sp>
    </p:spTree>
    <p:extLst>
      <p:ext uri="{BB962C8B-B14F-4D97-AF65-F5344CB8AC3E}">
        <p14:creationId xmlns:p14="http://schemas.microsoft.com/office/powerpoint/2010/main" val="351781214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Occupancy</a:t>
            </a:r>
            <a:endParaRPr lang="en-US" dirty="0"/>
          </a:p>
        </p:txBody>
      </p:sp>
      <p:sp>
        <p:nvSpPr>
          <p:cNvPr id="3" name="Content Placeholder 2"/>
          <p:cNvSpPr>
            <a:spLocks noGrp="1"/>
          </p:cNvSpPr>
          <p:nvPr>
            <p:ph idx="1"/>
          </p:nvPr>
        </p:nvSpPr>
        <p:spPr>
          <a:xfrm>
            <a:off x="457200" y="1600200"/>
            <a:ext cx="8229600" cy="4997152"/>
          </a:xfrm>
        </p:spPr>
        <p:txBody>
          <a:bodyPr>
            <a:normAutofit fontScale="85000" lnSpcReduction="20000"/>
          </a:bodyPr>
          <a:lstStyle/>
          <a:p>
            <a:r>
              <a:rPr lang="en-US" dirty="0" smtClean="0"/>
              <a:t>E.g. NVIDIA’s K40 has 128 words of memory per processor element (PE), i.e. 128 registers per core</a:t>
            </a:r>
          </a:p>
          <a:p>
            <a:r>
              <a:rPr lang="en-US" dirty="0" smtClean="0"/>
              <a:t>But, multiple work-items (threads) will be scheduled on a single PE (similar to </a:t>
            </a:r>
            <a:r>
              <a:rPr lang="en-US" dirty="0" err="1" smtClean="0"/>
              <a:t>hyperthreading</a:t>
            </a:r>
            <a:r>
              <a:rPr lang="en-US" dirty="0" smtClean="0"/>
              <a:t>)</a:t>
            </a:r>
          </a:p>
          <a:p>
            <a:r>
              <a:rPr lang="en-US" dirty="0" smtClean="0"/>
              <a:t>In fact, global memory latency is so high that multiple work-items per PE are a </a:t>
            </a:r>
            <a:r>
              <a:rPr lang="en-US" i="1" dirty="0" smtClean="0"/>
              <a:t>requirement </a:t>
            </a:r>
            <a:r>
              <a:rPr lang="en-US" dirty="0" smtClean="0"/>
              <a:t>for achieving a good proportion of peak performance!</a:t>
            </a:r>
          </a:p>
          <a:p>
            <a:r>
              <a:rPr lang="en-US" dirty="0" smtClean="0"/>
              <a:t>Probably want to aim for at least 4 work-items per PE, possibly more to achieve good performance</a:t>
            </a:r>
            <a:endParaRPr lang="en-US" dirty="0"/>
          </a:p>
        </p:txBody>
      </p:sp>
    </p:spTree>
    <p:extLst>
      <p:ext uri="{BB962C8B-B14F-4D97-AF65-F5344CB8AC3E}">
        <p14:creationId xmlns:p14="http://schemas.microsoft.com/office/powerpoint/2010/main" val="647715353"/>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Local Memory</a:t>
            </a:r>
            <a:endParaRPr lang="en-US" dirty="0"/>
          </a:p>
        </p:txBody>
      </p:sp>
      <p:sp>
        <p:nvSpPr>
          <p:cNvPr id="5" name="Text Placeholder 4"/>
          <p:cNvSpPr>
            <a:spLocks noGrp="1"/>
          </p:cNvSpPr>
          <p:nvPr>
            <p:ph type="body" sz="half" idx="4294967295"/>
          </p:nvPr>
        </p:nvSpPr>
        <p:spPr>
          <a:xfrm>
            <a:off x="179512" y="1340768"/>
            <a:ext cx="3456384" cy="5112568"/>
          </a:xfrm>
        </p:spPr>
        <p:txBody>
          <a:bodyPr>
            <a:noAutofit/>
          </a:bodyPr>
          <a:lstStyle/>
          <a:p>
            <a:pPr marL="285750" indent="-285750">
              <a:lnSpc>
                <a:spcPct val="90000"/>
              </a:lnSpc>
              <a:buFont typeface="Arial"/>
              <a:buChar char="•"/>
            </a:pPr>
            <a:r>
              <a:rPr lang="en-US" sz="2000" dirty="0" smtClean="0"/>
              <a:t>Local memory is the next level up from private</a:t>
            </a:r>
          </a:p>
          <a:p>
            <a:pPr marL="285750" indent="-285750">
              <a:lnSpc>
                <a:spcPct val="90000"/>
              </a:lnSpc>
              <a:buFont typeface="Arial"/>
              <a:buChar char="•"/>
            </a:pPr>
            <a:r>
              <a:rPr lang="en-US" sz="2000" dirty="0" smtClean="0"/>
              <a:t>Still reasonably fast to access at O(10) cycles</a:t>
            </a:r>
          </a:p>
          <a:p>
            <a:pPr marL="285750" indent="-285750">
              <a:lnSpc>
                <a:spcPct val="90000"/>
              </a:lnSpc>
              <a:buFont typeface="Arial"/>
              <a:buChar char="•"/>
            </a:pPr>
            <a:r>
              <a:rPr lang="en-US" sz="2000" dirty="0" smtClean="0"/>
              <a:t>Local memory is </a:t>
            </a:r>
            <a:r>
              <a:rPr lang="en-US" sz="2000" i="1" dirty="0" smtClean="0"/>
              <a:t>shared </a:t>
            </a:r>
            <a:r>
              <a:rPr lang="en-US" sz="2000" dirty="0" smtClean="0"/>
              <a:t>between work-items inside a </a:t>
            </a:r>
            <a:r>
              <a:rPr lang="en-US" sz="2000" i="1" dirty="0" smtClean="0"/>
              <a:t>local work-group</a:t>
            </a:r>
            <a:endParaRPr lang="en-US" sz="2000" dirty="0" smtClean="0"/>
          </a:p>
          <a:p>
            <a:pPr marL="285750" indent="-285750">
              <a:lnSpc>
                <a:spcPct val="90000"/>
              </a:lnSpc>
              <a:buFont typeface="Arial"/>
              <a:buChar char="•"/>
            </a:pPr>
            <a:r>
              <a:rPr lang="en-US" sz="2000" dirty="0" smtClean="0"/>
              <a:t>Ideal use-case is when there is lots of data that gets reused amongst threads within a work-group</a:t>
            </a:r>
          </a:p>
          <a:p>
            <a:pPr marL="285750" indent="-285750">
              <a:lnSpc>
                <a:spcPct val="90000"/>
              </a:lnSpc>
              <a:buFont typeface="Arial"/>
              <a:buChar char="•"/>
            </a:pPr>
            <a:r>
              <a:rPr lang="en-US" sz="2000" dirty="0" smtClean="0"/>
              <a:t>It can be allocated either in the host, or inline in the kernel*</a:t>
            </a:r>
          </a:p>
          <a:p>
            <a:pPr marL="285750" indent="-285750">
              <a:lnSpc>
                <a:spcPct val="90000"/>
              </a:lnSpc>
              <a:buFont typeface="Arial"/>
              <a:buChar char="•"/>
            </a:pPr>
            <a:r>
              <a:rPr lang="en-US" sz="2000" dirty="0" smtClean="0"/>
              <a:t>When used well, can result in significant performance increases</a:t>
            </a:r>
          </a:p>
        </p:txBody>
      </p:sp>
      <p:sp>
        <p:nvSpPr>
          <p:cNvPr id="6" name="Content Placeholder 3"/>
          <p:cNvSpPr>
            <a:spLocks noGrp="1"/>
          </p:cNvSpPr>
          <p:nvPr>
            <p:ph idx="4294967295"/>
          </p:nvPr>
        </p:nvSpPr>
        <p:spPr>
          <a:xfrm>
            <a:off x="4032250" y="1484784"/>
            <a:ext cx="5111750" cy="464137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calc_something</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global float *a, </a:t>
            </a:r>
          </a:p>
          <a:p>
            <a:pPr marL="0" indent="0">
              <a:buNone/>
            </a:pPr>
            <a:r>
              <a:rPr lang="en-US" sz="1400" b="1" dirty="0">
                <a:solidFill>
                  <a:srgbClr val="3366FF"/>
                </a:solidFill>
                <a:latin typeface="Courier New"/>
                <a:cs typeface="Courier New"/>
              </a:rPr>
              <a:t>  global float *b, </a:t>
            </a:r>
          </a:p>
          <a:p>
            <a:pPr marL="0" indent="0">
              <a:buNone/>
            </a:pPr>
            <a:r>
              <a:rPr lang="en-US" sz="1400" b="1" dirty="0">
                <a:solidFill>
                  <a:srgbClr val="3366FF"/>
                </a:solidFill>
                <a:latin typeface="Courier New"/>
                <a:cs typeface="Courier New"/>
              </a:rPr>
              <a:t>  global float *c,</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//this local memory is set by the host</a:t>
            </a:r>
          </a:p>
          <a:p>
            <a:pPr marL="0" indent="0">
              <a:buNone/>
            </a:pPr>
            <a:r>
              <a:rPr lang="en-US" sz="1400" b="1" dirty="0">
                <a:solidFill>
                  <a:srgbClr val="3366FF"/>
                </a:solidFill>
                <a:latin typeface="Courier New"/>
                <a:cs typeface="Courier New"/>
              </a:rPr>
              <a:t>  local  float *t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//kernels can also declare local memory</a:t>
            </a:r>
          </a:p>
          <a:p>
            <a:pPr marL="0" indent="0">
              <a:buNone/>
            </a:pPr>
            <a:r>
              <a:rPr lang="en-US" sz="1400" b="1" dirty="0">
                <a:solidFill>
                  <a:srgbClr val="3366FF"/>
                </a:solidFill>
                <a:latin typeface="Courier New"/>
                <a:cs typeface="Courier New"/>
              </a:rPr>
              <a:t>  local float </a:t>
            </a:r>
            <a:r>
              <a:rPr lang="en-US" sz="1400" b="1" dirty="0" err="1">
                <a:solidFill>
                  <a:srgbClr val="3366FF"/>
                </a:solidFill>
                <a:latin typeface="Courier New"/>
                <a:cs typeface="Courier New"/>
              </a:rPr>
              <a:t>tmp</a:t>
            </a:r>
            <a:r>
              <a:rPr lang="en-US" sz="1400" b="1" dirty="0">
                <a:solidFill>
                  <a:srgbClr val="3366FF"/>
                </a:solidFill>
                <a:latin typeface="Courier New"/>
                <a:cs typeface="Courier New"/>
              </a:rPr>
              <a:t>[128];</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//etc.</a:t>
            </a: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177560671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Global Memory</a:t>
            </a:r>
            <a:endParaRPr lang="en-US" dirty="0"/>
          </a:p>
        </p:txBody>
      </p:sp>
      <p:sp>
        <p:nvSpPr>
          <p:cNvPr id="5" name="Text Placeholder 4"/>
          <p:cNvSpPr>
            <a:spLocks noGrp="1"/>
          </p:cNvSpPr>
          <p:nvPr>
            <p:ph type="body" sz="half" idx="4294967295"/>
          </p:nvPr>
        </p:nvSpPr>
        <p:spPr>
          <a:xfrm>
            <a:off x="179512" y="1052736"/>
            <a:ext cx="3384376" cy="5616624"/>
          </a:xfrm>
        </p:spPr>
        <p:txBody>
          <a:bodyPr>
            <a:noAutofit/>
          </a:bodyPr>
          <a:lstStyle/>
          <a:p>
            <a:pPr marL="285750" indent="-285750">
              <a:lnSpc>
                <a:spcPct val="90000"/>
              </a:lnSpc>
              <a:buFont typeface="Arial"/>
              <a:buChar char="•"/>
            </a:pPr>
            <a:r>
              <a:rPr lang="en-US" sz="2400" dirty="0" smtClean="0"/>
              <a:t>This is where data you want processed will be resident, and where output data will be written to</a:t>
            </a:r>
          </a:p>
          <a:p>
            <a:pPr marL="285750" indent="-285750">
              <a:lnSpc>
                <a:spcPct val="90000"/>
              </a:lnSpc>
              <a:buFont typeface="Arial"/>
              <a:buChar char="•"/>
            </a:pPr>
            <a:r>
              <a:rPr lang="en-US" sz="2400" dirty="0" smtClean="0"/>
              <a:t>Global memory has long access latency, but high bandwidth (&gt; 300GB/s on high-end GPUs!)</a:t>
            </a:r>
          </a:p>
          <a:p>
            <a:pPr marL="285750" indent="-285750">
              <a:lnSpc>
                <a:spcPct val="90000"/>
              </a:lnSpc>
              <a:buFont typeface="Arial"/>
              <a:buChar char="•"/>
            </a:pPr>
            <a:r>
              <a:rPr lang="en-US" sz="2400" dirty="0" smtClean="0"/>
              <a:t>Latency can be mitigated via </a:t>
            </a:r>
            <a:r>
              <a:rPr lang="en-US" sz="2400" i="1" dirty="0" smtClean="0"/>
              <a:t>coalesced</a:t>
            </a:r>
            <a:r>
              <a:rPr lang="en-US" sz="2400" dirty="0" smtClean="0"/>
              <a:t> accesses</a:t>
            </a:r>
          </a:p>
          <a:p>
            <a:pPr marL="285750" indent="-285750">
              <a:lnSpc>
                <a:spcPct val="90000"/>
              </a:lnSpc>
              <a:buFont typeface="Arial"/>
              <a:buChar char="•"/>
            </a:pPr>
            <a:r>
              <a:rPr lang="en-US" sz="2400" dirty="0" smtClean="0"/>
              <a:t>It’s often better to re-compute data than store it!</a:t>
            </a:r>
          </a:p>
        </p:txBody>
      </p:sp>
      <p:sp>
        <p:nvSpPr>
          <p:cNvPr id="7" name="Content Placeholder 3"/>
          <p:cNvSpPr>
            <a:spLocks noGrp="1"/>
          </p:cNvSpPr>
          <p:nvPr>
            <p:ph idx="4294967295"/>
          </p:nvPr>
        </p:nvSpPr>
        <p:spPr>
          <a:xfrm>
            <a:off x="4032250" y="1268760"/>
            <a:ext cx="5111750" cy="5576170"/>
          </a:xfrm>
        </p:spPr>
        <p:txBody>
          <a:bodyPr>
            <a:normAutofit/>
          </a:bodyPr>
          <a:lstStyle/>
          <a:p>
            <a:pPr marL="0" indent="0">
              <a:buNone/>
            </a:pPr>
            <a:r>
              <a:rPr lang="en-US" sz="1400" b="1" dirty="0" err="1" smtClean="0">
                <a:solidFill>
                  <a:srgbClr val="3366FF"/>
                </a:solidFill>
                <a:latin typeface="Courier New"/>
                <a:cs typeface="Courier New"/>
              </a:rPr>
              <a:t>size_t</a:t>
            </a:r>
            <a:r>
              <a:rPr lang="en-US" sz="1400" b="1" dirty="0" smtClean="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 1024*1024 * </a:t>
            </a:r>
            <a:r>
              <a:rPr lang="en-US" sz="1400" b="1" dirty="0" err="1">
                <a:solidFill>
                  <a:srgbClr val="3366FF"/>
                </a:solidFill>
                <a:latin typeface="Courier New"/>
                <a:cs typeface="Courier New"/>
              </a:rPr>
              <a:t>sizeof</a:t>
            </a:r>
            <a:r>
              <a:rPr lang="en-US" sz="1400" b="1" dirty="0">
                <a:solidFill>
                  <a:srgbClr val="3366FF"/>
                </a:solidFill>
                <a:latin typeface="Courier New"/>
                <a:cs typeface="Courier New"/>
              </a:rPr>
              <a:t>(float);</a:t>
            </a:r>
          </a:p>
          <a:p>
            <a:pPr marL="0" indent="0">
              <a:buNone/>
            </a:pPr>
            <a:r>
              <a:rPr lang="en-US" sz="1400" b="1" dirty="0">
                <a:solidFill>
                  <a:srgbClr val="3366FF"/>
                </a:solidFill>
                <a:latin typeface="Courier New"/>
                <a:cs typeface="Courier New"/>
              </a:rPr>
              <a:t>float *</a:t>
            </a:r>
            <a:r>
              <a:rPr lang="en-US" sz="1400" b="1" dirty="0" err="1">
                <a:solidFill>
                  <a:srgbClr val="3366FF"/>
                </a:solidFill>
                <a:latin typeface="Courier New"/>
                <a:cs typeface="Courier New"/>
              </a:rPr>
              <a:t>hostPtrA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malloc</a:t>
            </a:r>
            <a:r>
              <a:rPr lang="en-US" sz="1400" b="1" dirty="0">
                <a:solidFill>
                  <a:srgbClr val="3366FF"/>
                </a:solidFill>
                <a:latin typeface="Courier New"/>
                <a:cs typeface="Courier New"/>
              </a:rPr>
              <a:t>(</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a:t>
            </a:r>
            <a:r>
              <a:rPr lang="en-US" sz="1400" b="1" dirty="0" smtClean="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//create device buffer</a:t>
            </a:r>
          </a:p>
          <a:p>
            <a:pPr marL="0" indent="0">
              <a:buNone/>
            </a:pPr>
            <a:r>
              <a:rPr lang="en-US" sz="1400" b="1" dirty="0" err="1">
                <a:solidFill>
                  <a:srgbClr val="3366FF"/>
                </a:solidFill>
                <a:latin typeface="Courier New"/>
                <a:cs typeface="Courier New"/>
              </a:rPr>
              <a:t>cl_mem</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clCreateBuffer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context, </a:t>
            </a:r>
            <a:r>
              <a:rPr lang="en-US" sz="1400" b="1" dirty="0" smtClean="0">
                <a:solidFill>
                  <a:srgbClr val="3366FF"/>
                </a:solidFill>
                <a:latin typeface="Courier New"/>
                <a:cs typeface="Courier New"/>
              </a:rPr>
              <a:t>         //pointer to context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CL_MEM_READ_WRITE</a:t>
            </a:r>
            <a:r>
              <a:rPr lang="en-US" sz="1400" b="1" dirty="0" smtClean="0">
                <a:solidFill>
                  <a:srgbClr val="3366FF"/>
                </a:solidFill>
                <a:latin typeface="Courier New"/>
                <a:cs typeface="Courier New"/>
              </a:rPr>
              <a:t>,//memory flags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//size of buffer (bytes)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NULL</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NULL              //error code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err="1">
                <a:solidFill>
                  <a:srgbClr val="3366FF"/>
                </a:solidFill>
                <a:latin typeface="Courier New"/>
                <a:cs typeface="Courier New"/>
              </a:rPr>
              <a:t>clEnqueueWriteBuffer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queue</a:t>
            </a:r>
            <a:r>
              <a:rPr lang="en-US" sz="1400" b="1" dirty="0" smtClean="0">
                <a:solidFill>
                  <a:srgbClr val="3366FF"/>
                </a:solidFill>
                <a:latin typeface="Courier New"/>
                <a:cs typeface="Courier New"/>
              </a:rPr>
              <a:t>,            //pointer to queue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CL_FALSE</a:t>
            </a:r>
            <a:r>
              <a:rPr lang="en-US" sz="1400" b="1" dirty="0" smtClean="0">
                <a:solidFill>
                  <a:srgbClr val="3366FF"/>
                </a:solidFill>
                <a:latin typeface="Courier New"/>
                <a:cs typeface="Courier New"/>
              </a:rPr>
              <a:t>,         //blocking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a:t>
            </a:r>
            <a:r>
              <a:rPr lang="en-US" sz="1400" b="1" dirty="0" smtClean="0">
                <a:solidFill>
                  <a:srgbClr val="3366FF"/>
                </a:solidFill>
                <a:latin typeface="Courier New"/>
                <a:cs typeface="Courier New"/>
              </a:rPr>
              <a:t>,                //offset into device </a:t>
            </a:r>
            <a:r>
              <a:rPr lang="en-US" sz="1400" b="1" dirty="0" err="1" smtClean="0">
                <a:solidFill>
                  <a:srgbClr val="3366FF"/>
                </a:solidFill>
                <a:latin typeface="Courier New"/>
                <a:cs typeface="Courier New"/>
              </a:rPr>
              <a:t>ptr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smtClean="0">
                <a:solidFill>
                  <a:srgbClr val="3366FF"/>
                </a:solidFill>
                <a:latin typeface="Courier New"/>
                <a:cs typeface="Courier New"/>
              </a:rPr>
              <a:t>,              //number of bytes to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hostPtrA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 NULL, </a:t>
            </a:r>
            <a:r>
              <a:rPr lang="en-US" sz="1400" b="1" dirty="0" smtClean="0">
                <a:solidFill>
                  <a:srgbClr val="3366FF"/>
                </a:solidFill>
                <a:latin typeface="Courier New"/>
                <a:cs typeface="Courier New"/>
              </a:rPr>
              <a:t>NULL     //event list data</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2199447050"/>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Coalesced Access</a:t>
            </a:r>
            <a:endParaRPr lang="en-US" dirty="0"/>
          </a:p>
        </p:txBody>
      </p:sp>
      <p:sp>
        <p:nvSpPr>
          <p:cNvPr id="3" name="Content Placeholder 2"/>
          <p:cNvSpPr>
            <a:spLocks noGrp="1"/>
          </p:cNvSpPr>
          <p:nvPr>
            <p:ph idx="1"/>
          </p:nvPr>
        </p:nvSpPr>
        <p:spPr/>
        <p:txBody>
          <a:bodyPr>
            <a:normAutofit/>
          </a:bodyPr>
          <a:lstStyle/>
          <a:p>
            <a:r>
              <a:rPr lang="en-US" b="1" i="1" u="sng" dirty="0" smtClean="0">
                <a:solidFill>
                  <a:srgbClr val="0000FF"/>
                </a:solidFill>
              </a:rPr>
              <a:t>Coalesced memory accesses</a:t>
            </a:r>
            <a:r>
              <a:rPr lang="en-US" b="1" i="1" dirty="0" smtClean="0">
                <a:solidFill>
                  <a:srgbClr val="0000FF"/>
                </a:solidFill>
              </a:rPr>
              <a:t> </a:t>
            </a:r>
            <a:r>
              <a:rPr lang="en-US" dirty="0" smtClean="0"/>
              <a:t>are key for high performance code</a:t>
            </a:r>
          </a:p>
          <a:p>
            <a:r>
              <a:rPr lang="en-US" dirty="0" smtClean="0"/>
              <a:t>In principle, it’s very simple, but frequently requires transposing/transforming data on the host before sending it to the GPU</a:t>
            </a:r>
          </a:p>
          <a:p>
            <a:r>
              <a:rPr lang="en-US" dirty="0" smtClean="0"/>
              <a:t>Sometimes this is an issue of </a:t>
            </a:r>
            <a:r>
              <a:rPr lang="en-US" dirty="0" err="1" smtClean="0"/>
              <a:t>AoS</a:t>
            </a:r>
            <a:r>
              <a:rPr lang="en-US" dirty="0" smtClean="0"/>
              <a:t> vs. </a:t>
            </a:r>
            <a:r>
              <a:rPr lang="en-US" dirty="0" err="1" smtClean="0"/>
              <a:t>SoA</a:t>
            </a:r>
            <a:endParaRPr lang="en-US" dirty="0" smtClean="0"/>
          </a:p>
          <a:p>
            <a:r>
              <a:rPr lang="en-US" dirty="0" smtClean="0"/>
              <a:t>Using </a:t>
            </a:r>
            <a:r>
              <a:rPr lang="en-US" b="1" dirty="0" smtClean="0"/>
              <a:t>sub buffers </a:t>
            </a:r>
            <a:r>
              <a:rPr lang="en-US" dirty="0" smtClean="0"/>
              <a:t>can help in this regard</a:t>
            </a:r>
          </a:p>
          <a:p>
            <a:pPr marL="0" indent="0">
              <a:buNone/>
            </a:pPr>
            <a:endParaRPr lang="en-US" dirty="0"/>
          </a:p>
        </p:txBody>
      </p:sp>
    </p:spTree>
    <p:extLst>
      <p:ext uri="{BB962C8B-B14F-4D97-AF65-F5344CB8AC3E}">
        <p14:creationId xmlns:p14="http://schemas.microsoft.com/office/powerpoint/2010/main" val="58051973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1143000"/>
          </a:xfrm>
        </p:spPr>
        <p:txBody>
          <a:bodyPr>
            <a:normAutofit fontScale="90000"/>
          </a:bodyPr>
          <a:lstStyle/>
          <a:p>
            <a:r>
              <a:rPr lang="en-GB" dirty="0"/>
              <a:t>Memory layout </a:t>
            </a:r>
            <a:r>
              <a:rPr lang="en-GB" dirty="0" smtClean="0"/>
              <a:t>is critical </a:t>
            </a:r>
            <a:r>
              <a:rPr lang="en-GB" dirty="0"/>
              <a:t>to performance</a:t>
            </a:r>
          </a:p>
        </p:txBody>
      </p:sp>
      <p:sp>
        <p:nvSpPr>
          <p:cNvPr id="3" name="Content Placeholder 2"/>
          <p:cNvSpPr>
            <a:spLocks noGrp="1"/>
          </p:cNvSpPr>
          <p:nvPr>
            <p:ph idx="1"/>
          </p:nvPr>
        </p:nvSpPr>
        <p:spPr/>
        <p:txBody>
          <a:bodyPr>
            <a:normAutofit fontScale="77500" lnSpcReduction="20000"/>
          </a:bodyPr>
          <a:lstStyle/>
          <a:p>
            <a:r>
              <a:rPr lang="en-GB" dirty="0"/>
              <a:t>“Structure of Arrays vs. Array of Structures” problem:</a:t>
            </a:r>
          </a:p>
          <a:p>
            <a:pPr marL="0" indent="0">
              <a:buNone/>
            </a:pPr>
            <a:r>
              <a:rPr lang="en-GB" b="1" dirty="0" smtClean="0">
                <a:latin typeface="Courier New Bold"/>
              </a:rPr>
              <a:t>	</a:t>
            </a:r>
            <a:r>
              <a:rPr lang="en-GB" b="1" dirty="0" err="1" smtClean="0">
                <a:solidFill>
                  <a:schemeClr val="accent2"/>
                </a:solidFill>
                <a:latin typeface="Courier New Bold"/>
              </a:rPr>
              <a:t>struct</a:t>
            </a:r>
            <a:r>
              <a:rPr lang="en-GB" b="1" dirty="0" smtClean="0">
                <a:solidFill>
                  <a:schemeClr val="accent2"/>
                </a:solidFill>
                <a:latin typeface="Courier New Bold"/>
              </a:rPr>
              <a:t> </a:t>
            </a:r>
            <a:r>
              <a:rPr lang="en-GB" b="1" dirty="0">
                <a:latin typeface="Courier New Bold"/>
              </a:rPr>
              <a:t>{ </a:t>
            </a:r>
            <a:r>
              <a:rPr lang="en-GB" b="1" dirty="0">
                <a:solidFill>
                  <a:schemeClr val="accent2"/>
                </a:solidFill>
                <a:latin typeface="Courier New Bold"/>
              </a:rPr>
              <a:t>float</a:t>
            </a:r>
            <a:r>
              <a:rPr lang="en-GB" b="1" dirty="0">
                <a:latin typeface="Courier New Bold"/>
              </a:rPr>
              <a:t> x, y, z, a; } Point;</a:t>
            </a:r>
          </a:p>
          <a:p>
            <a:endParaRPr lang="en-GB" dirty="0"/>
          </a:p>
          <a:p>
            <a:r>
              <a:rPr lang="en-GB" dirty="0"/>
              <a:t>Structure of Arrays (</a:t>
            </a:r>
            <a:r>
              <a:rPr lang="en-GB" dirty="0" err="1"/>
              <a:t>SoA</a:t>
            </a:r>
            <a:r>
              <a:rPr lang="en-GB" dirty="0"/>
              <a:t>) suits memory coalescence on GPUs</a:t>
            </a:r>
          </a:p>
          <a:p>
            <a:endParaRPr lang="en-GB" dirty="0"/>
          </a:p>
          <a:p>
            <a:endParaRPr lang="en-GB" dirty="0"/>
          </a:p>
          <a:p>
            <a:endParaRPr lang="en-GB" dirty="0"/>
          </a:p>
          <a:p>
            <a:r>
              <a:rPr lang="en-GB" dirty="0"/>
              <a:t>Array of Structures (</a:t>
            </a:r>
            <a:r>
              <a:rPr lang="en-GB" dirty="0" err="1"/>
              <a:t>AoS</a:t>
            </a:r>
            <a:r>
              <a:rPr lang="en-GB" dirty="0"/>
              <a:t>) </a:t>
            </a:r>
            <a:r>
              <a:rPr lang="en-GB" dirty="0" smtClean="0"/>
              <a:t>may suit </a:t>
            </a:r>
            <a:r>
              <a:rPr lang="en-GB" dirty="0"/>
              <a:t>cache hierarchies on CPUs</a:t>
            </a:r>
          </a:p>
          <a:p>
            <a:endParaRPr lang="en-GB" dirty="0"/>
          </a:p>
        </p:txBody>
      </p:sp>
      <p:graphicFrame>
        <p:nvGraphicFramePr>
          <p:cNvPr id="6" name="Group 119"/>
          <p:cNvGraphicFramePr>
            <a:graphicFrameLocks noGrp="1"/>
          </p:cNvGraphicFramePr>
          <p:nvPr>
            <p:extLst>
              <p:ext uri="{D42A27DB-BD31-4B8C-83A1-F6EECF244321}">
                <p14:modId xmlns:p14="http://schemas.microsoft.com/office/powerpoint/2010/main" val="3857798394"/>
              </p:ext>
            </p:extLst>
          </p:nvPr>
        </p:nvGraphicFramePr>
        <p:xfrm>
          <a:off x="928662" y="3543186"/>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graphicFrame>
        <p:nvGraphicFramePr>
          <p:cNvPr id="7" name="Group 119"/>
          <p:cNvGraphicFramePr>
            <a:graphicFrameLocks noGrp="1"/>
          </p:cNvGraphicFramePr>
          <p:nvPr>
            <p:extLst>
              <p:ext uri="{D42A27DB-BD31-4B8C-83A1-F6EECF244321}">
                <p14:modId xmlns:p14="http://schemas.microsoft.com/office/powerpoint/2010/main" val="1823128512"/>
              </p:ext>
            </p:extLst>
          </p:nvPr>
        </p:nvGraphicFramePr>
        <p:xfrm>
          <a:off x="928662" y="5445224"/>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sp>
        <p:nvSpPr>
          <p:cNvPr id="4" name="TextBox 3"/>
          <p:cNvSpPr txBox="1"/>
          <p:nvPr/>
        </p:nvSpPr>
        <p:spPr>
          <a:xfrm>
            <a:off x="6588224" y="3212976"/>
            <a:ext cx="2376264" cy="923330"/>
          </a:xfrm>
          <a:prstGeom prst="rect">
            <a:avLst/>
          </a:prstGeom>
          <a:noFill/>
        </p:spPr>
        <p:txBody>
          <a:bodyPr wrap="square" rtlCol="0">
            <a:spAutoFit/>
          </a:bodyPr>
          <a:lstStyle/>
          <a:p>
            <a:r>
              <a:rPr lang="en-GB" dirty="0" smtClean="0">
                <a:solidFill>
                  <a:schemeClr val="accent1"/>
                </a:solidFill>
              </a:rPr>
              <a:t>Adjacent work-items like to access adjacent memory</a:t>
            </a:r>
            <a:endParaRPr lang="en-GB" dirty="0">
              <a:solidFill>
                <a:schemeClr val="accent1"/>
              </a:solidFill>
            </a:endParaRPr>
          </a:p>
        </p:txBody>
      </p:sp>
      <p:sp>
        <p:nvSpPr>
          <p:cNvPr id="8" name="TextBox 7"/>
          <p:cNvSpPr txBox="1"/>
          <p:nvPr/>
        </p:nvSpPr>
        <p:spPr>
          <a:xfrm>
            <a:off x="6588224" y="5169966"/>
            <a:ext cx="2325924" cy="923330"/>
          </a:xfrm>
          <a:prstGeom prst="rect">
            <a:avLst/>
          </a:prstGeom>
          <a:noFill/>
        </p:spPr>
        <p:txBody>
          <a:bodyPr wrap="square" rtlCol="0">
            <a:spAutoFit/>
          </a:bodyPr>
          <a:lstStyle/>
          <a:p>
            <a:r>
              <a:rPr lang="en-GB" dirty="0" smtClean="0">
                <a:solidFill>
                  <a:schemeClr val="accent1"/>
                </a:solidFill>
              </a:rPr>
              <a:t>Individual work-items like to access adjacent memory</a:t>
            </a:r>
            <a:endParaRPr lang="en-GB" dirty="0">
              <a:solidFill>
                <a:schemeClr val="accent1"/>
              </a:solidFill>
            </a:endParaRPr>
          </a:p>
        </p:txBody>
      </p:sp>
    </p:spTree>
    <p:extLst>
      <p:ext uri="{BB962C8B-B14F-4D97-AF65-F5344CB8AC3E}">
        <p14:creationId xmlns:p14="http://schemas.microsoft.com/office/powerpoint/2010/main" val="2853376136"/>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title"/>
          </p:nvPr>
        </p:nvSpPr>
        <p:spPr>
          <a:xfrm>
            <a:off x="467544" y="0"/>
            <a:ext cx="8229600" cy="1143000"/>
          </a:xfrm>
          <a:prstGeom prst="rect">
            <a:avLst/>
          </a:prstGeom>
        </p:spPr>
        <p:txBody>
          <a:bodyPr>
            <a:normAutofit/>
          </a:bodyPr>
          <a:lstStyle/>
          <a:p>
            <a:pPr lvl="0">
              <a:defRPr sz="1800">
                <a:solidFill>
                  <a:srgbClr val="000000"/>
                </a:solidFill>
              </a:defRPr>
            </a:pPr>
            <a:r>
              <a:rPr sz="4000" dirty="0"/>
              <a:t>Optimizations</a:t>
            </a:r>
          </a:p>
        </p:txBody>
      </p:sp>
      <p:sp>
        <p:nvSpPr>
          <p:cNvPr id="129" name="Shape 129"/>
          <p:cNvSpPr>
            <a:spLocks noGrp="1"/>
          </p:cNvSpPr>
          <p:nvPr>
            <p:ph type="body" idx="4294967295"/>
          </p:nvPr>
        </p:nvSpPr>
        <p:spPr>
          <a:xfrm>
            <a:off x="179512" y="1412776"/>
            <a:ext cx="3816424" cy="4635500"/>
          </a:xfrm>
          <a:prstGeom prst="rect">
            <a:avLst/>
          </a:prstGeom>
        </p:spPr>
        <p:txBody>
          <a:bodyPr>
            <a:noAutofit/>
          </a:bodyPr>
          <a:lstStyle/>
          <a:p>
            <a:pPr lvl="0">
              <a:defRPr sz="1800">
                <a:solidFill>
                  <a:srgbClr val="000000"/>
                </a:solidFill>
              </a:defRPr>
            </a:pPr>
            <a:r>
              <a:rPr sz="2400" dirty="0"/>
              <a:t>Coalesce - to combine into </a:t>
            </a:r>
            <a:r>
              <a:rPr sz="2400" dirty="0" smtClean="0"/>
              <a:t>one</a:t>
            </a:r>
            <a:endParaRPr sz="2400" dirty="0"/>
          </a:p>
          <a:p>
            <a:pPr lvl="0">
              <a:defRPr sz="1800">
                <a:solidFill>
                  <a:srgbClr val="000000"/>
                </a:solidFill>
              </a:defRPr>
            </a:pPr>
            <a:r>
              <a:rPr sz="2400" dirty="0"/>
              <a:t>Coalesced memory accesses are key for high </a:t>
            </a:r>
            <a:r>
              <a:rPr sz="2400" dirty="0" smtClean="0"/>
              <a:t>bandwidth</a:t>
            </a:r>
            <a:endParaRPr sz="2400" dirty="0"/>
          </a:p>
          <a:p>
            <a:pPr lvl="0">
              <a:defRPr sz="1800">
                <a:solidFill>
                  <a:srgbClr val="000000"/>
                </a:solidFill>
              </a:defRPr>
            </a:pPr>
            <a:r>
              <a:rPr sz="2400" dirty="0"/>
              <a:t>Simply, it means, if thread </a:t>
            </a:r>
            <a:r>
              <a:rPr sz="2400" i="1" dirty="0"/>
              <a:t>i</a:t>
            </a:r>
            <a:r>
              <a:rPr sz="2400" dirty="0"/>
              <a:t> accesses memory location </a:t>
            </a:r>
            <a:r>
              <a:rPr sz="2400" i="1" dirty="0"/>
              <a:t>n</a:t>
            </a:r>
            <a:r>
              <a:rPr sz="2400" dirty="0"/>
              <a:t> then thread </a:t>
            </a:r>
            <a:r>
              <a:rPr sz="2400" i="1" dirty="0"/>
              <a:t>i+1 </a:t>
            </a:r>
            <a:r>
              <a:rPr sz="2400" dirty="0"/>
              <a:t>accesses memory location </a:t>
            </a:r>
            <a:r>
              <a:rPr sz="2400" i="1" dirty="0"/>
              <a:t>n+1</a:t>
            </a:r>
          </a:p>
          <a:p>
            <a:pPr lvl="0">
              <a:defRPr sz="1800">
                <a:solidFill>
                  <a:srgbClr val="000000"/>
                </a:solidFill>
              </a:defRPr>
            </a:pPr>
            <a:r>
              <a:rPr sz="2400" dirty="0"/>
              <a:t>In practice, it’s not quite as </a:t>
            </a:r>
            <a:r>
              <a:rPr sz="2400" dirty="0" smtClean="0"/>
              <a:t>strict</a:t>
            </a:r>
            <a:r>
              <a:rPr lang="en-US" sz="2400" dirty="0" smtClean="0"/>
              <a:t>…</a:t>
            </a:r>
            <a:endParaRPr sz="2400" dirty="0"/>
          </a:p>
        </p:txBody>
      </p:sp>
      <p:sp>
        <p:nvSpPr>
          <p:cNvPr id="130" name="Shape 130"/>
          <p:cNvSpPr/>
          <p:nvPr/>
        </p:nvSpPr>
        <p:spPr>
          <a:xfrm>
            <a:off x="4572000" y="1412776"/>
            <a:ext cx="4248472" cy="4634508"/>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defTabSz="410751">
              <a:defRPr sz="1800"/>
            </a:pPr>
            <a:r>
              <a:rPr sz="1400" b="1" dirty="0">
                <a:solidFill>
                  <a:srgbClr val="3366FF"/>
                </a:solidFill>
                <a:latin typeface="Courier New"/>
                <a:cs typeface="Courier New"/>
                <a:sym typeface="Menlo Regular"/>
              </a:rPr>
              <a:t>__kernel func( __global float </a:t>
            </a:r>
            <a:r>
              <a:rPr sz="1400" b="1" dirty="0" smtClean="0">
                <a:solidFill>
                  <a:srgbClr val="3366FF"/>
                </a:solidFill>
                <a:latin typeface="Courier New"/>
                <a:cs typeface="Courier New"/>
                <a:sym typeface="Menlo Regular"/>
              </a:rPr>
              <a:t>*</a:t>
            </a:r>
            <a:r>
              <a:rPr sz="1400" b="1" dirty="0">
                <a:solidFill>
                  <a:srgbClr val="3366FF"/>
                </a:solidFill>
                <a:latin typeface="Courier New"/>
                <a:cs typeface="Courier New"/>
                <a:sym typeface="Menlo Regular"/>
              </a:rPr>
              <a:t>memA, </a:t>
            </a:r>
            <a:r>
              <a:rPr lang="en-GB" sz="1400" b="1" dirty="0" smtClean="0">
                <a:solidFill>
                  <a:srgbClr val="3366FF"/>
                </a:solidFill>
                <a:latin typeface="Courier New"/>
                <a:cs typeface="Courier New"/>
                <a:sym typeface="Menlo Regular"/>
              </a:rPr>
              <a:t/>
            </a:r>
            <a:br>
              <a:rPr lang="en-GB" sz="1400" b="1" dirty="0" smtClean="0">
                <a:solidFill>
                  <a:srgbClr val="3366FF"/>
                </a:solidFill>
                <a:latin typeface="Courier New"/>
                <a:cs typeface="Courier New"/>
                <a:sym typeface="Menlo Regular"/>
              </a:rPr>
            </a:b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__global </a:t>
            </a:r>
            <a:r>
              <a:rPr sz="1400" b="1" dirty="0">
                <a:solidFill>
                  <a:srgbClr val="3366FF"/>
                </a:solidFill>
                <a:latin typeface="Courier New"/>
                <a:cs typeface="Courier New"/>
                <a:sym typeface="Menlo Regular"/>
              </a:rPr>
              <a:t>float *memB)</a:t>
            </a:r>
          </a:p>
          <a:p>
            <a:pPr defTabSz="410751">
              <a:defRPr sz="1800"/>
            </a:pPr>
            <a:r>
              <a:rPr sz="1400" b="1" dirty="0">
                <a:solidFill>
                  <a:srgbClr val="3366FF"/>
                </a:solidFill>
                <a:latin typeface="Courier New"/>
                <a:cs typeface="Courier New"/>
                <a:sym typeface="Menlo Regular"/>
              </a:rPr>
              <a:t>{</a:t>
            </a:r>
          </a:p>
          <a:p>
            <a:pPr lvl="1" indent="241093" defTabSz="410751">
              <a:defRPr sz="1800"/>
            </a:pPr>
            <a:r>
              <a:rPr sz="1400" b="1" dirty="0">
                <a:solidFill>
                  <a:srgbClr val="3366FF"/>
                </a:solidFill>
                <a:latin typeface="Courier New"/>
                <a:cs typeface="Courier New"/>
                <a:sym typeface="Menlo Regular"/>
              </a:rPr>
              <a:t>int g_id = get_global_id(0);</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ideal</a:t>
            </a: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float val1 = memA[g_id];</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still </a:t>
            </a:r>
            <a:r>
              <a:rPr sz="1400" b="1" dirty="0">
                <a:solidFill>
                  <a:srgbClr val="3366FF"/>
                </a:solidFill>
                <a:latin typeface="Courier New"/>
                <a:cs typeface="Courier New"/>
                <a:sym typeface="Menlo Regular"/>
              </a:rPr>
              <a:t>pretty good </a:t>
            </a:r>
          </a:p>
          <a:p>
            <a:pPr lvl="1" indent="241093" defTabSz="410751">
              <a:defRPr sz="1800"/>
            </a:pPr>
            <a:r>
              <a:rPr sz="1400" b="1" dirty="0">
                <a:solidFill>
                  <a:srgbClr val="3366FF"/>
                </a:solidFill>
                <a:latin typeface="Courier New"/>
                <a:cs typeface="Courier New"/>
                <a:sym typeface="Menlo Regular"/>
              </a:rPr>
              <a:t>const int c = 3;</a:t>
            </a:r>
          </a:p>
          <a:p>
            <a:pPr lvl="1" indent="241093" defTabSz="410751">
              <a:defRPr sz="1800"/>
            </a:pPr>
            <a:r>
              <a:rPr sz="1400" b="1" dirty="0">
                <a:solidFill>
                  <a:srgbClr val="3366FF"/>
                </a:solidFill>
                <a:latin typeface="Courier New"/>
                <a:cs typeface="Courier New"/>
                <a:sym typeface="Menlo Regular"/>
              </a:rPr>
              <a:t>float val2 = memA[g_id + c];</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stride </a:t>
            </a:r>
            <a:r>
              <a:rPr sz="1400" b="1" dirty="0">
                <a:solidFill>
                  <a:srgbClr val="3366FF"/>
                </a:solidFill>
                <a:latin typeface="Courier New"/>
                <a:cs typeface="Courier New"/>
                <a:sym typeface="Menlo Regular"/>
              </a:rPr>
              <a:t>size is not so good</a:t>
            </a:r>
          </a:p>
          <a:p>
            <a:pPr lvl="1" indent="241093" defTabSz="410751">
              <a:defRPr sz="1800"/>
            </a:pPr>
            <a:r>
              <a:rPr sz="1400" b="1" dirty="0">
                <a:solidFill>
                  <a:srgbClr val="3366FF"/>
                </a:solidFill>
                <a:latin typeface="Courier New"/>
                <a:cs typeface="Courier New"/>
                <a:sym typeface="Menlo Regular"/>
              </a:rPr>
              <a:t>float val3 = memA[c*g_id];</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const int loc =</a:t>
            </a:r>
          </a:p>
          <a:p>
            <a:pPr lvl="1" indent="241093" defTabSz="410751">
              <a:defRPr sz="1800"/>
            </a:pPr>
            <a:r>
              <a:rPr sz="1400" b="1" dirty="0">
                <a:solidFill>
                  <a:srgbClr val="3366FF"/>
                </a:solidFill>
                <a:latin typeface="Courier New"/>
                <a:cs typeface="Courier New"/>
                <a:sym typeface="Menlo Regular"/>
              </a:rPr>
              <a:t>  some_strange_func(g_id);</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terrible</a:t>
            </a:r>
            <a:r>
              <a:rPr sz="1400" b="1" dirty="0">
                <a:solidFill>
                  <a:srgbClr val="3366FF"/>
                </a:solidFill>
                <a:latin typeface="Courier New"/>
                <a:cs typeface="Courier New"/>
                <a:sym typeface="Menlo Regular"/>
              </a:rPr>
              <a:t>!</a:t>
            </a:r>
          </a:p>
          <a:p>
            <a:pPr lvl="1" indent="241093" defTabSz="410751">
              <a:defRPr sz="1800"/>
            </a:pPr>
            <a:r>
              <a:rPr sz="1400" b="1" dirty="0">
                <a:solidFill>
                  <a:srgbClr val="3366FF"/>
                </a:solidFill>
                <a:latin typeface="Courier New"/>
                <a:cs typeface="Courier New"/>
                <a:sym typeface="Menlo Regular"/>
              </a:rPr>
              <a:t>float val4 = memA[loc];</a:t>
            </a:r>
          </a:p>
          <a:p>
            <a:pPr defTabSz="410751">
              <a:defRPr sz="1800"/>
            </a:pPr>
            <a:r>
              <a:rPr sz="1400" b="1" dirty="0">
                <a:solidFill>
                  <a:srgbClr val="3366FF"/>
                </a:solidFill>
                <a:latin typeface="Courier New"/>
                <a:cs typeface="Courier New"/>
                <a:sym typeface="Menlo Regular"/>
              </a:rPr>
              <a:t>}</a:t>
            </a:r>
          </a:p>
        </p:txBody>
      </p:sp>
    </p:spTree>
    <p:extLst>
      <p:ext uri="{BB962C8B-B14F-4D97-AF65-F5344CB8AC3E}">
        <p14:creationId xmlns:p14="http://schemas.microsoft.com/office/powerpoint/2010/main" val="3318456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3" name="Shape 13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4" name="Shape 13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5" name="Shape 13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6" name="Shape 13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7" name="Shape 13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8" name="Shape 13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9" name="Shape 13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40" name="Shape 140"/>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141" name="Shape 141"/>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142" name="Shape 142"/>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143" name="Shape 143"/>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144" name="Shape 144"/>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145" name="Shape 145"/>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146" name="Shape 146"/>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147" name="Shape 147"/>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148" name="Shape 148"/>
          <p:cNvSpPr/>
          <p:nvPr/>
        </p:nvSpPr>
        <p:spPr>
          <a:xfrm>
            <a:off x="7266068" y="2714189"/>
            <a:ext cx="1391077" cy="349131"/>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Threads</a:t>
            </a:r>
          </a:p>
        </p:txBody>
      </p:sp>
      <p:sp>
        <p:nvSpPr>
          <p:cNvPr id="177" name="Shape 177"/>
          <p:cNvSpPr/>
          <p:nvPr/>
        </p:nvSpPr>
        <p:spPr>
          <a:xfrm flipH="1">
            <a:off x="2209504" y="3384038"/>
            <a:ext cx="1" cy="1787302"/>
          </a:xfrm>
          <a:prstGeom prst="line">
            <a:avLst/>
          </a:prstGeom>
          <a:ln w="76200">
            <a:solidFill>
              <a:srgbClr val="595959">
                <a:alpha val="0"/>
              </a:srgbClr>
            </a:solidFill>
            <a:custDash>
              <a:ds d="200000" sp="200000"/>
            </a:custDash>
            <a:miter lim="400000"/>
          </a:ln>
        </p:spPr>
        <p:txBody>
          <a:bodyPr lIns="0" tIns="0" rIns="0" bIns="0" anchor="ctr"/>
          <a:lstStyle/>
          <a:p>
            <a:pPr lvl="0"/>
            <a:endParaRPr/>
          </a:p>
        </p:txBody>
      </p:sp>
      <p:sp>
        <p:nvSpPr>
          <p:cNvPr id="178" name="Shape 178"/>
          <p:cNvSpPr/>
          <p:nvPr/>
        </p:nvSpPr>
        <p:spPr>
          <a:xfrm>
            <a:off x="1200144" y="5351263"/>
            <a:ext cx="2003628" cy="3077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179" name="Shape 179"/>
          <p:cNvSpPr/>
          <p:nvPr/>
        </p:nvSpPr>
        <p:spPr>
          <a:xfrm>
            <a:off x="7305197" y="5210383"/>
            <a:ext cx="1312747" cy="2769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Memory</a:t>
            </a:r>
          </a:p>
        </p:txBody>
      </p:sp>
      <p:sp>
        <p:nvSpPr>
          <p:cNvPr id="78"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79"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0"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1"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2"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3"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4"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5"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6"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7"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8"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9"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0"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1"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2"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93" name="Shape 339"/>
          <p:cNvSpPr/>
          <p:nvPr/>
        </p:nvSpPr>
        <p:spPr>
          <a:xfrm>
            <a:off x="223787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94" name="Shape 340"/>
          <p:cNvSpPr/>
          <p:nvPr/>
        </p:nvSpPr>
        <p:spPr>
          <a:xfrm>
            <a:off x="164852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95" name="Shape 341"/>
          <p:cNvSpPr/>
          <p:nvPr/>
        </p:nvSpPr>
        <p:spPr>
          <a:xfrm>
            <a:off x="105023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96" name="Shape 342"/>
          <p:cNvSpPr/>
          <p:nvPr/>
        </p:nvSpPr>
        <p:spPr>
          <a:xfrm>
            <a:off x="49659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dirty="0">
                <a:solidFill>
                  <a:srgbClr val="424242"/>
                </a:solidFill>
              </a:rPr>
              <a:t>0x0f4</a:t>
            </a:r>
          </a:p>
        </p:txBody>
      </p:sp>
      <p:sp>
        <p:nvSpPr>
          <p:cNvPr id="97" name="Shape 343"/>
          <p:cNvSpPr/>
          <p:nvPr/>
        </p:nvSpPr>
        <p:spPr>
          <a:xfrm>
            <a:off x="283616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98" name="Shape 344"/>
          <p:cNvSpPr/>
          <p:nvPr/>
        </p:nvSpPr>
        <p:spPr>
          <a:xfrm>
            <a:off x="34344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99" name="Shape 345"/>
          <p:cNvSpPr/>
          <p:nvPr/>
        </p:nvSpPr>
        <p:spPr>
          <a:xfrm>
            <a:off x="40059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100" name="Shape 346"/>
          <p:cNvSpPr/>
          <p:nvPr/>
        </p:nvSpPr>
        <p:spPr>
          <a:xfrm>
            <a:off x="460424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101" name="Shape 347"/>
          <p:cNvSpPr/>
          <p:nvPr/>
        </p:nvSpPr>
        <p:spPr>
          <a:xfrm>
            <a:off x="518467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102" name="Shape 348"/>
          <p:cNvSpPr/>
          <p:nvPr/>
        </p:nvSpPr>
        <p:spPr>
          <a:xfrm>
            <a:off x="577403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103" name="Shape 349"/>
          <p:cNvSpPr/>
          <p:nvPr/>
        </p:nvSpPr>
        <p:spPr>
          <a:xfrm>
            <a:off x="636339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104" name="Shape 350"/>
          <p:cNvSpPr/>
          <p:nvPr/>
        </p:nvSpPr>
        <p:spPr>
          <a:xfrm>
            <a:off x="695275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105" name="Shape 351"/>
          <p:cNvSpPr/>
          <p:nvPr/>
        </p:nvSpPr>
        <p:spPr>
          <a:xfrm>
            <a:off x="753318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106" name="Shape 352"/>
          <p:cNvSpPr/>
          <p:nvPr/>
        </p:nvSpPr>
        <p:spPr>
          <a:xfrm>
            <a:off x="8140403"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107" name="Shape 336"/>
          <p:cNvSpPr/>
          <p:nvPr/>
        </p:nvSpPr>
        <p:spPr>
          <a:xfrm flipH="1">
            <a:off x="2195736" y="350100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54"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12295545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p:nvPr/>
        </p:nvSpPr>
        <p:spPr>
          <a:xfrm>
            <a:off x="2483768" y="1772816"/>
            <a:ext cx="4248472"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algn="ctr"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val1 = memA[g_id];</a:t>
            </a:r>
          </a:p>
        </p:txBody>
      </p:sp>
      <p:sp>
        <p:nvSpPr>
          <p:cNvPr id="182" name="Shape 18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3" name="Shape 18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4" name="Shape 18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5" name="Shape 18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6" name="Shape 18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7" name="Shape 18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8" name="Shape 18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9" name="Shape 18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90" name="Shape 19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1" name="Shape 19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2" name="Shape 19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3" name="Shape 19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4" name="Shape 19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5" name="Shape 19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6" name="Shape 19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7" name="Shape 19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8" name="Shape 19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9" name="Shape 19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0" name="Shape 20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1" name="Shape 20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2" name="Shape 20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3" name="Shape 20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4" name="Shape 20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5" name="Shape 205"/>
          <p:cNvSpPr/>
          <p:nvPr/>
        </p:nvSpPr>
        <p:spPr>
          <a:xfrm flipH="1" flipV="1">
            <a:off x="3097869"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6" name="Shape 206"/>
          <p:cNvSpPr/>
          <p:nvPr/>
        </p:nvSpPr>
        <p:spPr>
          <a:xfrm flipH="1" flipV="1">
            <a:off x="368722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7" name="Shape 207"/>
          <p:cNvSpPr/>
          <p:nvPr/>
        </p:nvSpPr>
        <p:spPr>
          <a:xfrm flipH="1" flipV="1">
            <a:off x="427658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8" name="Shape 208"/>
          <p:cNvSpPr/>
          <p:nvPr/>
        </p:nvSpPr>
        <p:spPr>
          <a:xfrm flipH="1" flipV="1">
            <a:off x="486594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9" name="Shape 209"/>
          <p:cNvSpPr/>
          <p:nvPr/>
        </p:nvSpPr>
        <p:spPr>
          <a:xfrm flipH="1" flipV="1">
            <a:off x="545530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0" name="Shape 210"/>
          <p:cNvSpPr/>
          <p:nvPr/>
        </p:nvSpPr>
        <p:spPr>
          <a:xfrm flipH="1" flipV="1">
            <a:off x="6044666"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1" name="Shape 211"/>
          <p:cNvSpPr/>
          <p:nvPr/>
        </p:nvSpPr>
        <p:spPr>
          <a:xfrm flipH="1" flipV="1">
            <a:off x="6634025"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2" name="Shape 212"/>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13" name="Shape 213"/>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14" name="Shape 214"/>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15" name="Shape 215"/>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16" name="Shape 216"/>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17" name="Shape 217"/>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18" name="Shape 218"/>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19" name="Shape 219"/>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20" name="Shape 220"/>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221" name="Shape 221"/>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222" name="Shape 222"/>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223" name="Shape 223"/>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224" name="Shape 224"/>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225" name="Shape 225"/>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226" name="Shape 226"/>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227" name="Shape 227"/>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228" name="Shape 228"/>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29" name="Shape 229"/>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30" name="Shape 230"/>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31" name="Shape 231"/>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32" name="Shape 232"/>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33" name="Shape 233"/>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34" name="Shape 234"/>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35" name="Shape 235"/>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38" name="Shape 238"/>
          <p:cNvSpPr/>
          <p:nvPr/>
        </p:nvSpPr>
        <p:spPr>
          <a:xfrm>
            <a:off x="5143535" y="4201314"/>
            <a:ext cx="664914" cy="1064796"/>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50851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a:off x="3097869"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687613"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4276972"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73271"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263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237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4173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91227394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smtClean="0"/>
              <a:t>From Barcelona Supercomputing </a:t>
            </a:r>
            <a:r>
              <a:rPr lang="en-GB" dirty="0" err="1" smtClean="0"/>
              <a:t>Center</a:t>
            </a:r>
            <a:endParaRPr lang="en-GB" dirty="0" smtClean="0"/>
          </a:p>
          <a:p>
            <a:pPr lvl="1"/>
            <a:r>
              <a:rPr lang="en-GB" dirty="0">
                <a:hlinkClick r:id="rId2"/>
              </a:rPr>
              <a:t>http://</a:t>
            </a:r>
            <a:r>
              <a:rPr lang="en-GB" dirty="0" smtClean="0">
                <a:hlinkClick r:id="rId2"/>
              </a:rPr>
              <a:t>www.bsc.es/computer-sciences/performance-tools/trace-generation</a:t>
            </a:r>
            <a:endParaRPr lang="en-GB" dirty="0" smtClean="0"/>
          </a:p>
          <a:p>
            <a:pPr lvl="1"/>
            <a:r>
              <a:rPr lang="en-GB" dirty="0">
                <a:hlinkClick r:id="rId3"/>
              </a:rPr>
              <a:t>http://</a:t>
            </a:r>
            <a:r>
              <a:rPr lang="en-GB" dirty="0" smtClean="0">
                <a:hlinkClick r:id="rId3"/>
              </a:rPr>
              <a:t>www.bsc.es/computer-sciences/performance-tools/paraver</a:t>
            </a:r>
            <a:endParaRPr lang="en-GB" dirty="0"/>
          </a:p>
          <a:p>
            <a:r>
              <a:rPr lang="en-GB" dirty="0" smtClean="0"/>
              <a:t>Create and </a:t>
            </a:r>
            <a:r>
              <a:rPr lang="en-GB" dirty="0" err="1" smtClean="0"/>
              <a:t>analyze</a:t>
            </a:r>
            <a:r>
              <a:rPr lang="en-GB" dirty="0" smtClean="0"/>
              <a:t> traces of </a:t>
            </a:r>
            <a:r>
              <a:rPr lang="en-GB" dirty="0" err="1" smtClean="0"/>
              <a:t>OpenCL</a:t>
            </a:r>
            <a:r>
              <a:rPr lang="en-GB" dirty="0" smtClean="0"/>
              <a:t> programs</a:t>
            </a:r>
          </a:p>
          <a:p>
            <a:pPr lvl="1"/>
            <a:r>
              <a:rPr lang="en-GB" dirty="0" smtClean="0"/>
              <a:t>Also MPI, </a:t>
            </a:r>
            <a:r>
              <a:rPr lang="en-GB" dirty="0" err="1" smtClean="0"/>
              <a:t>OpenMP</a:t>
            </a:r>
            <a:endParaRPr lang="en-GB" dirty="0" smtClean="0"/>
          </a:p>
          <a:p>
            <a:r>
              <a:rPr lang="en-GB" dirty="0"/>
              <a:t>Required versions:</a:t>
            </a:r>
          </a:p>
          <a:p>
            <a:pPr lvl="1"/>
            <a:r>
              <a:rPr lang="en-GB" dirty="0" err="1"/>
              <a:t>Extrae</a:t>
            </a:r>
            <a:r>
              <a:rPr lang="en-GB" dirty="0"/>
              <a:t> v2.3.5rc</a:t>
            </a:r>
          </a:p>
          <a:p>
            <a:pPr lvl="1"/>
            <a:r>
              <a:rPr lang="en-GB" dirty="0" err="1"/>
              <a:t>Paraver</a:t>
            </a:r>
            <a:r>
              <a:rPr lang="en-GB" dirty="0"/>
              <a:t> 4.4.5</a:t>
            </a:r>
          </a:p>
          <a:p>
            <a:pPr lvl="1"/>
            <a:endParaRPr lang="en-GB" dirty="0" smtClean="0"/>
          </a:p>
        </p:txBody>
      </p:sp>
    </p:spTree>
    <p:extLst>
      <p:ext uri="{BB962C8B-B14F-4D97-AF65-F5344CB8AC3E}">
        <p14:creationId xmlns:p14="http://schemas.microsoft.com/office/powerpoint/2010/main" val="2060272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2" name="Shape 242"/>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3" name="Shape 243"/>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4" name="Shape 244"/>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5" name="Shape 245"/>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6" name="Shape 246"/>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7" name="Shape 247"/>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8" name="Shape 248"/>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9" name="Shape 249"/>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0" name="Shape 250"/>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1" name="Shape 251"/>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2" name="Shape 252"/>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3" name="Shape 253"/>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4" name="Shape 254"/>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5" name="Shape 255"/>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6" name="Shape 256"/>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7" name="Shape 257"/>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8" name="Shape 258"/>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9" name="Shape 259"/>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0" name="Shape 260"/>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1" name="Shape 261"/>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2" name="Shape 262"/>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3" name="Shape 263"/>
          <p:cNvSpPr/>
          <p:nvPr/>
        </p:nvSpPr>
        <p:spPr>
          <a:xfrm flipH="1" flipV="1">
            <a:off x="2508510"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64" name="Shape 264"/>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65" name="Shape 265"/>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66" name="Shape 266"/>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67" name="Shape 267"/>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68" name="Shape 268"/>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69" name="Shape 269"/>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70" name="Shape 270"/>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71" name="Shape 271"/>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72" name="Shape 272"/>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73" name="Shape 273"/>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74" name="Shape 274"/>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75" name="Shape 275"/>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76" name="Shape 276"/>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77" name="Shape 277"/>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78" name="Shape 278"/>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0x12c</a:t>
            </a:r>
          </a:p>
        </p:txBody>
      </p:sp>
      <p:sp>
        <p:nvSpPr>
          <p:cNvPr id="279" name="Shape 279"/>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0x130</a:t>
            </a:r>
          </a:p>
        </p:txBody>
      </p:sp>
      <p:sp>
        <p:nvSpPr>
          <p:cNvPr id="280" name="Shape 280"/>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0x134</a:t>
            </a:r>
          </a:p>
        </p:txBody>
      </p:sp>
      <p:sp>
        <p:nvSpPr>
          <p:cNvPr id="281" name="Shape 281"/>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0x138</a:t>
            </a:r>
          </a:p>
        </p:txBody>
      </p:sp>
      <p:sp>
        <p:nvSpPr>
          <p:cNvPr id="282" name="Shape 282"/>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0x13c</a:t>
            </a:r>
          </a:p>
        </p:txBody>
      </p:sp>
      <p:sp>
        <p:nvSpPr>
          <p:cNvPr id="283" name="Shape 283"/>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0x140</a:t>
            </a:r>
          </a:p>
        </p:txBody>
      </p:sp>
      <p:sp>
        <p:nvSpPr>
          <p:cNvPr id="284" name="Shape 284"/>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0x144</a:t>
            </a:r>
          </a:p>
        </p:txBody>
      </p:sp>
      <p:sp>
        <p:nvSpPr>
          <p:cNvPr id="285" name="Shape 285"/>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0x148</a:t>
            </a:r>
          </a:p>
        </p:txBody>
      </p:sp>
      <p:sp>
        <p:nvSpPr>
          <p:cNvPr id="286" name="Shape 286"/>
          <p:cNvSpPr/>
          <p:nvPr/>
        </p:nvSpPr>
        <p:spPr>
          <a:xfrm>
            <a:off x="6933309" y="3348319"/>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87" name="Shape 287"/>
          <p:cNvSpPr/>
          <p:nvPr/>
        </p:nvSpPr>
        <p:spPr>
          <a:xfrm>
            <a:off x="5887883" y="5279480"/>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88" name="Shape 288"/>
          <p:cNvSpPr/>
          <p:nvPr/>
        </p:nvSpPr>
        <p:spPr>
          <a:xfrm flipH="1" flipV="1">
            <a:off x="3106799"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89" name="Shape 289"/>
          <p:cNvSpPr/>
          <p:nvPr/>
        </p:nvSpPr>
        <p:spPr>
          <a:xfrm flipH="1" flipV="1">
            <a:off x="369615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0" name="Shape 290"/>
          <p:cNvSpPr/>
          <p:nvPr/>
        </p:nvSpPr>
        <p:spPr>
          <a:xfrm flipH="1" flipV="1">
            <a:off x="428551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1" name="Shape 291"/>
          <p:cNvSpPr/>
          <p:nvPr/>
        </p:nvSpPr>
        <p:spPr>
          <a:xfrm flipH="1" flipV="1">
            <a:off x="4883807"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2" name="Shape 292"/>
          <p:cNvSpPr/>
          <p:nvPr/>
        </p:nvSpPr>
        <p:spPr>
          <a:xfrm flipH="1" flipV="1">
            <a:off x="5473166"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3" name="Shape 293"/>
          <p:cNvSpPr/>
          <p:nvPr/>
        </p:nvSpPr>
        <p:spPr>
          <a:xfrm flipH="1" flipV="1">
            <a:off x="6071455"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4" name="Shape 294"/>
          <p:cNvSpPr/>
          <p:nvPr/>
        </p:nvSpPr>
        <p:spPr>
          <a:xfrm flipH="1" flipV="1">
            <a:off x="6669744"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5" name="Shape 295"/>
          <p:cNvSpPr/>
          <p:nvPr/>
        </p:nvSpPr>
        <p:spPr>
          <a:xfrm>
            <a:off x="2339752" y="1556792"/>
            <a:ext cx="4447953" cy="58935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c = </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a:t>
            </a: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val2 = memA[g_id + c];</a:t>
            </a:r>
          </a:p>
          <a:p>
            <a:pPr lvl="1" indent="241093" defTabSz="410751">
              <a:defRPr sz="1800"/>
            </a:pPr>
            <a:endParaRPr sz="1700" dirty="0">
              <a:solidFill>
                <a:srgbClr val="535353"/>
              </a:solidFill>
              <a:latin typeface="Menlo Regular"/>
              <a:ea typeface="Menlo Regular"/>
              <a:cs typeface="Menlo Regular"/>
              <a:sym typeface="Menlo Regular"/>
            </a:endParaRPr>
          </a:p>
          <a:p>
            <a:pPr defTabSz="410751">
              <a:defRPr sz="1800"/>
            </a:pPr>
            <a:endParaRPr sz="1700" dirty="0">
              <a:solidFill>
                <a:srgbClr val="535353"/>
              </a:solidFill>
              <a:latin typeface="Menlo Regular"/>
              <a:ea typeface="Menlo Regular"/>
              <a:cs typeface="Menlo Regular"/>
              <a:sym typeface="Menlo Regular"/>
            </a:endParaRPr>
          </a:p>
        </p:txBody>
      </p:sp>
      <p:pic>
        <p:nvPicPr>
          <p:cNvPr id="296" name="Picture 295"/>
          <p:cNvPicPr/>
          <p:nvPr/>
        </p:nvPicPr>
        <p:blipFill>
          <a:blip r:embed="rId2">
            <a:alphaModFix amt="0"/>
            <a:extLst/>
          </a:blip>
          <a:stretch>
            <a:fillRect/>
          </a:stretch>
        </p:blipFill>
        <p:spPr>
          <a:xfrm>
            <a:off x="2148485" y="3008532"/>
            <a:ext cx="6690076" cy="1104385"/>
          </a:xfrm>
          <a:prstGeom prst="rect">
            <a:avLst/>
          </a:prstGeom>
        </p:spPr>
      </p:pic>
      <p:sp>
        <p:nvSpPr>
          <p:cNvPr id="298" name="Shape 298"/>
          <p:cNvSpPr/>
          <p:nvPr/>
        </p:nvSpPr>
        <p:spPr>
          <a:xfrm flipH="1">
            <a:off x="4464634" y="4201313"/>
            <a:ext cx="678901" cy="1047843"/>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49138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089672"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3682066"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a:off x="425339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668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4969"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736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2869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mtClean="0"/>
              <a:t>Memory access patterns</a:t>
            </a:r>
            <a:endParaRPr lang="en-GB" dirty="0"/>
          </a:p>
        </p:txBody>
      </p:sp>
    </p:spTree>
    <p:extLst>
      <p:ext uri="{BB962C8B-B14F-4D97-AF65-F5344CB8AC3E}">
        <p14:creationId xmlns:p14="http://schemas.microsoft.com/office/powerpoint/2010/main" val="37360386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p:nvPr/>
        </p:nvSpPr>
        <p:spPr>
          <a:xfrm>
            <a:off x="2483768" y="1700808"/>
            <a:ext cx="4124771"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val3 = memA[</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*g_id];</a:t>
            </a:r>
          </a:p>
        </p:txBody>
      </p:sp>
      <p:sp>
        <p:nvSpPr>
          <p:cNvPr id="302" name="Shape 30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3" name="Shape 30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4" name="Shape 30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5" name="Shape 30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6" name="Shape 30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7" name="Shape 30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8" name="Shape 30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9" name="Shape 30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10"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1"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2"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3"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4"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5"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6"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7"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8"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9"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0"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1"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2"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3"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4" name="Shape 32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5" name="Shape 325"/>
          <p:cNvSpPr/>
          <p:nvPr/>
        </p:nvSpPr>
        <p:spPr>
          <a:xfrm flipH="1" flipV="1">
            <a:off x="3097869" y="3223792"/>
            <a:ext cx="1193125" cy="72571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6" name="Shape 326"/>
          <p:cNvSpPr/>
          <p:nvPr/>
        </p:nvSpPr>
        <p:spPr>
          <a:xfrm flipH="1" flipV="1">
            <a:off x="3687228" y="3223792"/>
            <a:ext cx="2363438" cy="726095"/>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7" name="Shape 327"/>
          <p:cNvSpPr/>
          <p:nvPr/>
        </p:nvSpPr>
        <p:spPr>
          <a:xfrm flipH="1" flipV="1">
            <a:off x="4276588" y="3223791"/>
            <a:ext cx="3516519" cy="704016"/>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8" name="Shape 328"/>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29" name="Shape 329"/>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30" name="Shape 330"/>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31" name="Shape 331"/>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32" name="Shape 332"/>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33" name="Shape 333"/>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34" name="Shape 334"/>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35" name="Shape 335"/>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36" name="Shape 336"/>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37"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38" name="Shape 338"/>
          <p:cNvSpPr/>
          <p:nvPr/>
        </p:nvSpPr>
        <p:spPr>
          <a:xfrm>
            <a:off x="3482654" y="5142384"/>
            <a:ext cx="4760950" cy="115416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defTabSz="410751">
              <a:defRPr sz="1800"/>
            </a:pPr>
            <a:r>
              <a:rPr sz="2500">
                <a:solidFill>
                  <a:srgbClr val="535353"/>
                </a:solidFill>
                <a:sym typeface="Gill Sans Light"/>
              </a:rPr>
              <a:t>Strided access results in multiple </a:t>
            </a:r>
          </a:p>
          <a:p>
            <a:pPr algn="ctr" defTabSz="410751">
              <a:defRPr sz="1800"/>
            </a:pPr>
            <a:r>
              <a:rPr sz="2500">
                <a:solidFill>
                  <a:srgbClr val="535353"/>
                </a:solidFill>
                <a:sym typeface="Gill Sans Light"/>
              </a:rPr>
              <a:t>memory transactions (and </a:t>
            </a:r>
          </a:p>
          <a:p>
            <a:pPr algn="ctr" defTabSz="410751">
              <a:defRPr sz="1800"/>
            </a:pPr>
            <a:r>
              <a:rPr sz="2500">
                <a:solidFill>
                  <a:srgbClr val="535353"/>
                </a:solidFill>
                <a:sym typeface="Gill Sans Light"/>
              </a:rPr>
              <a:t>kills throughput)</a:t>
            </a:r>
          </a:p>
        </p:txBody>
      </p:sp>
      <p:sp>
        <p:nvSpPr>
          <p:cNvPr id="339" name="Shape 339"/>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40" name="Shape 340"/>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41" name="Shape 341"/>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42" name="Shape 342"/>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343" name="Shape 343"/>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344" name="Shape 344"/>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345" name="Shape 345"/>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346" name="Shape 346"/>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347" name="Shape 347"/>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348" name="Shape 348"/>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349" name="Shape 349"/>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350" name="Shape 350"/>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351" name="Shape 351"/>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352" name="Shape 352"/>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stCxn id="324" idx="1"/>
            <a:endCxn id="324" idx="0"/>
          </p:cNvCxnSpPr>
          <p:nvPr/>
        </p:nvCxnSpPr>
        <p:spPr>
          <a:xfrm>
            <a:off x="2508510" y="3223791"/>
            <a:ext cx="385"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Straight Arrow Connector 56"/>
          <p:cNvCxnSpPr>
            <a:endCxn id="325" idx="0"/>
          </p:cNvCxnSpPr>
          <p:nvPr/>
        </p:nvCxnSpPr>
        <p:spPr>
          <a:xfrm>
            <a:off x="3097484" y="3227978"/>
            <a:ext cx="1193510" cy="7215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p:cNvCxnSpPr>
            <a:endCxn id="326" idx="0"/>
          </p:cNvCxnSpPr>
          <p:nvPr/>
        </p:nvCxnSpPr>
        <p:spPr>
          <a:xfrm>
            <a:off x="3686844" y="3223791"/>
            <a:ext cx="2363823" cy="7260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p:cNvCxnSpPr>
            <a:endCxn id="327" idx="0"/>
          </p:cNvCxnSpPr>
          <p:nvPr/>
        </p:nvCxnSpPr>
        <p:spPr>
          <a:xfrm>
            <a:off x="4276203" y="3223791"/>
            <a:ext cx="3516903" cy="70401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35227474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p:nvPr/>
        </p:nvSpPr>
        <p:spPr>
          <a:xfrm>
            <a:off x="2195736" y="1241226"/>
            <a:ext cx="4752528" cy="117871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loc = </a:t>
            </a:r>
          </a:p>
          <a:p>
            <a:pPr lvl="1" indent="241093" defTabSz="410751">
              <a:defRPr sz="1800"/>
            </a:pPr>
            <a:r>
              <a:rPr sz="1700" dirty="0">
                <a:solidFill>
                  <a:srgbClr val="535353"/>
                </a:solidFill>
                <a:latin typeface="Menlo Regular"/>
                <a:ea typeface="Menlo Regular"/>
                <a:cs typeface="Menlo Regular"/>
                <a:sym typeface="Menlo Regular"/>
              </a:rPr>
              <a:t>  </a:t>
            </a:r>
            <a:r>
              <a:rPr sz="1700" dirty="0">
                <a:solidFill>
                  <a:srgbClr val="7A81FF"/>
                </a:solidFill>
                <a:latin typeface="Menlo Regular"/>
                <a:ea typeface="Menlo Regular"/>
                <a:cs typeface="Menlo Regular"/>
                <a:sym typeface="Menlo Regular"/>
              </a:rPr>
              <a:t>some_strange_func</a:t>
            </a:r>
            <a:r>
              <a:rPr sz="1700" dirty="0">
                <a:solidFill>
                  <a:srgbClr val="535353"/>
                </a:solidFill>
                <a:latin typeface="Menlo Regular"/>
                <a:ea typeface="Menlo Regular"/>
                <a:cs typeface="Menlo Regular"/>
                <a:sym typeface="Menlo Regular"/>
              </a:rPr>
              <a:t>(g_id);</a:t>
            </a:r>
          </a:p>
          <a:p>
            <a:pPr lvl="1" indent="241093" defTabSz="410751">
              <a:defRPr sz="1800"/>
            </a:pPr>
            <a:endParaRPr sz="1700" dirty="0">
              <a:solidFill>
                <a:srgbClr val="535353"/>
              </a:solidFill>
              <a:latin typeface="Menlo Regular"/>
              <a:ea typeface="Menlo Regular"/>
              <a:cs typeface="Menlo Regular"/>
              <a:sym typeface="Menlo Regular"/>
            </a:endParaRP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val4 = memA[loc];</a:t>
            </a:r>
          </a:p>
        </p:txBody>
      </p:sp>
      <p:sp>
        <p:nvSpPr>
          <p:cNvPr id="355" name="Shape 355"/>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6" name="Shape 356"/>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7" name="Shape 357"/>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8" name="Shape 358"/>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9" name="Shape 359"/>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0" name="Shape 360"/>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1" name="Shape 361"/>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2" name="Shape 362"/>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3" name="Shape 363"/>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4" name="Shape 364"/>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5" name="Shape 365"/>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6" name="Shape 366"/>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7" name="Shape 367"/>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8" name="Shape 368"/>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9" name="Shape 369"/>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0" name="Shape 370"/>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1" name="Shape 371"/>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2" name="Shape 372"/>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3" name="Shape 373"/>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4" name="Shape 374"/>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5" name="Shape 375"/>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6" name="Shape 376"/>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7" name="Shape 377"/>
          <p:cNvSpPr/>
          <p:nvPr/>
        </p:nvSpPr>
        <p:spPr>
          <a:xfrm flipV="1">
            <a:off x="-655111" y="3223791"/>
            <a:ext cx="3163622" cy="17643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79" name="Shape 379"/>
          <p:cNvSpPr/>
          <p:nvPr/>
        </p:nvSpPr>
        <p:spPr>
          <a:xfrm flipH="1" flipV="1">
            <a:off x="3687229" y="3223791"/>
            <a:ext cx="3569748" cy="70140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0" name="Shape 380"/>
          <p:cNvSpPr/>
          <p:nvPr/>
        </p:nvSpPr>
        <p:spPr>
          <a:xfrm flipH="1" flipV="1">
            <a:off x="4276588" y="3223792"/>
            <a:ext cx="5250483" cy="20370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1" name="Shape 381"/>
          <p:cNvSpPr/>
          <p:nvPr/>
        </p:nvSpPr>
        <p:spPr>
          <a:xfrm flipV="1">
            <a:off x="2503871" y="3223792"/>
            <a:ext cx="2362077" cy="64182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2" name="Shape 382"/>
          <p:cNvSpPr/>
          <p:nvPr/>
        </p:nvSpPr>
        <p:spPr>
          <a:xfrm flipH="1" flipV="1">
            <a:off x="5455307" y="3223789"/>
            <a:ext cx="4328527" cy="519774"/>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3" name="Shape 383"/>
          <p:cNvSpPr/>
          <p:nvPr/>
        </p:nvSpPr>
        <p:spPr>
          <a:xfrm flipV="1">
            <a:off x="3148796" y="3223793"/>
            <a:ext cx="2895871" cy="70335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4" name="Shape 384"/>
          <p:cNvSpPr/>
          <p:nvPr/>
        </p:nvSpPr>
        <p:spPr>
          <a:xfrm flipV="1">
            <a:off x="751279" y="3223790"/>
            <a:ext cx="5882746" cy="69344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5" name="Shape 385"/>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86" name="Shape 386"/>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87" name="Shape 387"/>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88" name="Shape 388"/>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89" name="Shape 389"/>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90" name="Shape 390"/>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91" name="Shape 391"/>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92" name="Shape 392"/>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93" name="Shape 393"/>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94" name="Shape 394"/>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96" name="Shape 396"/>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97" name="Shape 397"/>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98" name="Shape 398"/>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99" name="Shape 399"/>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400" name="Shape 400"/>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401" name="Shape 401"/>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402" name="Shape 402"/>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403" name="Shape 403"/>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404" name="Shape 404"/>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405" name="Shape 405"/>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406" name="Shape 406"/>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407" name="Shape 407"/>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408" name="Shape 408"/>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409" name="Shape 409"/>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endCxn id="384" idx="0"/>
          </p:cNvCxnSpPr>
          <p:nvPr/>
        </p:nvCxnSpPr>
        <p:spPr>
          <a:xfrm flipH="1">
            <a:off x="751280" y="3223793"/>
            <a:ext cx="175723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a:off x="3683453" y="3223793"/>
            <a:ext cx="5280243" cy="6418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flipH="1">
            <a:off x="148823" y="3223789"/>
            <a:ext cx="2980148" cy="1602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flipH="1">
            <a:off x="2503870" y="3223793"/>
            <a:ext cx="1772717"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5948" y="3223793"/>
            <a:ext cx="294151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382" idx="1"/>
          </p:cNvCxnSpPr>
          <p:nvPr/>
        </p:nvCxnSpPr>
        <p:spPr>
          <a:xfrm flipH="1">
            <a:off x="148823" y="3223789"/>
            <a:ext cx="5306484" cy="5197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flipH="1">
            <a:off x="4276588" y="3223789"/>
            <a:ext cx="1796690" cy="6934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6" name="Straight Arrow Connector 75"/>
          <p:cNvCxnSpPr>
            <a:endCxn id="383" idx="0"/>
          </p:cNvCxnSpPr>
          <p:nvPr/>
        </p:nvCxnSpPr>
        <p:spPr>
          <a:xfrm flipH="1">
            <a:off x="3148796" y="3223789"/>
            <a:ext cx="3491338" cy="7033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7"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3204735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 Buffers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If you have positional data, you may be tempted to create a structure with </a:t>
            </a:r>
            <a:r>
              <a:rPr lang="en-US" dirty="0" err="1" smtClean="0"/>
              <a:t>x,y,z</a:t>
            </a:r>
            <a:r>
              <a:rPr lang="en-US" dirty="0" smtClean="0"/>
              <a:t> coordinates</a:t>
            </a:r>
          </a:p>
          <a:p>
            <a:r>
              <a:rPr lang="en-US" dirty="0" smtClean="0"/>
              <a:t>But when it comes to running on a GPU, this </a:t>
            </a:r>
            <a:r>
              <a:rPr lang="en-US" dirty="0" err="1" smtClean="0"/>
              <a:t>strided</a:t>
            </a:r>
            <a:r>
              <a:rPr lang="en-US" dirty="0" smtClean="0"/>
              <a:t> (</a:t>
            </a:r>
            <a:r>
              <a:rPr lang="en-US" dirty="0" err="1" smtClean="0"/>
              <a:t>AoS</a:t>
            </a:r>
            <a:r>
              <a:rPr lang="en-US" dirty="0" smtClean="0"/>
              <a:t>) access will be slower than contiguous  (</a:t>
            </a:r>
            <a:r>
              <a:rPr lang="en-US" dirty="0" err="1" smtClean="0"/>
              <a:t>SoA</a:t>
            </a:r>
            <a:r>
              <a:rPr lang="en-US" dirty="0" smtClean="0"/>
              <a:t>) access</a:t>
            </a:r>
          </a:p>
          <a:p>
            <a:r>
              <a:rPr lang="en-US" b="1" dirty="0" err="1" smtClean="0">
                <a:solidFill>
                  <a:srgbClr val="3366FF"/>
                </a:solidFill>
                <a:latin typeface="Courier New"/>
                <a:cs typeface="Courier New"/>
              </a:rPr>
              <a:t>clCreateSubBuffer</a:t>
            </a:r>
            <a:r>
              <a:rPr lang="en-US" dirty="0" smtClean="0">
                <a:solidFill>
                  <a:srgbClr val="3366FF"/>
                </a:solidFill>
              </a:rPr>
              <a:t> </a:t>
            </a:r>
            <a:r>
              <a:rPr lang="en-US" dirty="0" smtClean="0"/>
              <a:t>allows you to create a region within a pre-existing buffer, which could ease the process of converting data from </a:t>
            </a:r>
            <a:r>
              <a:rPr lang="en-US" dirty="0" err="1" smtClean="0"/>
              <a:t>AoS</a:t>
            </a:r>
            <a:r>
              <a:rPr lang="en-US" dirty="0" smtClean="0"/>
              <a:t> to </a:t>
            </a:r>
            <a:r>
              <a:rPr lang="en-US" dirty="0" err="1" smtClean="0"/>
              <a:t>SoA</a:t>
            </a:r>
            <a:r>
              <a:rPr lang="en-US" dirty="0" smtClean="0"/>
              <a:t> format</a:t>
            </a:r>
            <a:endParaRPr lang="en-US" dirty="0"/>
          </a:p>
        </p:txBody>
      </p:sp>
    </p:spTree>
    <p:extLst>
      <p:ext uri="{BB962C8B-B14F-4D97-AF65-F5344CB8AC3E}">
        <p14:creationId xmlns:p14="http://schemas.microsoft.com/office/powerpoint/2010/main" val="2099784298"/>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Constant Memory</a:t>
            </a:r>
            <a:endParaRPr lang="en-US" dirty="0"/>
          </a:p>
        </p:txBody>
      </p:sp>
      <p:sp>
        <p:nvSpPr>
          <p:cNvPr id="5" name="Text Placeholder 4"/>
          <p:cNvSpPr>
            <a:spLocks noGrp="1"/>
          </p:cNvSpPr>
          <p:nvPr>
            <p:ph type="body" sz="half" idx="4294967295"/>
          </p:nvPr>
        </p:nvSpPr>
        <p:spPr>
          <a:xfrm>
            <a:off x="251520" y="1124744"/>
            <a:ext cx="3888432" cy="5328592"/>
          </a:xfrm>
        </p:spPr>
        <p:txBody>
          <a:bodyPr>
            <a:noAutofit/>
          </a:bodyPr>
          <a:lstStyle/>
          <a:p>
            <a:pPr marL="285750" indent="-285750">
              <a:buFont typeface="Arial"/>
              <a:buChar char="•"/>
            </a:pPr>
            <a:r>
              <a:rPr lang="en-US" sz="1800" dirty="0" smtClean="0"/>
              <a:t>Constant memory can be considered a store for variables that never change </a:t>
            </a:r>
          </a:p>
          <a:p>
            <a:pPr marL="285750" indent="-285750">
              <a:buFont typeface="Arial"/>
              <a:buChar char="•"/>
            </a:pPr>
            <a:r>
              <a:rPr lang="en-US" sz="1800" dirty="0" smtClean="0"/>
              <a:t>Setting and updating constants in memory uses the same interface as global memory, with </a:t>
            </a:r>
            <a:r>
              <a:rPr lang="en-US" sz="1800" dirty="0" err="1" smtClean="0"/>
              <a:t>enqueueRead</a:t>
            </a:r>
            <a:r>
              <a:rPr lang="en-US" sz="1800" dirty="0" smtClean="0"/>
              <a:t>/</a:t>
            </a:r>
            <a:r>
              <a:rPr lang="en-US" sz="1800" dirty="0" err="1" smtClean="0"/>
              <a:t>enqueueWrite</a:t>
            </a:r>
            <a:r>
              <a:rPr lang="en-US" sz="1800" dirty="0" smtClean="0"/>
              <a:t> commands</a:t>
            </a:r>
          </a:p>
          <a:p>
            <a:pPr marL="285750" indent="-285750">
              <a:buFont typeface="Arial"/>
              <a:buChar char="•"/>
            </a:pPr>
            <a:r>
              <a:rPr lang="en-US" sz="1800" dirty="0" smtClean="0"/>
              <a:t>The difference is how it is declared in the kernel</a:t>
            </a:r>
          </a:p>
          <a:p>
            <a:pPr marL="285750" indent="-285750">
              <a:buFont typeface="Arial"/>
              <a:buChar char="•"/>
            </a:pPr>
            <a:r>
              <a:rPr lang="en-US" sz="1800" dirty="0" smtClean="0"/>
              <a:t>If a device has constant memory, upon kernel execution the data will be copied once from global</a:t>
            </a:r>
          </a:p>
          <a:p>
            <a:pPr marL="285750" indent="-285750">
              <a:buFont typeface="Arial"/>
              <a:buChar char="•"/>
            </a:pPr>
            <a:r>
              <a:rPr lang="en-US" sz="1800" dirty="0" smtClean="0"/>
              <a:t>GPUs typically have ~64kB of constant memory</a:t>
            </a:r>
          </a:p>
          <a:p>
            <a:pPr marL="285750" indent="-285750">
              <a:buFont typeface="Arial"/>
              <a:buChar char="•"/>
            </a:pPr>
            <a:r>
              <a:rPr lang="en-US" sz="1800" dirty="0" smtClean="0"/>
              <a:t>Can declare OpenCL program scope constant data, but this has to be initialized at OpenCL program compile time</a:t>
            </a:r>
          </a:p>
        </p:txBody>
      </p:sp>
      <p:sp>
        <p:nvSpPr>
          <p:cNvPr id="6" name="Content Placeholder 3"/>
          <p:cNvSpPr>
            <a:spLocks noGrp="1"/>
          </p:cNvSpPr>
          <p:nvPr>
            <p:ph idx="4294967295"/>
          </p:nvPr>
        </p:nvSpPr>
        <p:spPr>
          <a:xfrm>
            <a:off x="4644008" y="1844824"/>
            <a:ext cx="4499992" cy="3921125"/>
          </a:xfrm>
        </p:spPr>
        <p:txBody>
          <a:bodyPr>
            <a:normAutofit/>
          </a:bodyPr>
          <a:lstStyle/>
          <a:p>
            <a:pPr marL="0" indent="0">
              <a:buNone/>
            </a:pPr>
            <a:r>
              <a:rPr lang="en-US" sz="1400" b="1" dirty="0" smtClean="0">
                <a:solidFill>
                  <a:srgbClr val="3366FF"/>
                </a:solidFill>
                <a:latin typeface="Courier New"/>
                <a:cs typeface="Courier New"/>
              </a:rPr>
              <a:t>kernel void</a:t>
            </a:r>
          </a:p>
          <a:p>
            <a:pPr marL="0" indent="0">
              <a:buNone/>
            </a:pPr>
            <a:r>
              <a:rPr lang="en-US" sz="1400" b="1" dirty="0" err="1" smtClean="0">
                <a:solidFill>
                  <a:srgbClr val="3366FF"/>
                </a:solidFill>
                <a:latin typeface="Courier New"/>
                <a:cs typeface="Courier New"/>
              </a:rPr>
              <a:t>calc_something</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global float *a, </a:t>
            </a:r>
          </a:p>
          <a:p>
            <a:pPr marL="0" indent="0">
              <a:buNone/>
            </a:pPr>
            <a:r>
              <a:rPr lang="en-US" sz="1400" b="1" dirty="0">
                <a:solidFill>
                  <a:srgbClr val="3366FF"/>
                </a:solidFill>
                <a:latin typeface="Courier New"/>
                <a:cs typeface="Courier New"/>
              </a:rPr>
              <a:t>  global float *b, </a:t>
            </a:r>
          </a:p>
          <a:p>
            <a:pPr marL="0" indent="0">
              <a:buNone/>
            </a:pPr>
            <a:r>
              <a:rPr lang="en-US" sz="1400" b="1" dirty="0">
                <a:solidFill>
                  <a:srgbClr val="3366FF"/>
                </a:solidFill>
                <a:latin typeface="Courier New"/>
                <a:cs typeface="Courier New"/>
              </a:rPr>
              <a:t>  global float *c,</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/constant memory </a:t>
            </a:r>
            <a:r>
              <a:rPr lang="en-US" sz="1400" b="1" dirty="0">
                <a:solidFill>
                  <a:srgbClr val="3366FF"/>
                </a:solidFill>
                <a:latin typeface="Courier New"/>
                <a:cs typeface="Courier New"/>
              </a:rPr>
              <a:t>is set by the host</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constant float *</a:t>
            </a:r>
            <a:r>
              <a:rPr lang="en-US" sz="1400" b="1" dirty="0" err="1" smtClean="0">
                <a:solidFill>
                  <a:srgbClr val="3366FF"/>
                </a:solidFill>
                <a:latin typeface="Courier New"/>
                <a:cs typeface="Courier New"/>
              </a:rPr>
              <a:t>params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a:t>
            </a:r>
          </a:p>
          <a:p>
            <a:pPr marL="0" indent="0">
              <a:buNone/>
            </a:pPr>
            <a:r>
              <a:rPr lang="en-US" sz="1400" b="1" dirty="0" smtClean="0">
                <a:solidFill>
                  <a:srgbClr val="3366FF"/>
                </a:solidFill>
                <a:latin typeface="Courier New"/>
                <a:cs typeface="Courier New"/>
              </a:rPr>
              <a:t>  //code here</a:t>
            </a:r>
          </a:p>
          <a:p>
            <a:pPr marL="0" indent="0">
              <a:buNone/>
            </a:pP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p:txBody>
      </p:sp>
    </p:spTree>
    <p:extLst>
      <p:ext uri="{BB962C8B-B14F-4D97-AF65-F5344CB8AC3E}">
        <p14:creationId xmlns:p14="http://schemas.microsoft.com/office/powerpoint/2010/main" val="432845825"/>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Work-groups</a:t>
            </a:r>
            <a:endParaRPr lang="en-GB" dirty="0"/>
          </a:p>
        </p:txBody>
      </p:sp>
      <p:sp>
        <p:nvSpPr>
          <p:cNvPr id="5" name="Content Placeholder 4"/>
          <p:cNvSpPr>
            <a:spLocks noGrp="1"/>
          </p:cNvSpPr>
          <p:nvPr>
            <p:ph idx="1"/>
          </p:nvPr>
        </p:nvSpPr>
        <p:spPr>
          <a:xfrm>
            <a:off x="457200" y="1600200"/>
            <a:ext cx="8229600" cy="4925144"/>
          </a:xfrm>
        </p:spPr>
        <p:txBody>
          <a:bodyPr>
            <a:normAutofit fontScale="77500" lnSpcReduction="20000"/>
          </a:bodyPr>
          <a:lstStyle/>
          <a:p>
            <a:pPr>
              <a:lnSpc>
                <a:spcPct val="110000"/>
              </a:lnSpc>
            </a:pPr>
            <a:r>
              <a:rPr lang="en-GB" dirty="0" smtClean="0"/>
              <a:t>Work-group sizes being a power of 2 helps on most architectures. At a minimum:</a:t>
            </a:r>
          </a:p>
          <a:p>
            <a:pPr lvl="1">
              <a:lnSpc>
                <a:spcPct val="110000"/>
              </a:lnSpc>
            </a:pPr>
            <a:r>
              <a:rPr lang="en-GB" dirty="0" smtClean="0"/>
              <a:t>8 for AVX CPUs</a:t>
            </a:r>
          </a:p>
          <a:p>
            <a:pPr lvl="1">
              <a:lnSpc>
                <a:spcPct val="110000"/>
              </a:lnSpc>
            </a:pPr>
            <a:r>
              <a:rPr lang="en-GB" dirty="0" smtClean="0"/>
              <a:t>16 for Xeon Phi</a:t>
            </a:r>
          </a:p>
          <a:p>
            <a:pPr lvl="1">
              <a:lnSpc>
                <a:spcPct val="110000"/>
              </a:lnSpc>
            </a:pPr>
            <a:r>
              <a:rPr lang="en-GB" dirty="0" smtClean="0"/>
              <a:t>32 for </a:t>
            </a:r>
            <a:r>
              <a:rPr lang="en-GB" dirty="0" err="1" smtClean="0"/>
              <a:t>Nvidia</a:t>
            </a:r>
            <a:endParaRPr lang="en-GB" dirty="0" smtClean="0"/>
          </a:p>
          <a:p>
            <a:pPr lvl="1">
              <a:lnSpc>
                <a:spcPct val="110000"/>
              </a:lnSpc>
            </a:pPr>
            <a:r>
              <a:rPr lang="en-GB" dirty="0" smtClean="0"/>
              <a:t>64 for AMD</a:t>
            </a:r>
          </a:p>
          <a:p>
            <a:pPr lvl="1">
              <a:lnSpc>
                <a:spcPct val="110000"/>
              </a:lnSpc>
            </a:pPr>
            <a:r>
              <a:rPr lang="en-GB" dirty="0" smtClean="0"/>
              <a:t>May be different on different hardware</a:t>
            </a:r>
            <a:endParaRPr lang="en-GB" dirty="0"/>
          </a:p>
          <a:p>
            <a:pPr>
              <a:lnSpc>
                <a:spcPct val="110000"/>
              </a:lnSpc>
            </a:pPr>
            <a:r>
              <a:rPr lang="en-GB" dirty="0" smtClean="0"/>
              <a:t>On most systems aim to run lots of work-groups. For example, on Xeon Phi, multiples of the number of threads available (e.g. 240 on a 5110P) is optimal, but as many as possible is good (1000+)</a:t>
            </a:r>
          </a:p>
          <a:p>
            <a:pPr>
              <a:lnSpc>
                <a:spcPct val="110000"/>
              </a:lnSpc>
            </a:pPr>
            <a:r>
              <a:rPr lang="en-GB" dirty="0" smtClean="0"/>
              <a:t>NULL work-group size (cl::</a:t>
            </a:r>
            <a:r>
              <a:rPr lang="en-GB" dirty="0" err="1" smtClean="0"/>
              <a:t>NullRange</a:t>
            </a:r>
            <a:r>
              <a:rPr lang="en-GB" dirty="0" smtClean="0"/>
              <a:t>) might be good!</a:t>
            </a:r>
            <a:endParaRPr lang="en-GB" dirty="0"/>
          </a:p>
        </p:txBody>
      </p:sp>
    </p:spTree>
    <p:extLst>
      <p:ext uri="{BB962C8B-B14F-4D97-AF65-F5344CB8AC3E}">
        <p14:creationId xmlns:p14="http://schemas.microsoft.com/office/powerpoint/2010/main" val="1407899383"/>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Effect of work-group sizes</a:t>
            </a:r>
            <a:endParaRPr lang="en-GB"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108" y="1688243"/>
            <a:ext cx="4088253" cy="2366191"/>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7874" y="4221088"/>
            <a:ext cx="4088252" cy="2359618"/>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02584" y="1688243"/>
            <a:ext cx="4088252" cy="2382623"/>
          </a:xfrm>
          <a:prstGeom prst="rect">
            <a:avLst/>
          </a:prstGeom>
          <a:ln w="38100" cap="sq">
            <a:no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6550981"/>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Tuning Knobs</a:t>
            </a:r>
            <a:br>
              <a:rPr lang="en-GB" dirty="0" smtClean="0"/>
            </a:br>
            <a:r>
              <a:rPr lang="en-GB" dirty="0" smtClean="0"/>
              <a:t>some general issues to think about</a:t>
            </a:r>
            <a:endParaRPr lang="en-GB" dirty="0"/>
          </a:p>
        </p:txBody>
      </p:sp>
      <p:sp>
        <p:nvSpPr>
          <p:cNvPr id="3" name="Content Placeholder 2"/>
          <p:cNvSpPr>
            <a:spLocks noGrp="1"/>
          </p:cNvSpPr>
          <p:nvPr>
            <p:ph idx="1"/>
          </p:nvPr>
        </p:nvSpPr>
        <p:spPr>
          <a:xfrm>
            <a:off x="107504" y="1600200"/>
            <a:ext cx="8928992" cy="5141168"/>
          </a:xfrm>
        </p:spPr>
        <p:txBody>
          <a:bodyPr>
            <a:normAutofit fontScale="70000" lnSpcReduction="20000"/>
          </a:bodyPr>
          <a:lstStyle/>
          <a:p>
            <a:r>
              <a:rPr lang="en-GB" dirty="0" smtClean="0"/>
              <a:t>Tiling size (work-group sizes, dimensionality etc.)</a:t>
            </a:r>
          </a:p>
          <a:p>
            <a:pPr lvl="1"/>
            <a:r>
              <a:rPr lang="en-GB" dirty="0" smtClean="0"/>
              <a:t>For block-based algorithms (e.g. matrix multiplication)</a:t>
            </a:r>
          </a:p>
          <a:p>
            <a:pPr lvl="1"/>
            <a:r>
              <a:rPr lang="en-GB" dirty="0" smtClean="0"/>
              <a:t>Different devices might run faster on different block sizes</a:t>
            </a:r>
          </a:p>
          <a:p>
            <a:r>
              <a:rPr lang="en-GB" dirty="0" smtClean="0"/>
              <a:t>Data layout</a:t>
            </a:r>
          </a:p>
          <a:p>
            <a:pPr lvl="1"/>
            <a:r>
              <a:rPr lang="en-GB" dirty="0" smtClean="0"/>
              <a:t>Array of Structures or Structure of Arrays (</a:t>
            </a:r>
            <a:r>
              <a:rPr lang="en-GB" dirty="0" err="1" smtClean="0"/>
              <a:t>AoS</a:t>
            </a:r>
            <a:r>
              <a:rPr lang="en-GB" dirty="0" smtClean="0"/>
              <a:t> vs. </a:t>
            </a:r>
            <a:r>
              <a:rPr lang="en-GB" dirty="0" err="1" smtClean="0"/>
              <a:t>SoA</a:t>
            </a:r>
            <a:r>
              <a:rPr lang="en-GB" dirty="0" smtClean="0"/>
              <a:t>)</a:t>
            </a:r>
          </a:p>
          <a:p>
            <a:pPr lvl="1"/>
            <a:r>
              <a:rPr lang="en-GB" dirty="0" smtClean="0"/>
              <a:t>Column or Row major</a:t>
            </a:r>
          </a:p>
          <a:p>
            <a:r>
              <a:rPr lang="en-GB" dirty="0" smtClean="0"/>
              <a:t>Caching and prefetching</a:t>
            </a:r>
          </a:p>
          <a:p>
            <a:pPr lvl="1"/>
            <a:r>
              <a:rPr lang="en-GB" dirty="0" smtClean="0"/>
              <a:t>Use of local memory or not</a:t>
            </a:r>
          </a:p>
          <a:p>
            <a:pPr lvl="1"/>
            <a:r>
              <a:rPr lang="en-GB" dirty="0" smtClean="0"/>
              <a:t>Extra loads and stores assist hardware cache?</a:t>
            </a:r>
          </a:p>
          <a:p>
            <a:r>
              <a:rPr lang="en-GB" dirty="0" smtClean="0"/>
              <a:t>Work-item / work-group data mapping</a:t>
            </a:r>
          </a:p>
          <a:p>
            <a:pPr lvl="1"/>
            <a:r>
              <a:rPr lang="en-GB" dirty="0" smtClean="0"/>
              <a:t>Related to data layout</a:t>
            </a:r>
          </a:p>
          <a:p>
            <a:pPr lvl="1"/>
            <a:r>
              <a:rPr lang="en-GB" dirty="0" smtClean="0"/>
              <a:t>Also how you parallelize the work</a:t>
            </a:r>
          </a:p>
          <a:p>
            <a:r>
              <a:rPr lang="en-GB" dirty="0" smtClean="0"/>
              <a:t>Operation-specific tuning</a:t>
            </a:r>
          </a:p>
          <a:p>
            <a:pPr lvl="1"/>
            <a:r>
              <a:rPr lang="en-GB" dirty="0" smtClean="0"/>
              <a:t>Specific hardware differences</a:t>
            </a:r>
          </a:p>
          <a:p>
            <a:pPr lvl="1"/>
            <a:r>
              <a:rPr lang="en-GB" dirty="0" smtClean="0"/>
              <a:t>Built-in trig / special function hardware</a:t>
            </a:r>
          </a:p>
          <a:p>
            <a:pPr lvl="1"/>
            <a:r>
              <a:rPr lang="en-GB" dirty="0" smtClean="0"/>
              <a:t>Double vs. float (vs. half)</a:t>
            </a:r>
          </a:p>
        </p:txBody>
      </p:sp>
      <p:sp>
        <p:nvSpPr>
          <p:cNvPr id="4" name="TextBox 3"/>
          <p:cNvSpPr txBox="1"/>
          <p:nvPr/>
        </p:nvSpPr>
        <p:spPr>
          <a:xfrm>
            <a:off x="5652120" y="5046275"/>
            <a:ext cx="3312368" cy="830997"/>
          </a:xfrm>
          <a:prstGeom prst="rect">
            <a:avLst/>
          </a:prstGeom>
          <a:noFill/>
        </p:spPr>
        <p:txBody>
          <a:bodyPr wrap="square" rtlCol="0">
            <a:spAutoFit/>
          </a:bodyPr>
          <a:lstStyle/>
          <a:p>
            <a:r>
              <a:rPr lang="en-GB" sz="1600" dirty="0" smtClean="0">
                <a:solidFill>
                  <a:schemeClr val="accent1"/>
                </a:solidFill>
              </a:rPr>
              <a:t>From Zhang, Sinclair II and </a:t>
            </a:r>
            <a:r>
              <a:rPr lang="en-GB" sz="1600" dirty="0" err="1" smtClean="0">
                <a:solidFill>
                  <a:schemeClr val="accent1"/>
                </a:solidFill>
              </a:rPr>
              <a:t>Chien</a:t>
            </a:r>
            <a:r>
              <a:rPr lang="en-GB" sz="1600" dirty="0" smtClean="0">
                <a:solidFill>
                  <a:schemeClr val="accent1"/>
                </a:solidFill>
              </a:rPr>
              <a:t>: Improving Performance Portability in OpenCL Programs – ISC13</a:t>
            </a:r>
            <a:endParaRPr lang="en-GB" sz="1600" dirty="0">
              <a:solidFill>
                <a:schemeClr val="accent1"/>
              </a:solidFill>
            </a:endParaRPr>
          </a:p>
        </p:txBody>
      </p:sp>
    </p:spTree>
    <p:extLst>
      <p:ext uri="{BB962C8B-B14F-4D97-AF65-F5344CB8AC3E}">
        <p14:creationId xmlns:p14="http://schemas.microsoft.com/office/powerpoint/2010/main" val="2453699489"/>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Auto tuning</a:t>
            </a:r>
            <a:endParaRPr lang="en-GB" dirty="0"/>
          </a:p>
        </p:txBody>
      </p:sp>
      <p:sp>
        <p:nvSpPr>
          <p:cNvPr id="3" name="Content Placeholder 2"/>
          <p:cNvSpPr>
            <a:spLocks noGrp="1"/>
          </p:cNvSpPr>
          <p:nvPr>
            <p:ph idx="1"/>
          </p:nvPr>
        </p:nvSpPr>
        <p:spPr>
          <a:xfrm>
            <a:off x="107504" y="1600200"/>
            <a:ext cx="8856984" cy="5069160"/>
          </a:xfrm>
        </p:spPr>
        <p:txBody>
          <a:bodyPr>
            <a:normAutofit lnSpcReduction="10000"/>
          </a:bodyPr>
          <a:lstStyle/>
          <a:p>
            <a:r>
              <a:rPr lang="en-GB" dirty="0" smtClean="0"/>
              <a:t>Q: How do you know what the </a:t>
            </a:r>
            <a:r>
              <a:rPr lang="en-GB" b="1" i="1" dirty="0" smtClean="0">
                <a:solidFill>
                  <a:schemeClr val="accent1"/>
                </a:solidFill>
              </a:rPr>
              <a:t>best</a:t>
            </a:r>
            <a:r>
              <a:rPr lang="en-GB" dirty="0" smtClean="0"/>
              <a:t> parameter values for your program are?</a:t>
            </a:r>
          </a:p>
          <a:p>
            <a:pPr lvl="1"/>
            <a:r>
              <a:rPr lang="en-GB" dirty="0" smtClean="0"/>
              <a:t>What is the best work-group size, for example</a:t>
            </a:r>
          </a:p>
          <a:p>
            <a:endParaRPr lang="en-GB" dirty="0"/>
          </a:p>
          <a:p>
            <a:r>
              <a:rPr lang="en-GB" dirty="0" smtClean="0"/>
              <a:t>A: Try them all! (Or a well chosen subset)</a:t>
            </a:r>
          </a:p>
          <a:p>
            <a:endParaRPr lang="en-GB" dirty="0"/>
          </a:p>
          <a:p>
            <a:r>
              <a:rPr lang="en-GB" dirty="0" smtClean="0"/>
              <a:t>This is where auto tuning comes in</a:t>
            </a:r>
          </a:p>
          <a:p>
            <a:pPr lvl="1"/>
            <a:r>
              <a:rPr lang="en-GB" dirty="0" smtClean="0"/>
              <a:t>Run through different combinations of parameter values and optimize the runtime (or another measure) of your program.</a:t>
            </a:r>
            <a:endParaRPr lang="en-GB" dirty="0"/>
          </a:p>
        </p:txBody>
      </p:sp>
    </p:spTree>
    <p:extLst>
      <p:ext uri="{BB962C8B-B14F-4D97-AF65-F5344CB8AC3E}">
        <p14:creationId xmlns:p14="http://schemas.microsoft.com/office/powerpoint/2010/main" val="1508994615"/>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en-GB" dirty="0" smtClean="0"/>
              <a:t>Auto tuning example - Flamingo</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a:hlinkClick r:id="rId2"/>
              </a:rPr>
              <a:t>http://mistymountain.co.uk/flamingo</a:t>
            </a:r>
            <a:r>
              <a:rPr lang="en-GB" dirty="0" smtClean="0">
                <a:hlinkClick r:id="rId2"/>
              </a:rPr>
              <a:t>/</a:t>
            </a:r>
            <a:endParaRPr lang="en-GB" dirty="0" smtClean="0"/>
          </a:p>
          <a:p>
            <a:r>
              <a:rPr lang="en-GB" dirty="0" smtClean="0"/>
              <a:t>Python program which compiles your code with different parameter values, and calculates the “best” combination to use</a:t>
            </a:r>
          </a:p>
          <a:p>
            <a:r>
              <a:rPr lang="en-GB" dirty="0" smtClean="0"/>
              <a:t>Write a simple </a:t>
            </a:r>
            <a:r>
              <a:rPr lang="en-GB" dirty="0" err="1" smtClean="0"/>
              <a:t>config</a:t>
            </a:r>
            <a:r>
              <a:rPr lang="en-GB" dirty="0" smtClean="0"/>
              <a:t> file, and Flamingo will run your program with different values, and returns the best combination</a:t>
            </a:r>
          </a:p>
          <a:p>
            <a:r>
              <a:rPr lang="en-GB" dirty="0" smtClean="0"/>
              <a:t>Remember: scale down your problem so you don’t have to wait for “bad” values (less iterations, etc.)</a:t>
            </a:r>
            <a:endParaRPr lang="en-GB" dirty="0"/>
          </a:p>
        </p:txBody>
      </p:sp>
    </p:spTree>
    <p:extLst>
      <p:ext uri="{BB962C8B-B14F-4D97-AF65-F5344CB8AC3E}">
        <p14:creationId xmlns:p14="http://schemas.microsoft.com/office/powerpoint/2010/main" val="310007851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5" name="Content Placeholder 4"/>
          <p:cNvSpPr>
            <a:spLocks noGrp="1"/>
          </p:cNvSpPr>
          <p:nvPr>
            <p:ph idx="1"/>
          </p:nvPr>
        </p:nvSpPr>
        <p:spPr/>
        <p:txBody>
          <a:bodyPr>
            <a:normAutofit lnSpcReduction="10000"/>
          </a:bodyPr>
          <a:lstStyle/>
          <a:p>
            <a:pPr marL="514350" indent="-514350">
              <a:buFont typeface="+mj-lt"/>
              <a:buAutoNum type="arabicPeriod"/>
            </a:pPr>
            <a:r>
              <a:rPr lang="en-GB" dirty="0" err="1" smtClean="0"/>
              <a:t>Extrae</a:t>
            </a:r>
            <a:r>
              <a:rPr lang="en-GB" dirty="0" smtClean="0"/>
              <a:t> </a:t>
            </a:r>
            <a:r>
              <a:rPr lang="en-GB" i="1" dirty="0"/>
              <a:t>instruments</a:t>
            </a:r>
            <a:r>
              <a:rPr lang="en-GB" dirty="0"/>
              <a:t> your application and produces “</a:t>
            </a:r>
            <a:r>
              <a:rPr lang="en-GB" dirty="0" err="1"/>
              <a:t>timestamped</a:t>
            </a:r>
            <a:r>
              <a:rPr lang="en-GB" dirty="0"/>
              <a:t> events of runtime calls, performance counters and source code </a:t>
            </a:r>
            <a:r>
              <a:rPr lang="en-GB" dirty="0" smtClean="0"/>
              <a:t>references”</a:t>
            </a:r>
          </a:p>
          <a:p>
            <a:pPr marL="914400" lvl="1" indent="-514350"/>
            <a:r>
              <a:rPr lang="en-GB" dirty="0" smtClean="0"/>
              <a:t>Allows you to measure the run times of your API and kernel calls</a:t>
            </a:r>
          </a:p>
          <a:p>
            <a:pPr marL="514350" indent="-514350">
              <a:buFont typeface="+mj-lt"/>
              <a:buAutoNum type="arabicPeriod"/>
            </a:pPr>
            <a:endParaRPr lang="en-GB" dirty="0"/>
          </a:p>
          <a:p>
            <a:pPr marL="514350" indent="-514350">
              <a:buFont typeface="+mj-lt"/>
              <a:buAutoNum type="arabicPeriod"/>
            </a:pPr>
            <a:r>
              <a:rPr lang="en-GB" dirty="0" err="1" smtClean="0"/>
              <a:t>Paraver</a:t>
            </a:r>
            <a:r>
              <a:rPr lang="en-GB" dirty="0" smtClean="0"/>
              <a:t> </a:t>
            </a:r>
            <a:r>
              <a:rPr lang="en-GB" dirty="0"/>
              <a:t>provides a way to view and </a:t>
            </a:r>
            <a:r>
              <a:rPr lang="en-GB" dirty="0" err="1"/>
              <a:t>analyze</a:t>
            </a:r>
            <a:r>
              <a:rPr lang="en-GB" dirty="0"/>
              <a:t> these </a:t>
            </a:r>
            <a:r>
              <a:rPr lang="en-GB" dirty="0" smtClean="0"/>
              <a:t>traces in a graphical way</a:t>
            </a:r>
            <a:endParaRPr lang="en-GB" dirty="0"/>
          </a:p>
          <a:p>
            <a:pPr lvl="1"/>
            <a:endParaRPr lang="en-GB" dirty="0" smtClean="0"/>
          </a:p>
          <a:p>
            <a:endParaRPr lang="en-GB" dirty="0"/>
          </a:p>
          <a:p>
            <a:endParaRPr lang="en-GB" dirty="0"/>
          </a:p>
        </p:txBody>
      </p:sp>
    </p:spTree>
    <p:extLst>
      <p:ext uri="{BB962C8B-B14F-4D97-AF65-F5344CB8AC3E}">
        <p14:creationId xmlns:p14="http://schemas.microsoft.com/office/powerpoint/2010/main" val="2313300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Auto tuning - Example</a:t>
            </a:r>
            <a:endParaRPr lang="en-GB" dirty="0"/>
          </a:p>
        </p:txBody>
      </p:sp>
      <p:sp>
        <p:nvSpPr>
          <p:cNvPr id="3" name="Content Placeholder 2"/>
          <p:cNvSpPr>
            <a:spLocks noGrp="1"/>
          </p:cNvSpPr>
          <p:nvPr>
            <p:ph idx="1"/>
          </p:nvPr>
        </p:nvSpPr>
        <p:spPr>
          <a:xfrm>
            <a:off x="457200" y="1052736"/>
            <a:ext cx="8229600" cy="2016224"/>
          </a:xfrm>
        </p:spPr>
        <p:txBody>
          <a:bodyPr>
            <a:normAutofit lnSpcReduction="10000"/>
          </a:bodyPr>
          <a:lstStyle/>
          <a:p>
            <a:r>
              <a:rPr lang="en-GB" dirty="0" smtClean="0"/>
              <a:t>D2Q9 Lattice-Boltzmann</a:t>
            </a:r>
          </a:p>
          <a:p>
            <a:r>
              <a:rPr lang="en-GB" dirty="0" smtClean="0"/>
              <a:t>What is the best work-group size for a specific problem size (3000x2000) on a specific device (NVIDIA Tesla M2050)?</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074276"/>
            <a:ext cx="9144000" cy="3783724"/>
          </a:xfrm>
          <a:prstGeom prst="rect">
            <a:avLst/>
          </a:prstGeom>
        </p:spPr>
      </p:pic>
      <p:sp>
        <p:nvSpPr>
          <p:cNvPr id="5" name="TextBox 4"/>
          <p:cNvSpPr txBox="1"/>
          <p:nvPr/>
        </p:nvSpPr>
        <p:spPr>
          <a:xfrm>
            <a:off x="4031940" y="4913421"/>
            <a:ext cx="1080120" cy="369332"/>
          </a:xfrm>
          <a:prstGeom prst="rect">
            <a:avLst/>
          </a:prstGeom>
          <a:noFill/>
        </p:spPr>
        <p:txBody>
          <a:bodyPr wrap="square" rtlCol="0">
            <a:spAutoFit/>
          </a:bodyPr>
          <a:lstStyle/>
          <a:p>
            <a:r>
              <a:rPr lang="en-GB" dirty="0" smtClean="0">
                <a:solidFill>
                  <a:schemeClr val="accent2"/>
                </a:solidFill>
              </a:rPr>
              <a:t>X values</a:t>
            </a:r>
            <a:endParaRPr lang="en-GB" dirty="0">
              <a:solidFill>
                <a:schemeClr val="accent2"/>
              </a:solidFill>
            </a:endParaRPr>
          </a:p>
        </p:txBody>
      </p:sp>
      <p:sp>
        <p:nvSpPr>
          <p:cNvPr id="6" name="TextBox 5"/>
          <p:cNvSpPr txBox="1"/>
          <p:nvPr/>
        </p:nvSpPr>
        <p:spPr>
          <a:xfrm>
            <a:off x="4031940" y="5949280"/>
            <a:ext cx="1080120" cy="369332"/>
          </a:xfrm>
          <a:prstGeom prst="rect">
            <a:avLst/>
          </a:prstGeom>
          <a:noFill/>
        </p:spPr>
        <p:txBody>
          <a:bodyPr wrap="square" rtlCol="0">
            <a:spAutoFit/>
          </a:bodyPr>
          <a:lstStyle/>
          <a:p>
            <a:r>
              <a:rPr lang="en-GB" dirty="0" smtClean="0">
                <a:solidFill>
                  <a:schemeClr val="accent2"/>
                </a:solidFill>
              </a:rPr>
              <a:t>Y values</a:t>
            </a:r>
            <a:endParaRPr lang="en-GB" dirty="0">
              <a:solidFill>
                <a:schemeClr val="accent2"/>
              </a:solidFill>
            </a:endParaRPr>
          </a:p>
        </p:txBody>
      </p:sp>
      <p:sp>
        <p:nvSpPr>
          <p:cNvPr id="7" name="TextBox 6"/>
          <p:cNvSpPr txBox="1"/>
          <p:nvPr/>
        </p:nvSpPr>
        <p:spPr>
          <a:xfrm>
            <a:off x="3104837" y="3573016"/>
            <a:ext cx="2934326" cy="369332"/>
          </a:xfrm>
          <a:prstGeom prst="rect">
            <a:avLst/>
          </a:prstGeom>
          <a:noFill/>
        </p:spPr>
        <p:txBody>
          <a:bodyPr wrap="square" rtlCol="0">
            <a:spAutoFit/>
          </a:bodyPr>
          <a:lstStyle/>
          <a:p>
            <a:r>
              <a:rPr lang="en-GB" dirty="0" smtClean="0">
                <a:solidFill>
                  <a:schemeClr val="accent2"/>
                </a:solidFill>
              </a:rPr>
              <a:t>Runtimes – lower is better</a:t>
            </a:r>
            <a:endParaRPr lang="en-GB" dirty="0">
              <a:solidFill>
                <a:schemeClr val="accent2"/>
              </a:solidFill>
            </a:endParaRPr>
          </a:p>
        </p:txBody>
      </p:sp>
      <p:sp>
        <p:nvSpPr>
          <p:cNvPr id="8" name="TextBox 7"/>
          <p:cNvSpPr txBox="1"/>
          <p:nvPr/>
        </p:nvSpPr>
        <p:spPr>
          <a:xfrm>
            <a:off x="1835697" y="3142707"/>
            <a:ext cx="1269140" cy="369332"/>
          </a:xfrm>
          <a:prstGeom prst="rect">
            <a:avLst/>
          </a:prstGeom>
          <a:noFill/>
        </p:spPr>
        <p:txBody>
          <a:bodyPr wrap="square" rtlCol="0">
            <a:spAutoFit/>
          </a:bodyPr>
          <a:lstStyle/>
          <a:p>
            <a:r>
              <a:rPr lang="en-GB" dirty="0" smtClean="0">
                <a:solidFill>
                  <a:schemeClr val="accent1"/>
                </a:solidFill>
              </a:rPr>
              <a:t>Best: 60x1</a:t>
            </a:r>
            <a:endParaRPr lang="en-GB" dirty="0">
              <a:solidFill>
                <a:schemeClr val="accent1"/>
              </a:solidFill>
            </a:endParaRPr>
          </a:p>
        </p:txBody>
      </p:sp>
      <p:cxnSp>
        <p:nvCxnSpPr>
          <p:cNvPr id="10" name="Straight Arrow Connector 9"/>
          <p:cNvCxnSpPr>
            <a:stCxn id="8" idx="2"/>
          </p:cNvCxnSpPr>
          <p:nvPr/>
        </p:nvCxnSpPr>
        <p:spPr>
          <a:xfrm flipH="1">
            <a:off x="971601" y="3512039"/>
            <a:ext cx="1498666" cy="99708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7392527"/>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Thread throttling</a:t>
            </a:r>
            <a:endParaRPr lang="en-GB" dirty="0"/>
          </a:p>
        </p:txBody>
      </p:sp>
      <p:sp>
        <p:nvSpPr>
          <p:cNvPr id="5" name="Content Placeholder 4"/>
          <p:cNvSpPr>
            <a:spLocks noGrp="1"/>
          </p:cNvSpPr>
          <p:nvPr>
            <p:ph idx="1"/>
          </p:nvPr>
        </p:nvSpPr>
        <p:spPr/>
        <p:txBody>
          <a:bodyPr>
            <a:normAutofit/>
          </a:bodyPr>
          <a:lstStyle/>
          <a:p>
            <a:r>
              <a:rPr lang="en-GB" dirty="0" smtClean="0"/>
              <a:t>Barriers between memory access-heavy kernel code sections might actually speed it up by helping the caches</a:t>
            </a:r>
          </a:p>
          <a:p>
            <a:r>
              <a:rPr lang="en-GB" dirty="0" smtClean="0"/>
              <a:t>Helps temporal locality of data</a:t>
            </a:r>
          </a:p>
          <a:p>
            <a:r>
              <a:rPr lang="en-GB" dirty="0" smtClean="0"/>
              <a:t>Architecture dependent</a:t>
            </a:r>
            <a:endParaRPr lang="en-GB" dirty="0"/>
          </a:p>
        </p:txBody>
      </p:sp>
    </p:spTree>
    <p:extLst>
      <p:ext uri="{BB962C8B-B14F-4D97-AF65-F5344CB8AC3E}">
        <p14:creationId xmlns:p14="http://schemas.microsoft.com/office/powerpoint/2010/main" val="4063038687"/>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Barrier example</a:t>
            </a:r>
            <a:endParaRPr lang="en-GB" dirty="0"/>
          </a:p>
        </p:txBody>
      </p:sp>
      <p:sp>
        <p:nvSpPr>
          <p:cNvPr id="6" name="Content Placeholder 4"/>
          <p:cNvSpPr txBox="1">
            <a:spLocks/>
          </p:cNvSpPr>
          <p:nvPr/>
        </p:nvSpPr>
        <p:spPr>
          <a:xfrm>
            <a:off x="457200" y="1417638"/>
            <a:ext cx="8229600" cy="4708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left_flux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[THARR2D(0,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right_flux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bottom_flux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0,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top_flux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1,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endParaRPr lang="en-GB" sz="1400" b="1" dirty="0">
              <a:solidFill>
                <a:srgbClr val="3366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2615262"/>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Compilation hints</a:t>
            </a:r>
            <a:endParaRPr lang="en-GB" dirty="0"/>
          </a:p>
        </p:txBody>
      </p:sp>
      <p:sp>
        <p:nvSpPr>
          <p:cNvPr id="5" name="Content Placeholder 4"/>
          <p:cNvSpPr>
            <a:spLocks noGrp="1"/>
          </p:cNvSpPr>
          <p:nvPr>
            <p:ph idx="1"/>
          </p:nvPr>
        </p:nvSpPr>
        <p:spPr/>
        <p:txBody>
          <a:bodyPr>
            <a:normAutofit fontScale="77500" lnSpcReduction="20000"/>
          </a:bodyPr>
          <a:lstStyle/>
          <a:p>
            <a:pPr>
              <a:lnSpc>
                <a:spcPct val="120000"/>
              </a:lnSpc>
            </a:pPr>
            <a:r>
              <a:rPr lang="en-GB" dirty="0"/>
              <a:t>When using 2 or 3 dimensional work group sizes with a local size of 1 in some dimension, consider using </a:t>
            </a:r>
            <a:r>
              <a:rPr lang="en-GB" b="1" dirty="0" err="1" smtClean="0">
                <a:solidFill>
                  <a:srgbClr val="3366FF"/>
                </a:solidFill>
                <a:latin typeface="Courier New"/>
                <a:cs typeface="Courier New"/>
              </a:rPr>
              <a:t>get_group_id</a:t>
            </a:r>
            <a:r>
              <a:rPr lang="en-GB" b="1" dirty="0" smtClean="0">
                <a:solidFill>
                  <a:srgbClr val="3366FF"/>
                </a:solidFill>
                <a:latin typeface="Courier New"/>
                <a:cs typeface="Courier New"/>
              </a:rPr>
              <a:t>()</a:t>
            </a:r>
            <a:r>
              <a:rPr lang="en-GB" dirty="0" smtClean="0"/>
              <a:t> </a:t>
            </a:r>
            <a:r>
              <a:rPr lang="en-GB" dirty="0"/>
              <a:t>instead of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a:t>
            </a:r>
          </a:p>
          <a:p>
            <a:pPr>
              <a:lnSpc>
                <a:spcPct val="120000"/>
              </a:lnSpc>
            </a:pPr>
            <a:r>
              <a:rPr lang="en-GB" dirty="0" smtClean="0"/>
              <a:t>Can specify the </a:t>
            </a:r>
            <a:r>
              <a:rPr lang="en-GB" b="1" dirty="0" err="1" smtClean="0">
                <a:solidFill>
                  <a:srgbClr val="3366FF"/>
                </a:solidFill>
                <a:latin typeface="Courier New"/>
                <a:cs typeface="Courier New"/>
              </a:rPr>
              <a:t>reqd_work_group_size</a:t>
            </a:r>
            <a:r>
              <a:rPr lang="en-GB" dirty="0" smtClean="0">
                <a:solidFill>
                  <a:srgbClr val="3366FF"/>
                </a:solidFill>
              </a:rPr>
              <a:t> </a:t>
            </a:r>
            <a:r>
              <a:rPr lang="en-GB" dirty="0" smtClean="0"/>
              <a:t>attribute to hint to the compiler what you’re going to launch it with </a:t>
            </a:r>
          </a:p>
          <a:p>
            <a:pPr>
              <a:lnSpc>
                <a:spcPct val="120000"/>
              </a:lnSpc>
            </a:pPr>
            <a:r>
              <a:rPr lang="en-GB" dirty="0" smtClean="0"/>
              <a:t>As with C/C++, use the </a:t>
            </a:r>
            <a:r>
              <a:rPr lang="en-GB" b="1" dirty="0" err="1" smtClean="0">
                <a:solidFill>
                  <a:srgbClr val="3366FF"/>
                </a:solidFill>
                <a:latin typeface="Courier New"/>
                <a:cs typeface="Courier New"/>
              </a:rPr>
              <a:t>const</a:t>
            </a:r>
            <a:r>
              <a:rPr lang="en-GB" dirty="0" smtClean="0"/>
              <a:t>/</a:t>
            </a:r>
            <a:r>
              <a:rPr lang="en-GB" b="1" dirty="0" smtClean="0">
                <a:solidFill>
                  <a:srgbClr val="3366FF"/>
                </a:solidFill>
                <a:latin typeface="Courier New"/>
                <a:cs typeface="Courier New"/>
              </a:rPr>
              <a:t>restrict</a:t>
            </a:r>
            <a:r>
              <a:rPr lang="en-GB" dirty="0" smtClean="0">
                <a:solidFill>
                  <a:srgbClr val="3366FF"/>
                </a:solidFill>
              </a:rPr>
              <a:t> </a:t>
            </a:r>
            <a:r>
              <a:rPr lang="en-GB" dirty="0" smtClean="0"/>
              <a:t>keywords for the inputs where appropriate to make sure the compiler can optimise memory accesses (</a:t>
            </a:r>
            <a:r>
              <a:rPr lang="en-GB" b="1" dirty="0" smtClean="0">
                <a:solidFill>
                  <a:srgbClr val="3366FF"/>
                </a:solidFill>
                <a:latin typeface="Courier New"/>
                <a:cs typeface="Courier New"/>
              </a:rPr>
              <a:t>-cl-strict-aliasing</a:t>
            </a:r>
            <a:r>
              <a:rPr lang="en-GB" dirty="0" smtClean="0"/>
              <a:t> in 1.0/1.1 as well)</a:t>
            </a:r>
          </a:p>
          <a:p>
            <a:pPr>
              <a:lnSpc>
                <a:spcPct val="120000"/>
              </a:lnSpc>
            </a:pPr>
            <a:r>
              <a:rPr lang="en-GB" dirty="0" smtClean="0"/>
              <a:t>Try to use </a:t>
            </a:r>
            <a:r>
              <a:rPr lang="en-GB" b="1" u="sng" dirty="0" smtClean="0"/>
              <a:t>unsigned types</a:t>
            </a:r>
            <a:r>
              <a:rPr lang="en-GB" b="1" dirty="0" smtClean="0"/>
              <a:t> </a:t>
            </a:r>
            <a:r>
              <a:rPr lang="en-GB" dirty="0" smtClean="0"/>
              <a:t>for indexing and branching</a:t>
            </a:r>
            <a:endParaRPr lang="en-GB" dirty="0"/>
          </a:p>
        </p:txBody>
      </p:sp>
    </p:spTree>
    <p:extLst>
      <p:ext uri="{BB962C8B-B14F-4D97-AF65-F5344CB8AC3E}">
        <p14:creationId xmlns:p14="http://schemas.microsoft.com/office/powerpoint/2010/main" val="1866750451"/>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Vectorisation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OpenCL C provides a set of vector types:</a:t>
            </a:r>
          </a:p>
          <a:p>
            <a:pPr lvl="1"/>
            <a:r>
              <a:rPr lang="en-GB" b="1" dirty="0" smtClean="0">
                <a:solidFill>
                  <a:srgbClr val="3366FF"/>
                </a:solidFill>
                <a:latin typeface="Courier New"/>
                <a:cs typeface="Courier New"/>
              </a:rPr>
              <a:t>type2</a:t>
            </a:r>
            <a:r>
              <a:rPr lang="en-GB" dirty="0" smtClean="0"/>
              <a:t>, </a:t>
            </a:r>
            <a:r>
              <a:rPr lang="en-GB" b="1" dirty="0" smtClean="0">
                <a:solidFill>
                  <a:srgbClr val="3366FF"/>
                </a:solidFill>
              </a:rPr>
              <a:t>type3</a:t>
            </a:r>
            <a:r>
              <a:rPr lang="en-GB" dirty="0" smtClean="0"/>
              <a:t>, </a:t>
            </a:r>
            <a:r>
              <a:rPr lang="en-GB" b="1" dirty="0" smtClean="0">
                <a:solidFill>
                  <a:srgbClr val="3366FF"/>
                </a:solidFill>
                <a:latin typeface="Courier New"/>
                <a:cs typeface="Courier New"/>
              </a:rPr>
              <a:t>type4</a:t>
            </a:r>
            <a:r>
              <a:rPr lang="en-GB" dirty="0" smtClean="0"/>
              <a:t>, </a:t>
            </a:r>
            <a:r>
              <a:rPr lang="en-GB" b="1" dirty="0" smtClean="0">
                <a:solidFill>
                  <a:srgbClr val="3366FF"/>
                </a:solidFill>
                <a:latin typeface="Courier New"/>
                <a:cs typeface="Courier New"/>
              </a:rPr>
              <a:t>type8</a:t>
            </a:r>
            <a:r>
              <a:rPr lang="en-GB" dirty="0" smtClean="0"/>
              <a:t> and </a:t>
            </a:r>
            <a:r>
              <a:rPr lang="en-GB" b="1" dirty="0" smtClean="0">
                <a:solidFill>
                  <a:srgbClr val="3366FF"/>
                </a:solidFill>
                <a:latin typeface="Courier New"/>
                <a:cs typeface="Courier New"/>
              </a:rPr>
              <a:t>type16</a:t>
            </a:r>
          </a:p>
          <a:p>
            <a:pPr lvl="1"/>
            <a:r>
              <a:rPr lang="en-GB" dirty="0" smtClean="0"/>
              <a:t>Where </a:t>
            </a:r>
            <a:r>
              <a:rPr lang="en-GB" b="1" dirty="0" smtClean="0">
                <a:solidFill>
                  <a:srgbClr val="3366FF"/>
                </a:solidFill>
                <a:latin typeface="Courier New"/>
                <a:cs typeface="Courier New"/>
              </a:rPr>
              <a:t>type</a:t>
            </a:r>
            <a:r>
              <a:rPr lang="en-GB" b="1" dirty="0" smtClean="0">
                <a:solidFill>
                  <a:srgbClr val="3366FF"/>
                </a:solidFill>
                <a:latin typeface="Trebuchet MS"/>
                <a:cs typeface="Trebuchet MS"/>
              </a:rPr>
              <a:t> </a:t>
            </a:r>
            <a:r>
              <a:rPr lang="en-GB" dirty="0" smtClean="0"/>
              <a:t>is any primitive data type</a:t>
            </a:r>
          </a:p>
          <a:p>
            <a:r>
              <a:rPr lang="en-GB" dirty="0" smtClean="0">
                <a:solidFill>
                  <a:srgbClr val="000000"/>
                </a:solidFill>
              </a:rPr>
              <a:t>Than can be convenient for representing multi-component data:</a:t>
            </a:r>
          </a:p>
          <a:p>
            <a:pPr lvl="1"/>
            <a:r>
              <a:rPr lang="en-GB" dirty="0" smtClean="0">
                <a:solidFill>
                  <a:srgbClr val="000000"/>
                </a:solidFill>
              </a:rPr>
              <a:t>Pixels in an image (RGBA)</a:t>
            </a:r>
          </a:p>
          <a:p>
            <a:pPr lvl="1"/>
            <a:r>
              <a:rPr lang="en-GB" dirty="0" smtClean="0">
                <a:solidFill>
                  <a:srgbClr val="000000"/>
                </a:solidFill>
              </a:rPr>
              <a:t>Atoms or points (x, y, z, mass/type)</a:t>
            </a:r>
          </a:p>
          <a:p>
            <a:r>
              <a:rPr lang="en-GB" smtClean="0">
                <a:solidFill>
                  <a:srgbClr val="000000"/>
                </a:solidFill>
              </a:rPr>
              <a:t>There </a:t>
            </a:r>
            <a:r>
              <a:rPr lang="en-GB" dirty="0" smtClean="0">
                <a:solidFill>
                  <a:srgbClr val="000000"/>
                </a:solidFill>
              </a:rPr>
              <a:t>are also a set of built-in geometric functions for operating on these types (</a:t>
            </a:r>
            <a:r>
              <a:rPr lang="en-GB" b="1" dirty="0" smtClean="0">
                <a:solidFill>
                  <a:srgbClr val="3366FF"/>
                </a:solidFill>
                <a:latin typeface="Courier New"/>
                <a:cs typeface="Courier New"/>
              </a:rPr>
              <a:t>dot</a:t>
            </a:r>
            <a:r>
              <a:rPr lang="en-GB" dirty="0" smtClean="0">
                <a:solidFill>
                  <a:srgbClr val="000000"/>
                </a:solidFill>
              </a:rPr>
              <a:t>, </a:t>
            </a:r>
            <a:r>
              <a:rPr lang="en-GB" b="1" dirty="0" smtClean="0">
                <a:solidFill>
                  <a:srgbClr val="3366FF"/>
                </a:solidFill>
                <a:latin typeface="Courier New"/>
                <a:cs typeface="Courier New"/>
              </a:rPr>
              <a:t>cross</a:t>
            </a:r>
            <a:r>
              <a:rPr lang="en-GB" dirty="0" smtClean="0">
                <a:solidFill>
                  <a:srgbClr val="000000"/>
                </a:solidFill>
              </a:rPr>
              <a:t>, </a:t>
            </a:r>
            <a:r>
              <a:rPr lang="en-GB" b="1" dirty="0" smtClean="0">
                <a:solidFill>
                  <a:srgbClr val="3366FF"/>
                </a:solidFill>
                <a:latin typeface="Courier New"/>
                <a:cs typeface="Courier New"/>
              </a:rPr>
              <a:t>distance</a:t>
            </a:r>
            <a:r>
              <a:rPr lang="en-GB" dirty="0" smtClean="0">
                <a:solidFill>
                  <a:srgbClr val="000000"/>
                </a:solidFill>
              </a:rPr>
              <a:t>, </a:t>
            </a:r>
            <a:r>
              <a:rPr lang="en-GB" b="1" dirty="0" smtClean="0">
                <a:solidFill>
                  <a:srgbClr val="3366FF"/>
                </a:solidFill>
                <a:latin typeface="Courier New"/>
                <a:cs typeface="Courier New"/>
              </a:rPr>
              <a:t>length</a:t>
            </a:r>
            <a:r>
              <a:rPr lang="en-GB" dirty="0" smtClean="0">
                <a:solidFill>
                  <a:srgbClr val="000000"/>
                </a:solidFill>
              </a:rPr>
              <a:t>, </a:t>
            </a:r>
            <a:r>
              <a:rPr lang="en-GB" b="1" dirty="0" smtClean="0">
                <a:solidFill>
                  <a:srgbClr val="3366FF"/>
                </a:solidFill>
                <a:latin typeface="Courier New"/>
                <a:cs typeface="Courier New"/>
              </a:rPr>
              <a:t>normalize</a:t>
            </a:r>
            <a:r>
              <a:rPr lang="en-GB" dirty="0" smtClean="0">
                <a:solidFill>
                  <a:srgbClr val="000000"/>
                </a:solidFill>
              </a:rPr>
              <a:t>)</a:t>
            </a:r>
            <a:endParaRPr lang="en-GB" dirty="0">
              <a:solidFill>
                <a:srgbClr val="000000"/>
              </a:solidFill>
            </a:endParaRPr>
          </a:p>
        </p:txBody>
      </p:sp>
    </p:spTree>
    <p:extLst>
      <p:ext uri="{BB962C8B-B14F-4D97-AF65-F5344CB8AC3E}">
        <p14:creationId xmlns:p14="http://schemas.microsoft.com/office/powerpoint/2010/main" val="3749040354"/>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Vectorisation</a:t>
            </a:r>
            <a:endParaRPr lang="en-GB"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en-GB" dirty="0" smtClean="0"/>
              <a:t>In the past, several platforms required the use of these types in order to make use of their vector ALUs (e.g. AMD’s pre-GCN architectures and Intel’s initial CPU implementation)</a:t>
            </a:r>
          </a:p>
          <a:p>
            <a:pPr>
              <a:lnSpc>
                <a:spcPct val="120000"/>
              </a:lnSpc>
            </a:pPr>
            <a:r>
              <a:rPr lang="en-GB" dirty="0" smtClean="0"/>
              <a:t>This isn’t ideal: we are already exposing the data-parallelism in our code via </a:t>
            </a:r>
            <a:r>
              <a:rPr lang="en-GB" dirty="0" err="1" smtClean="0"/>
              <a:t>OpenCL’s</a:t>
            </a:r>
            <a:r>
              <a:rPr lang="en-GB" dirty="0" smtClean="0"/>
              <a:t> </a:t>
            </a:r>
            <a:r>
              <a:rPr lang="en-GB" dirty="0" err="1" smtClean="0"/>
              <a:t>NDRange</a:t>
            </a:r>
            <a:r>
              <a:rPr lang="en-GB" dirty="0" smtClean="0"/>
              <a:t> construct – we shouldn’t have to do it again!</a:t>
            </a:r>
          </a:p>
          <a:p>
            <a:pPr>
              <a:lnSpc>
                <a:spcPct val="120000"/>
              </a:lnSpc>
            </a:pPr>
            <a:r>
              <a:rPr lang="en-GB" dirty="0" smtClean="0"/>
              <a:t>These days, most OpenCL implementations target SIMD execution units by packing work-items into SIMD lanes – so we get the benefits of these vector ALUs for free (Intel calls this ‘</a:t>
            </a:r>
            <a:r>
              <a:rPr lang="en-GB" i="1" dirty="0" smtClean="0">
                <a:solidFill>
                  <a:srgbClr val="0000FF"/>
                </a:solidFill>
              </a:rPr>
              <a:t>implicit </a:t>
            </a:r>
            <a:r>
              <a:rPr lang="en-GB" i="1" dirty="0" err="1" smtClean="0">
                <a:solidFill>
                  <a:srgbClr val="0000FF"/>
                </a:solidFill>
              </a:rPr>
              <a:t>vectorisation</a:t>
            </a:r>
            <a:r>
              <a:rPr lang="en-GB" dirty="0" smtClean="0"/>
              <a:t>’)</a:t>
            </a:r>
          </a:p>
        </p:txBody>
      </p:sp>
    </p:spTree>
    <p:extLst>
      <p:ext uri="{BB962C8B-B14F-4D97-AF65-F5344CB8AC3E}">
        <p14:creationId xmlns:p14="http://schemas.microsoft.com/office/powerpoint/2010/main" val="2351403084"/>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Vectorisation</a:t>
            </a:r>
            <a:endParaRPr lang="en-GB" dirty="0"/>
          </a:p>
        </p:txBody>
      </p:sp>
      <p:sp>
        <p:nvSpPr>
          <p:cNvPr id="3" name="Text Placeholder 2"/>
          <p:cNvSpPr>
            <a:spLocks noGrp="1"/>
          </p:cNvSpPr>
          <p:nvPr>
            <p:ph type="body" idx="1"/>
          </p:nvPr>
        </p:nvSpPr>
        <p:spPr>
          <a:xfrm>
            <a:off x="457200" y="1340769"/>
            <a:ext cx="4040188" cy="360039"/>
          </a:xfrm>
        </p:spPr>
        <p:txBody>
          <a:bodyPr>
            <a:normAutofit fontScale="92500" lnSpcReduction="20000"/>
          </a:bodyPr>
          <a:lstStyle/>
          <a:p>
            <a:r>
              <a:rPr lang="en-GB" dirty="0" smtClean="0"/>
              <a:t>Implicit </a:t>
            </a:r>
            <a:r>
              <a:rPr lang="en-GB" dirty="0" err="1" smtClean="0"/>
              <a:t>vectorisation</a:t>
            </a:r>
            <a:endParaRPr lang="en-GB" dirty="0"/>
          </a:p>
        </p:txBody>
      </p:sp>
      <p:sp>
        <p:nvSpPr>
          <p:cNvPr id="5" name="Text Placeholder 4"/>
          <p:cNvSpPr>
            <a:spLocks noGrp="1"/>
          </p:cNvSpPr>
          <p:nvPr>
            <p:ph type="body" sz="quarter" idx="3"/>
          </p:nvPr>
        </p:nvSpPr>
        <p:spPr>
          <a:xfrm>
            <a:off x="4645025" y="1340767"/>
            <a:ext cx="4041775" cy="360041"/>
          </a:xfrm>
        </p:spPr>
        <p:txBody>
          <a:bodyPr>
            <a:normAutofit fontScale="92500" lnSpcReduction="20000"/>
          </a:bodyPr>
          <a:lstStyle/>
          <a:p>
            <a:r>
              <a:rPr lang="en-GB" dirty="0" smtClean="0"/>
              <a:t>Explicit </a:t>
            </a:r>
            <a:r>
              <a:rPr lang="en-GB" dirty="0" err="1" smtClean="0"/>
              <a:t>vectorisation</a:t>
            </a:r>
            <a:endParaRPr lang="en-GB" dirty="0"/>
          </a:p>
        </p:txBody>
      </p:sp>
      <p:pic>
        <p:nvPicPr>
          <p:cNvPr id="17" name="Content Placeholder 16" descr="explicit.png"/>
          <p:cNvPicPr>
            <a:picLocks noGrp="1" noChangeAspect="1"/>
          </p:cNvPicPr>
          <p:nvPr>
            <p:ph sz="quarter" idx="4"/>
          </p:nvPr>
        </p:nvPicPr>
        <p:blipFill>
          <a:blip r:embed="rId2">
            <a:extLst>
              <a:ext uri="{28A0092B-C50C-407E-A947-70E740481C1C}">
                <a14:useLocalDpi xmlns:a14="http://schemas.microsoft.com/office/drawing/2010/main" val="0"/>
              </a:ext>
            </a:extLst>
          </a:blip>
          <a:srcRect l="-2826" r="-2826"/>
          <a:stretch>
            <a:fillRect/>
          </a:stretch>
        </p:blipFill>
        <p:spPr>
          <a:xfrm>
            <a:off x="4645025" y="1700213"/>
            <a:ext cx="4041775" cy="4425950"/>
          </a:xfrm>
        </p:spPr>
      </p:pic>
      <p:pic>
        <p:nvPicPr>
          <p:cNvPr id="16" name="Content Placeholder 15" descr="implicit.png"/>
          <p:cNvPicPr>
            <a:picLocks noGrp="1" noChangeAspect="1"/>
          </p:cNvPicPr>
          <p:nvPr>
            <p:ph sz="half" idx="2"/>
          </p:nvPr>
        </p:nvPicPr>
        <p:blipFill>
          <a:blip r:embed="rId3">
            <a:extLst>
              <a:ext uri="{28A0092B-C50C-407E-A947-70E740481C1C}">
                <a14:useLocalDpi xmlns:a14="http://schemas.microsoft.com/office/drawing/2010/main" val="0"/>
              </a:ext>
            </a:extLst>
          </a:blip>
          <a:srcRect l="-2806" r="-2806"/>
          <a:stretch>
            <a:fillRect/>
          </a:stretch>
        </p:blipFill>
        <p:spPr>
          <a:xfrm>
            <a:off x="457200" y="1700213"/>
            <a:ext cx="4040188" cy="4425950"/>
          </a:xfrm>
        </p:spPr>
      </p:pic>
    </p:spTree>
    <p:extLst>
      <p:ext uri="{BB962C8B-B14F-4D97-AF65-F5344CB8AC3E}">
        <p14:creationId xmlns:p14="http://schemas.microsoft.com/office/powerpoint/2010/main" val="1140896631"/>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Vectorisation</a:t>
            </a:r>
            <a:endParaRPr lang="en-GB" dirty="0"/>
          </a:p>
        </p:txBody>
      </p:sp>
      <p:sp>
        <p:nvSpPr>
          <p:cNvPr id="3" name="Content Placeholder 2"/>
          <p:cNvSpPr>
            <a:spLocks noGrp="1"/>
          </p:cNvSpPr>
          <p:nvPr>
            <p:ph idx="1"/>
          </p:nvPr>
        </p:nvSpPr>
        <p:spPr>
          <a:xfrm>
            <a:off x="457200" y="1600200"/>
            <a:ext cx="8229600" cy="4997152"/>
          </a:xfrm>
        </p:spPr>
        <p:txBody>
          <a:bodyPr>
            <a:normAutofit fontScale="85000" lnSpcReduction="20000"/>
          </a:bodyPr>
          <a:lstStyle/>
          <a:p>
            <a:pPr>
              <a:lnSpc>
                <a:spcPct val="110000"/>
              </a:lnSpc>
            </a:pPr>
            <a:r>
              <a:rPr lang="en-GB" dirty="0" smtClean="0"/>
              <a:t>Unfortunately, some platforms still require explicit </a:t>
            </a:r>
            <a:r>
              <a:rPr lang="en-GB" dirty="0" err="1" smtClean="0"/>
              <a:t>vectorisation</a:t>
            </a:r>
            <a:r>
              <a:rPr lang="en-GB" dirty="0" smtClean="0"/>
              <a:t>, e.g.</a:t>
            </a:r>
          </a:p>
          <a:p>
            <a:pPr lvl="1">
              <a:lnSpc>
                <a:spcPct val="110000"/>
              </a:lnSpc>
            </a:pPr>
            <a:r>
              <a:rPr lang="en-GB" dirty="0" smtClean="0"/>
              <a:t>ARM Mali GPUs</a:t>
            </a:r>
          </a:p>
          <a:p>
            <a:pPr lvl="1">
              <a:lnSpc>
                <a:spcPct val="110000"/>
              </a:lnSpc>
            </a:pPr>
            <a:r>
              <a:rPr lang="en-GB" dirty="0" smtClean="0"/>
              <a:t>Qualcomm </a:t>
            </a:r>
            <a:r>
              <a:rPr lang="en-GB" dirty="0" err="1" smtClean="0"/>
              <a:t>Adreno</a:t>
            </a:r>
            <a:r>
              <a:rPr lang="en-GB" dirty="0" smtClean="0"/>
              <a:t> GPUs</a:t>
            </a:r>
          </a:p>
          <a:p>
            <a:pPr>
              <a:lnSpc>
                <a:spcPct val="110000"/>
              </a:lnSpc>
            </a:pPr>
            <a:r>
              <a:rPr lang="en-GB" dirty="0" smtClean="0"/>
              <a:t>As the architectures and compilers mature, we expect to see a continued shift towards simple, scalar work-items</a:t>
            </a:r>
          </a:p>
          <a:p>
            <a:pPr>
              <a:lnSpc>
                <a:spcPct val="110000"/>
              </a:lnSpc>
            </a:pPr>
            <a:r>
              <a:rPr lang="en-GB" dirty="0" smtClean="0"/>
              <a:t>You can query an OpenCL device to determine whether it prefers scalar or vector data types:</a:t>
            </a:r>
            <a:endParaRPr lang="en-GB" dirty="0"/>
          </a:p>
          <a:p>
            <a:pPr marL="400050" lvl="1" indent="0">
              <a:lnSpc>
                <a:spcPct val="110000"/>
              </a:lnSpc>
              <a:buNone/>
            </a:pPr>
            <a:r>
              <a:rPr lang="en-GB" b="1" dirty="0" err="1" smtClean="0">
                <a:solidFill>
                  <a:srgbClr val="3366FF"/>
                </a:solidFill>
                <a:latin typeface="Courier New"/>
                <a:cs typeface="Courier New"/>
              </a:rPr>
              <a:t>clGetDeviceInfo</a:t>
            </a:r>
            <a:r>
              <a:rPr lang="en-GB" b="1" dirty="0" smtClean="0">
                <a:solidFill>
                  <a:srgbClr val="3366FF"/>
                </a:solidFill>
                <a:latin typeface="Courier New"/>
                <a:cs typeface="Courier New"/>
              </a:rPr>
              <a:t>(…,</a:t>
            </a:r>
          </a:p>
          <a:p>
            <a:pPr marL="400050" lvl="1" indent="0">
              <a:lnSpc>
                <a:spcPct val="110000"/>
              </a:lnSpc>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CL_DEVICE_PREFERRED_VECTOR_WIDTH_FLOAT,</a:t>
            </a:r>
          </a:p>
          <a:p>
            <a:pPr marL="400050" lvl="1" indent="0">
              <a:lnSpc>
                <a:spcPct val="110000"/>
              </a:lnSpc>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p:txBody>
      </p:sp>
    </p:spTree>
    <p:extLst>
      <p:ext uri="{BB962C8B-B14F-4D97-AF65-F5344CB8AC3E}">
        <p14:creationId xmlns:p14="http://schemas.microsoft.com/office/powerpoint/2010/main" val="1169122861"/>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Content Placeholder 2"/>
          <p:cNvSpPr>
            <a:spLocks noGrp="1"/>
          </p:cNvSpPr>
          <p:nvPr>
            <p:ph idx="1"/>
          </p:nvPr>
        </p:nvSpPr>
        <p:spPr>
          <a:xfrm>
            <a:off x="457200" y="1600200"/>
            <a:ext cx="8229600" cy="4853136"/>
          </a:xfrm>
        </p:spPr>
        <p:txBody>
          <a:bodyPr>
            <a:normAutofit fontScale="70000" lnSpcReduction="20000"/>
          </a:bodyPr>
          <a:lstStyle/>
          <a:p>
            <a:pPr>
              <a:lnSpc>
                <a:spcPct val="110000"/>
              </a:lnSpc>
            </a:pPr>
            <a:r>
              <a:rPr lang="en-GB" dirty="0" smtClean="0"/>
              <a:t>GPUs tend not to support speculative execution, which means that branch instructions have high latency</a:t>
            </a:r>
          </a:p>
          <a:p>
            <a:pPr>
              <a:lnSpc>
                <a:spcPct val="110000"/>
              </a:lnSpc>
            </a:pPr>
            <a:r>
              <a:rPr lang="en-GB" dirty="0" smtClean="0"/>
              <a:t>This latency can be hidden by switching to alternative work-items/work-groups, but avoiding branches where possible is still a good idea to improve performance</a:t>
            </a:r>
          </a:p>
          <a:p>
            <a:pPr>
              <a:lnSpc>
                <a:spcPct val="110000"/>
              </a:lnSpc>
            </a:pPr>
            <a:r>
              <a:rPr lang="en-GB" dirty="0" smtClean="0"/>
              <a:t>When different work-items executing within the same SIMD ALU array take different paths through conditional control flow, we have </a:t>
            </a:r>
            <a:r>
              <a:rPr lang="en-GB" i="1" dirty="0" smtClean="0"/>
              <a:t>divergent branches (vs. uniform branches)</a:t>
            </a:r>
          </a:p>
          <a:p>
            <a:pPr>
              <a:lnSpc>
                <a:spcPct val="110000"/>
              </a:lnSpc>
            </a:pPr>
            <a:r>
              <a:rPr lang="en-GB" dirty="0" smtClean="0"/>
              <a:t>These are even worse: work-items will stall while waiting for the others to complete</a:t>
            </a:r>
          </a:p>
          <a:p>
            <a:pPr>
              <a:lnSpc>
                <a:spcPct val="110000"/>
              </a:lnSpc>
            </a:pPr>
            <a:r>
              <a:rPr lang="en-GB" dirty="0" smtClean="0"/>
              <a:t>We can use predication, selection and masking to convert conditional control flow into straight line code and significantly improve the performance of code that has lots of conditional branches</a:t>
            </a:r>
            <a:endParaRPr lang="en-GB" dirty="0"/>
          </a:p>
        </p:txBody>
      </p:sp>
    </p:spTree>
    <p:extLst>
      <p:ext uri="{BB962C8B-B14F-4D97-AF65-F5344CB8AC3E}">
        <p14:creationId xmlns:p14="http://schemas.microsoft.com/office/powerpoint/2010/main" val="36598585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up)">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Text Placeholder 2"/>
          <p:cNvSpPr>
            <a:spLocks noGrp="1"/>
          </p:cNvSpPr>
          <p:nvPr>
            <p:ph type="body" idx="1"/>
          </p:nvPr>
        </p:nvSpPr>
        <p:spPr/>
        <p:txBody>
          <a:bodyPr/>
          <a:lstStyle/>
          <a:p>
            <a:r>
              <a:rPr lang="en-GB" dirty="0" smtClean="0"/>
              <a:t>Conditional execution</a:t>
            </a:r>
            <a:endParaRPr lang="en-GB" dirty="0"/>
          </a:p>
        </p:txBody>
      </p:sp>
      <p:sp>
        <p:nvSpPr>
          <p:cNvPr id="4" name="Content Placeholder 3"/>
          <p:cNvSpPr>
            <a:spLocks noGrp="1"/>
          </p:cNvSpPr>
          <p:nvPr>
            <p:ph sz="half" idx="2"/>
          </p:nvPr>
        </p:nvSpPr>
        <p:spPr/>
        <p:txBody>
          <a:bodyPr>
            <a:noAutofit/>
          </a:bodyPr>
          <a:lstStyle/>
          <a:p>
            <a:pPr marL="0" indent="0">
              <a:buNone/>
            </a:pPr>
            <a:r>
              <a:rPr lang="en-GB" sz="1400" b="1" dirty="0" smtClean="0">
                <a:solidFill>
                  <a:srgbClr val="3366FF"/>
                </a:solidFill>
                <a:latin typeface="Courier New"/>
                <a:cs typeface="Courier New"/>
              </a:rPr>
              <a:t>// Only evaluate expression</a:t>
            </a:r>
          </a:p>
          <a:p>
            <a:pPr marL="0" indent="0">
              <a:buNone/>
            </a:pPr>
            <a:r>
              <a:rPr lang="en-GB" sz="1400" b="1" dirty="0" smtClean="0">
                <a:solidFill>
                  <a:srgbClr val="3366FF"/>
                </a:solidFill>
                <a:latin typeface="Courier New"/>
                <a:cs typeface="Courier New"/>
              </a:rPr>
              <a:t>// if condition is met</a:t>
            </a:r>
          </a:p>
          <a:p>
            <a:pPr marL="0" indent="0">
              <a:buNone/>
            </a:pPr>
            <a:r>
              <a:rPr lang="en-GB" sz="1400" b="1" dirty="0" smtClean="0">
                <a:solidFill>
                  <a:srgbClr val="3366FF"/>
                </a:solidFill>
                <a:latin typeface="Courier New"/>
                <a:cs typeface="Courier New"/>
              </a:rPr>
              <a:t>if </a:t>
            </a:r>
            <a:r>
              <a:rPr lang="en-GB" sz="1400" b="1" dirty="0">
                <a:solidFill>
                  <a:srgbClr val="3366FF"/>
                </a:solidFill>
                <a:latin typeface="Courier New"/>
                <a:cs typeface="Courier New"/>
              </a:rPr>
              <a:t>(a &gt; b)</a:t>
            </a:r>
          </a:p>
          <a:p>
            <a:pPr marL="0" indent="0">
              <a:buNone/>
            </a:pPr>
            <a:r>
              <a:rPr lang="en-GB" sz="1400" b="1" dirty="0">
                <a:solidFill>
                  <a:srgbClr val="3366FF"/>
                </a:solidFill>
                <a:latin typeface="Courier New"/>
                <a:cs typeface="Courier New"/>
              </a:rPr>
              <a:t>{</a:t>
            </a:r>
          </a:p>
          <a:p>
            <a:pPr marL="0" indent="0">
              <a:buNone/>
            </a:pPr>
            <a:r>
              <a:rPr lang="it-IT" sz="1400" b="1" dirty="0">
                <a:solidFill>
                  <a:srgbClr val="3366FF"/>
                </a:solidFill>
                <a:latin typeface="Courier New"/>
                <a:cs typeface="Courier New"/>
              </a:rPr>
              <a:t>  </a:t>
            </a:r>
            <a:r>
              <a:rPr lang="it-IT" sz="1400" b="1" dirty="0" err="1" smtClean="0">
                <a:solidFill>
                  <a:srgbClr val="3366FF"/>
                </a:solidFill>
                <a:latin typeface="Courier New"/>
                <a:cs typeface="Courier New"/>
              </a:rPr>
              <a:t>acc</a:t>
            </a:r>
            <a:r>
              <a:rPr lang="it-IT" sz="1400" b="1" dirty="0" smtClean="0">
                <a:solidFill>
                  <a:srgbClr val="3366FF"/>
                </a:solidFill>
                <a:latin typeface="Courier New"/>
                <a:cs typeface="Courier New"/>
              </a:rPr>
              <a:t> </a:t>
            </a:r>
            <a:r>
              <a:rPr lang="it-IT" sz="1400" b="1" dirty="0">
                <a:solidFill>
                  <a:srgbClr val="3366FF"/>
                </a:solidFill>
                <a:latin typeface="Courier New"/>
                <a:cs typeface="Courier New"/>
              </a:rPr>
              <a:t>+= (a - b*c);</a:t>
            </a:r>
          </a:p>
          <a:p>
            <a:pPr marL="0" indent="0">
              <a:buNone/>
            </a:pPr>
            <a:r>
              <a:rPr lang="it-IT" sz="1400" b="1" dirty="0" smtClean="0">
                <a:solidFill>
                  <a:srgbClr val="3366FF"/>
                </a:solidFill>
                <a:latin typeface="Courier New"/>
                <a:cs typeface="Courier New"/>
              </a:rPr>
              <a:t>}</a:t>
            </a:r>
          </a:p>
          <a:p>
            <a:pPr marL="0" indent="0">
              <a:buNone/>
            </a:pPr>
            <a:endParaRPr lang="it-IT" sz="1400" b="1" dirty="0">
              <a:solidFill>
                <a:srgbClr val="3366FF"/>
              </a:solidFill>
              <a:latin typeface="Courier New"/>
              <a:cs typeface="Courier New"/>
            </a:endParaRPr>
          </a:p>
          <a:p>
            <a:pPr marL="0" indent="0">
              <a:buNone/>
            </a:pPr>
            <a:r>
              <a:rPr lang="it-IT" b="1" dirty="0"/>
              <a:t>Corresponding PTX</a:t>
            </a:r>
          </a:p>
          <a:p>
            <a:pPr marL="0" indent="0">
              <a:buNone/>
            </a:pPr>
            <a:endParaRPr lang="it-IT" sz="1400" b="1" dirty="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a:solidFill>
                  <a:srgbClr val="3366FF"/>
                </a:solidFill>
                <a:latin typeface="Courier New"/>
                <a:cs typeface="Courier New"/>
              </a:rPr>
              <a:t>@!%pred </a:t>
            </a:r>
            <a:r>
              <a:rPr lang="sk-SK" sz="1400" b="1" dirty="0" smtClean="0">
                <a:solidFill>
                  <a:srgbClr val="3366FF"/>
                </a:solidFill>
                <a:latin typeface="Courier New"/>
                <a:cs typeface="Courier New"/>
              </a:rPr>
              <a:t>bra $endif</a:t>
            </a: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%f1, %a, %f0                                       </a:t>
            </a:r>
          </a:p>
          <a:p>
            <a:pPr marL="0" indent="0">
              <a:buNone/>
            </a:pPr>
            <a:r>
              <a:rPr lang="pt-BR" sz="1400" b="1" dirty="0" smtClean="0">
                <a:solidFill>
                  <a:srgbClr val="3366FF"/>
                </a:solidFill>
                <a:latin typeface="Courier New"/>
                <a:cs typeface="Courier New"/>
              </a:rPr>
              <a:t>add.f32 </a:t>
            </a:r>
            <a:r>
              <a:rPr lang="pt-BR" sz="1400" b="1" dirty="0">
                <a:solidFill>
                  <a:srgbClr val="3366FF"/>
                </a:solidFill>
                <a:latin typeface="Courier New"/>
                <a:cs typeface="Courier New"/>
              </a:rPr>
              <a:t>%</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a:solidFill>
                  <a:srgbClr val="3366FF"/>
                </a:solidFill>
                <a:latin typeface="Courier New"/>
                <a:cs typeface="Courier New"/>
              </a:rPr>
              <a:t>%f1 </a:t>
            </a:r>
            <a:endParaRPr lang="pt-BR" sz="1400" b="1" dirty="0" smtClean="0">
              <a:solidFill>
                <a:srgbClr val="3366FF"/>
              </a:solidFill>
              <a:latin typeface="Courier New"/>
              <a:cs typeface="Courier New"/>
            </a:endParaRPr>
          </a:p>
          <a:p>
            <a:pPr marL="0" indent="0">
              <a:buNone/>
            </a:pP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endif:</a:t>
            </a:r>
            <a:endParaRPr lang="en-GB" sz="1400" b="1" dirty="0">
              <a:solidFill>
                <a:srgbClr val="3366FF"/>
              </a:solidFill>
              <a:latin typeface="Courier New"/>
              <a:cs typeface="Courier New"/>
            </a:endParaRPr>
          </a:p>
        </p:txBody>
      </p:sp>
      <p:sp>
        <p:nvSpPr>
          <p:cNvPr id="5" name="Text Placeholder 4"/>
          <p:cNvSpPr>
            <a:spLocks noGrp="1"/>
          </p:cNvSpPr>
          <p:nvPr>
            <p:ph type="body" sz="quarter" idx="3"/>
          </p:nvPr>
        </p:nvSpPr>
        <p:spPr/>
        <p:txBody>
          <a:bodyPr/>
          <a:lstStyle/>
          <a:p>
            <a:r>
              <a:rPr lang="en-GB" dirty="0" smtClean="0"/>
              <a:t>Selection and masking</a:t>
            </a:r>
            <a:endParaRPr lang="en-GB" dirty="0"/>
          </a:p>
        </p:txBody>
      </p:sp>
      <p:sp>
        <p:nvSpPr>
          <p:cNvPr id="6" name="Content Placeholder 5"/>
          <p:cNvSpPr>
            <a:spLocks noGrp="1"/>
          </p:cNvSpPr>
          <p:nvPr>
            <p:ph sz="quarter" idx="4"/>
          </p:nvPr>
        </p:nvSpPr>
        <p:spPr/>
        <p:txBody>
          <a:bodyPr>
            <a:normAutofit/>
          </a:bodyPr>
          <a:lstStyle/>
          <a:p>
            <a:pPr marL="0" indent="0">
              <a:buNone/>
            </a:pPr>
            <a:r>
              <a:rPr lang="en-GB" sz="1400" b="1" dirty="0" smtClean="0">
                <a:solidFill>
                  <a:srgbClr val="3366FF"/>
                </a:solidFill>
                <a:latin typeface="Courier New"/>
                <a:cs typeface="Courier New"/>
              </a:rPr>
              <a:t>// Always evaluate expression</a:t>
            </a:r>
          </a:p>
          <a:p>
            <a:pPr marL="0" indent="0">
              <a:buNone/>
            </a:pPr>
            <a:r>
              <a:rPr lang="en-GB" sz="1400" b="1" dirty="0" smtClean="0">
                <a:solidFill>
                  <a:srgbClr val="3366FF"/>
                </a:solidFill>
                <a:latin typeface="Courier New"/>
                <a:cs typeface="Courier New"/>
              </a:rPr>
              <a:t>// and mask result</a:t>
            </a:r>
          </a:p>
          <a:p>
            <a:pPr marL="0" indent="0">
              <a:buNone/>
            </a:pPr>
            <a:r>
              <a:rPr lang="en-GB" sz="1400" b="1" dirty="0" smtClean="0">
                <a:solidFill>
                  <a:srgbClr val="3366FF"/>
                </a:solidFill>
                <a:latin typeface="Courier New"/>
                <a:cs typeface="Courier New"/>
              </a:rPr>
              <a:t>temp </a:t>
            </a:r>
            <a:r>
              <a:rPr lang="en-GB" sz="1400" b="1" dirty="0">
                <a:solidFill>
                  <a:srgbClr val="3366FF"/>
                </a:solidFill>
                <a:latin typeface="Courier New"/>
                <a:cs typeface="Courier New"/>
              </a:rPr>
              <a:t>= (a - b*c);</a:t>
            </a:r>
          </a:p>
          <a:p>
            <a:pPr marL="0" indent="0">
              <a:buNone/>
            </a:pPr>
            <a:r>
              <a:rPr lang="da-DK" sz="1400" b="1" dirty="0">
                <a:solidFill>
                  <a:srgbClr val="3366FF"/>
                </a:solidFill>
                <a:latin typeface="Courier New"/>
                <a:cs typeface="Courier New"/>
              </a:rPr>
              <a:t>mask = (a &gt; b ? </a:t>
            </a:r>
            <a:r>
              <a:rPr lang="da-DK" sz="1400" b="1" dirty="0" smtClean="0">
                <a:solidFill>
                  <a:srgbClr val="3366FF"/>
                </a:solidFill>
                <a:latin typeface="Courier New"/>
                <a:cs typeface="Courier New"/>
              </a:rPr>
              <a:t>1.f </a:t>
            </a:r>
            <a:r>
              <a:rPr lang="da-DK" sz="1400" b="1" dirty="0">
                <a:solidFill>
                  <a:srgbClr val="3366FF"/>
                </a:solidFill>
                <a:latin typeface="Courier New"/>
                <a:cs typeface="Courier New"/>
              </a:rPr>
              <a:t>: </a:t>
            </a:r>
            <a:r>
              <a:rPr lang="da-DK" sz="1400" b="1" dirty="0" smtClean="0">
                <a:solidFill>
                  <a:srgbClr val="3366FF"/>
                </a:solidFill>
                <a:latin typeface="Courier New"/>
                <a:cs typeface="Courier New"/>
              </a:rPr>
              <a:t>0.f);</a:t>
            </a:r>
            <a:endParaRPr lang="da-DK" sz="1400" b="1" dirty="0">
              <a:solidFill>
                <a:srgbClr val="3366FF"/>
              </a:solidFill>
              <a:latin typeface="Courier New"/>
              <a:cs typeface="Courier New"/>
            </a:endParaRPr>
          </a:p>
          <a:p>
            <a:pPr marL="0" indent="0">
              <a:buNone/>
            </a:pPr>
            <a:r>
              <a:rPr lang="da-DK" sz="1400" b="1" dirty="0" err="1" smtClean="0">
                <a:solidFill>
                  <a:srgbClr val="3366FF"/>
                </a:solidFill>
                <a:latin typeface="Courier New"/>
                <a:cs typeface="Courier New"/>
              </a:rPr>
              <a:t>acc</a:t>
            </a:r>
            <a:r>
              <a:rPr lang="da-DK" sz="1400" b="1" dirty="0" smtClean="0">
                <a:solidFill>
                  <a:srgbClr val="3366FF"/>
                </a:solidFill>
                <a:latin typeface="Courier New"/>
                <a:cs typeface="Courier New"/>
              </a:rPr>
              <a:t> </a:t>
            </a:r>
            <a:r>
              <a:rPr lang="da-DK" sz="1400" b="1" dirty="0">
                <a:solidFill>
                  <a:srgbClr val="3366FF"/>
                </a:solidFill>
                <a:latin typeface="Courier New"/>
                <a:cs typeface="Courier New"/>
              </a:rPr>
              <a:t>+= (mask * </a:t>
            </a:r>
            <a:r>
              <a:rPr lang="da-DK" sz="1400" b="1" dirty="0" err="1">
                <a:solidFill>
                  <a:srgbClr val="3366FF"/>
                </a:solidFill>
                <a:latin typeface="Courier New"/>
                <a:cs typeface="Courier New"/>
              </a:rPr>
              <a:t>temp</a:t>
            </a:r>
            <a:r>
              <a:rPr lang="da-DK" sz="1400" b="1" dirty="0">
                <a:solidFill>
                  <a:srgbClr val="3366FF"/>
                </a:solidFill>
                <a:latin typeface="Courier New"/>
                <a:cs typeface="Courier New"/>
              </a:rPr>
              <a:t>)</a:t>
            </a:r>
            <a:r>
              <a:rPr lang="da-DK" sz="1400" b="1" dirty="0" smtClean="0">
                <a:solidFill>
                  <a:srgbClr val="3366FF"/>
                </a:solidFill>
                <a:latin typeface="Courier New"/>
                <a:cs typeface="Courier New"/>
              </a:rPr>
              <a:t>;</a:t>
            </a:r>
          </a:p>
          <a:p>
            <a:pPr marL="0" indent="0">
              <a:buNone/>
            </a:pPr>
            <a:endParaRPr lang="da-DK" sz="1400" b="1" dirty="0" smtClean="0">
              <a:solidFill>
                <a:srgbClr val="3366FF"/>
              </a:solidFill>
              <a:latin typeface="Courier New"/>
              <a:cs typeface="Courier New"/>
            </a:endParaRPr>
          </a:p>
          <a:p>
            <a:pPr marL="0" indent="0">
              <a:buNone/>
            </a:pPr>
            <a:endParaRPr lang="it-IT" sz="1400" b="1" dirty="0" smtClean="0">
              <a:latin typeface="Courier New"/>
              <a:cs typeface="Courier New"/>
            </a:endParaRPr>
          </a:p>
          <a:p>
            <a:pPr marL="0" indent="0">
              <a:buNone/>
            </a:pPr>
            <a:r>
              <a:rPr lang="it-IT" b="1" dirty="0"/>
              <a:t>Corresponding PTX</a:t>
            </a:r>
          </a:p>
          <a:p>
            <a:pPr marL="0" indent="0">
              <a:buNone/>
            </a:pPr>
            <a:endParaRPr lang="da-DK" sz="1400" b="1" dirty="0" smtClean="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temp</a:t>
            </a:r>
            <a:r>
              <a:rPr lang="pt-BR" sz="1400" b="1" dirty="0">
                <a:solidFill>
                  <a:srgbClr val="3366FF"/>
                </a:solidFill>
                <a:latin typeface="Courier New"/>
                <a:cs typeface="Courier New"/>
              </a:rPr>
              <a:t>, %a, %f0                                     </a:t>
            </a: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smtClean="0">
                <a:solidFill>
                  <a:srgbClr val="3366FF"/>
                </a:solidFill>
                <a:latin typeface="Courier New"/>
                <a:cs typeface="Courier New"/>
              </a:rPr>
              <a:t>selp.f32 </a:t>
            </a:r>
            <a:r>
              <a:rPr lang="sk-SK" sz="1400" b="1" dirty="0">
                <a:solidFill>
                  <a:srgbClr val="3366FF"/>
                </a:solidFill>
                <a:latin typeface="Courier New"/>
                <a:cs typeface="Courier New"/>
              </a:rPr>
              <a:t>%mask, </a:t>
            </a:r>
            <a:r>
              <a:rPr lang="sk-SK" sz="1400" b="1" dirty="0" smtClean="0">
                <a:solidFill>
                  <a:srgbClr val="3366FF"/>
                </a:solidFill>
                <a:latin typeface="Courier New"/>
                <a:cs typeface="Courier New"/>
              </a:rPr>
              <a:t>%one, %zero, </a:t>
            </a:r>
            <a:r>
              <a:rPr lang="sk-SK" sz="1400" b="1" dirty="0">
                <a:solidFill>
                  <a:srgbClr val="3366FF"/>
                </a:solidFill>
                <a:latin typeface="Courier New"/>
                <a:cs typeface="Courier New"/>
              </a:rPr>
              <a:t>%pred                         </a:t>
            </a:r>
          </a:p>
          <a:p>
            <a:pPr marL="0" indent="0">
              <a:buNone/>
            </a:pPr>
            <a:r>
              <a:rPr lang="sk-SK" sz="1400" b="1" dirty="0" smtClean="0">
                <a:solidFill>
                  <a:srgbClr val="3366FF"/>
                </a:solidFill>
                <a:latin typeface="Courier New"/>
                <a:cs typeface="Courier New"/>
              </a:rPr>
              <a:t>mad.f32 </a:t>
            </a: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acc, </a:t>
            </a:r>
            <a:r>
              <a:rPr lang="sk-SK" sz="1400" b="1" dirty="0">
                <a:solidFill>
                  <a:srgbClr val="3366FF"/>
                </a:solidFill>
                <a:latin typeface="Courier New"/>
                <a:cs typeface="Courier New"/>
              </a:rPr>
              <a:t>%mask, %temp, %</a:t>
            </a:r>
            <a:r>
              <a:rPr lang="sk-SK" sz="1400" b="1" dirty="0" smtClean="0">
                <a:solidFill>
                  <a:srgbClr val="3366FF"/>
                </a:solidFill>
                <a:latin typeface="Courier New"/>
                <a:cs typeface="Courier New"/>
              </a:rPr>
              <a:t>acc </a:t>
            </a:r>
            <a:endParaRPr lang="en-GB" sz="1400" b="1" dirty="0">
              <a:solidFill>
                <a:srgbClr val="3366FF"/>
              </a:solidFill>
              <a:latin typeface="Courier New"/>
              <a:cs typeface="Courier New"/>
            </a:endParaRPr>
          </a:p>
        </p:txBody>
      </p:sp>
    </p:spTree>
    <p:extLst>
      <p:ext uri="{BB962C8B-B14F-4D97-AF65-F5344CB8AC3E}">
        <p14:creationId xmlns:p14="http://schemas.microsoft.com/office/powerpoint/2010/main" val="21282249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dissolve">
                                      <p:cBhvr>
                                        <p:cTn id="10" dur="500"/>
                                        <p:tgtEl>
                                          <p:spTgt spid="6">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dissolve">
                                      <p:cBhvr>
                                        <p:cTn id="13" dur="500"/>
                                        <p:tgtEl>
                                          <p:spTgt spid="6">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dissolve">
                                      <p:cBhvr>
                                        <p:cTn id="16" dur="500"/>
                                        <p:tgtEl>
                                          <p:spTgt spid="6">
                                            <p:txEl>
                                              <p:pRg st="2" end="2"/>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dissolve">
                                      <p:cBhvr>
                                        <p:cTn id="19" dur="500"/>
                                        <p:tgtEl>
                                          <p:spTgt spid="6">
                                            <p:txEl>
                                              <p:pRg st="3" end="3"/>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dissolve">
                                      <p:cBhvr>
                                        <p:cTn id="22" dur="500"/>
                                        <p:tgtEl>
                                          <p:spTgt spid="6">
                                            <p:txEl>
                                              <p:pRg st="4" end="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dissolve">
                                      <p:cBhvr>
                                        <p:cTn id="25" dur="500"/>
                                        <p:tgtEl>
                                          <p:spTgt spid="6">
                                            <p:txEl>
                                              <p:pRg st="7" end="7"/>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
                                            <p:txEl>
                                              <p:pRg st="9" end="9"/>
                                            </p:txEl>
                                          </p:spTgt>
                                        </p:tgtEl>
                                        <p:attrNameLst>
                                          <p:attrName>style.visibility</p:attrName>
                                        </p:attrNameLst>
                                      </p:cBhvr>
                                      <p:to>
                                        <p:strVal val="visible"/>
                                      </p:to>
                                    </p:set>
                                    <p:animEffect transition="in" filter="dissolve">
                                      <p:cBhvr>
                                        <p:cTn id="28" dur="500"/>
                                        <p:tgtEl>
                                          <p:spTgt spid="6">
                                            <p:txEl>
                                              <p:pRg st="9" end="9"/>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animEffect transition="in" filter="dissolve">
                                      <p:cBhvr>
                                        <p:cTn id="31" dur="500"/>
                                        <p:tgtEl>
                                          <p:spTgt spid="6">
                                            <p:txEl>
                                              <p:pRg st="10" end="10"/>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
                                            <p:txEl>
                                              <p:pRg st="11" end="11"/>
                                            </p:txEl>
                                          </p:spTgt>
                                        </p:tgtEl>
                                        <p:attrNameLst>
                                          <p:attrName>style.visibility</p:attrName>
                                        </p:attrNameLst>
                                      </p:cBhvr>
                                      <p:to>
                                        <p:strVal val="visible"/>
                                      </p:to>
                                    </p:set>
                                    <p:animEffect transition="in" filter="dissolve">
                                      <p:cBhvr>
                                        <p:cTn id="34" dur="500"/>
                                        <p:tgtEl>
                                          <p:spTgt spid="6">
                                            <p:txEl>
                                              <p:pRg st="11" end="11"/>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animEffect transition="in" filter="dissolve">
                                      <p:cBhvr>
                                        <p:cTn id="37" dur="500"/>
                                        <p:tgtEl>
                                          <p:spTgt spid="6">
                                            <p:txEl>
                                              <p:pRg st="12" end="12"/>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
                                            <p:txEl>
                                              <p:pRg st="13" end="13"/>
                                            </p:txEl>
                                          </p:spTgt>
                                        </p:tgtEl>
                                        <p:attrNameLst>
                                          <p:attrName>style.visibility</p:attrName>
                                        </p:attrNameLst>
                                      </p:cBhvr>
                                      <p:to>
                                        <p:strVal val="visible"/>
                                      </p:to>
                                    </p:set>
                                    <p:animEffect transition="in" filter="dissolve">
                                      <p:cBhvr>
                                        <p:cTn id="40"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Important!</a:t>
            </a:r>
            <a:endParaRPr lang="en-GB" dirty="0"/>
          </a:p>
        </p:txBody>
      </p:sp>
      <p:sp>
        <p:nvSpPr>
          <p:cNvPr id="3" name="Content Placeholder 2"/>
          <p:cNvSpPr>
            <a:spLocks noGrp="1"/>
          </p:cNvSpPr>
          <p:nvPr>
            <p:ph idx="1"/>
          </p:nvPr>
        </p:nvSpPr>
        <p:spPr/>
        <p:txBody>
          <a:bodyPr>
            <a:normAutofit/>
          </a:bodyPr>
          <a:lstStyle/>
          <a:p>
            <a:r>
              <a:rPr lang="en-GB" dirty="0" smtClean="0"/>
              <a:t>At the moment NVIDIA® GPUs support up to OpenCL v1.1 and AMD® and Intel® support v1.2 or later</a:t>
            </a:r>
          </a:p>
          <a:p>
            <a:r>
              <a:rPr lang="en-GB" dirty="0" smtClean="0"/>
              <a:t>If you want to profile on NVIDIA® devices you </a:t>
            </a:r>
            <a:r>
              <a:rPr lang="en-GB" b="1" dirty="0" smtClean="0"/>
              <a:t>must</a:t>
            </a:r>
            <a:r>
              <a:rPr lang="en-GB" dirty="0" smtClean="0"/>
              <a:t> compile </a:t>
            </a:r>
            <a:r>
              <a:rPr lang="en-GB" dirty="0" err="1" smtClean="0"/>
              <a:t>Extrae</a:t>
            </a:r>
            <a:r>
              <a:rPr lang="en-GB" dirty="0" smtClean="0"/>
              <a:t> against the NVIDIA headers and runtime otherwise v1.2 code will be used by </a:t>
            </a:r>
            <a:r>
              <a:rPr lang="en-GB" dirty="0" err="1" smtClean="0"/>
              <a:t>Extrae</a:t>
            </a:r>
            <a:r>
              <a:rPr lang="en-GB" dirty="0" smtClean="0"/>
              <a:t> internally which will cause the trace step to </a:t>
            </a:r>
            <a:r>
              <a:rPr lang="en-GB" dirty="0" err="1" smtClean="0"/>
              <a:t>segfault</a:t>
            </a:r>
            <a:endParaRPr lang="en-GB" dirty="0" smtClean="0"/>
          </a:p>
        </p:txBody>
      </p:sp>
    </p:spTree>
    <p:extLst>
      <p:ext uri="{BB962C8B-B14F-4D97-AF65-F5344CB8AC3E}">
        <p14:creationId xmlns:p14="http://schemas.microsoft.com/office/powerpoint/2010/main" val="624030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Native Math Functions</a:t>
            </a:r>
            <a:endParaRPr lang="en-GB"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GB" dirty="0" smtClean="0"/>
              <a:t>OpenCL has a large library of built-in math functions (C99 + more), which have well defined precision requirements</a:t>
            </a:r>
          </a:p>
          <a:p>
            <a:pPr>
              <a:lnSpc>
                <a:spcPct val="110000"/>
              </a:lnSpc>
            </a:pPr>
            <a:r>
              <a:rPr lang="en-GB" dirty="0" smtClean="0"/>
              <a:t>Some of these functions also have native variants, which drop the precision requirements in favour of performance</a:t>
            </a:r>
          </a:p>
          <a:p>
            <a:pPr>
              <a:lnSpc>
                <a:spcPct val="110000"/>
              </a:lnSpc>
            </a:pPr>
            <a:r>
              <a:rPr lang="en-GB" dirty="0" smtClean="0"/>
              <a:t>These functions start with a </a:t>
            </a:r>
            <a:r>
              <a:rPr lang="en-GB" b="1" dirty="0" smtClean="0">
                <a:solidFill>
                  <a:srgbClr val="3366FF"/>
                </a:solidFill>
                <a:latin typeface="Courier New"/>
                <a:cs typeface="Courier New"/>
              </a:rPr>
              <a:t>native_</a:t>
            </a:r>
            <a:r>
              <a:rPr lang="en-GB" dirty="0" smtClean="0"/>
              <a:t> prefix, e.g. </a:t>
            </a:r>
            <a:r>
              <a:rPr lang="en-GB" b="1" dirty="0" err="1" smtClean="0">
                <a:solidFill>
                  <a:srgbClr val="3366FF"/>
                </a:solidFill>
                <a:latin typeface="Courier New"/>
                <a:cs typeface="Courier New"/>
              </a:rPr>
              <a:t>native_cos</a:t>
            </a:r>
            <a:r>
              <a:rPr lang="en-GB" dirty="0" smtClean="0"/>
              <a:t>, </a:t>
            </a:r>
            <a:r>
              <a:rPr lang="en-GB" b="1" dirty="0" err="1" smtClean="0">
                <a:solidFill>
                  <a:srgbClr val="3366FF"/>
                </a:solidFill>
                <a:latin typeface="Courier New"/>
                <a:cs typeface="Courier New"/>
              </a:rPr>
              <a:t>native_log</a:t>
            </a:r>
            <a:r>
              <a:rPr lang="en-GB" dirty="0" smtClean="0">
                <a:latin typeface="Trebuchet MS"/>
                <a:cs typeface="Trebuchet MS"/>
              </a:rPr>
              <a: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native_rqsrt</a:t>
            </a:r>
            <a:endParaRPr lang="en-GB" b="1" dirty="0" smtClean="0">
              <a:solidFill>
                <a:srgbClr val="3366FF"/>
              </a:solidFill>
              <a:latin typeface="Courier New"/>
              <a:cs typeface="Courier New"/>
            </a:endParaRPr>
          </a:p>
          <a:p>
            <a:pPr>
              <a:lnSpc>
                <a:spcPct val="110000"/>
              </a:lnSpc>
            </a:pPr>
            <a:r>
              <a:rPr lang="en-GB" dirty="0" smtClean="0"/>
              <a:t>If you can settle for reduced precision, then these functions can significantly improve performance</a:t>
            </a:r>
          </a:p>
          <a:p>
            <a:pPr>
              <a:lnSpc>
                <a:spcPct val="110000"/>
              </a:lnSpc>
            </a:pPr>
            <a:r>
              <a:rPr lang="en-GB" dirty="0" smtClean="0"/>
              <a:t>The geometric functions also have </a:t>
            </a:r>
            <a:r>
              <a:rPr lang="en-GB" b="1" dirty="0" smtClean="0">
                <a:solidFill>
                  <a:srgbClr val="3366FF"/>
                </a:solidFill>
                <a:latin typeface="Courier New"/>
                <a:cs typeface="Courier New"/>
              </a:rPr>
              <a:t>fast_</a:t>
            </a:r>
            <a:r>
              <a:rPr lang="en-GB" dirty="0" smtClean="0"/>
              <a:t> variants, e.g. </a:t>
            </a:r>
            <a:r>
              <a:rPr lang="en-GB" b="1" dirty="0" err="1" smtClean="0">
                <a:solidFill>
                  <a:srgbClr val="3366FF"/>
                </a:solidFill>
                <a:latin typeface="Courier New"/>
                <a:cs typeface="Courier New"/>
              </a:rPr>
              <a:t>fast_distance</a:t>
            </a:r>
            <a:r>
              <a:rPr lang="en-GB" dirty="0" smtClean="0"/>
              <a:t>, </a:t>
            </a:r>
            <a:r>
              <a:rPr lang="en-GB" b="1" dirty="0" err="1" smtClean="0">
                <a:solidFill>
                  <a:srgbClr val="3366FF"/>
                </a:solidFill>
                <a:latin typeface="Courier New"/>
                <a:cs typeface="Courier New"/>
              </a:rPr>
              <a:t>fast_length</a:t>
            </a:r>
            <a:endParaRPr lang="en-GB" b="1" dirty="0" smtClean="0">
              <a:solidFill>
                <a:srgbClr val="3366FF"/>
              </a:solidFill>
              <a:latin typeface="Courier New"/>
              <a:cs typeface="Courier New"/>
            </a:endParaRPr>
          </a:p>
        </p:txBody>
      </p:sp>
    </p:spTree>
    <p:extLst>
      <p:ext uri="{BB962C8B-B14F-4D97-AF65-F5344CB8AC3E}">
        <p14:creationId xmlns:p14="http://schemas.microsoft.com/office/powerpoint/2010/main" val="1100945516"/>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Half Precision</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OpenCL provides a half precision data type</a:t>
            </a:r>
          </a:p>
          <a:p>
            <a:pPr lvl="1"/>
            <a:r>
              <a:rPr lang="en-GB" dirty="0" smtClean="0"/>
              <a:t>This can only be used as storage (</a:t>
            </a:r>
            <a:r>
              <a:rPr lang="en-GB" b="1" dirty="0" smtClean="0">
                <a:solidFill>
                  <a:srgbClr val="3366FF"/>
                </a:solidFill>
                <a:latin typeface="Courier New"/>
                <a:cs typeface="Courier New"/>
              </a:rPr>
              <a:t>global half *</a:t>
            </a:r>
            <a:r>
              <a:rPr lang="en-GB" dirty="0" smtClean="0"/>
              <a:t>)</a:t>
            </a:r>
          </a:p>
          <a:p>
            <a:pPr lvl="1"/>
            <a:r>
              <a:rPr lang="en-GB" dirty="0" smtClean="0"/>
              <a:t>Must be accessed with </a:t>
            </a:r>
            <a:r>
              <a:rPr lang="en-GB" b="1" dirty="0" err="1" smtClean="0">
                <a:solidFill>
                  <a:srgbClr val="3366FF"/>
                </a:solidFill>
                <a:latin typeface="Courier New"/>
                <a:cs typeface="Courier New"/>
              </a:rPr>
              <a:t>vload_half</a:t>
            </a:r>
            <a:r>
              <a:rPr lang="en-GB" dirty="0"/>
              <a:t> </a:t>
            </a:r>
            <a:r>
              <a:rPr lang="en-GB" dirty="0" smtClean="0"/>
              <a:t>and </a:t>
            </a:r>
            <a:r>
              <a:rPr lang="en-GB" b="1" dirty="0" err="1" smtClean="0">
                <a:solidFill>
                  <a:srgbClr val="3366FF"/>
                </a:solidFill>
                <a:latin typeface="Courier New"/>
                <a:cs typeface="Courier New"/>
              </a:rPr>
              <a:t>vstore_half</a:t>
            </a:r>
            <a:endParaRPr lang="en-GB" b="1" dirty="0" smtClean="0">
              <a:solidFill>
                <a:srgbClr val="3366FF"/>
              </a:solidFill>
              <a:latin typeface="Courier New"/>
              <a:cs typeface="Courier New"/>
            </a:endParaRPr>
          </a:p>
          <a:p>
            <a:r>
              <a:rPr lang="en-GB" dirty="0" smtClean="0"/>
              <a:t>If the device supports </a:t>
            </a:r>
            <a:r>
              <a:rPr lang="en-GB" b="1" dirty="0" smtClean="0">
                <a:solidFill>
                  <a:srgbClr val="3366FF"/>
                </a:solidFill>
                <a:latin typeface="Courier New"/>
                <a:cs typeface="Courier New"/>
              </a:rPr>
              <a:t>cl_khr_fp16</a:t>
            </a:r>
            <a:r>
              <a:rPr lang="en-GB" dirty="0" smtClean="0"/>
              <a:t>, you can also perform arithmetic on these types, and use the built-in </a:t>
            </a:r>
            <a:r>
              <a:rPr lang="en-GB" smtClean="0"/>
              <a:t>math functions</a:t>
            </a:r>
            <a:endParaRPr lang="en-GB" dirty="0" smtClean="0"/>
          </a:p>
          <a:p>
            <a:r>
              <a:rPr lang="en-GB" dirty="0" smtClean="0"/>
              <a:t>There are also </a:t>
            </a:r>
            <a:r>
              <a:rPr lang="en-GB" b="1" dirty="0" smtClean="0">
                <a:solidFill>
                  <a:srgbClr val="3366FF"/>
                </a:solidFill>
                <a:latin typeface="Courier New"/>
                <a:cs typeface="Courier New"/>
              </a:rPr>
              <a:t>half_</a:t>
            </a:r>
            <a:r>
              <a:rPr lang="en-GB" dirty="0" smtClean="0"/>
              <a:t> variants of many of the math functions</a:t>
            </a:r>
          </a:p>
          <a:p>
            <a:pPr lvl="1"/>
            <a:r>
              <a:rPr lang="en-GB" dirty="0" smtClean="0"/>
              <a:t>Unlike the </a:t>
            </a:r>
            <a:r>
              <a:rPr lang="en-GB" b="1" dirty="0" smtClean="0">
                <a:solidFill>
                  <a:srgbClr val="3366FF"/>
                </a:solidFill>
                <a:latin typeface="Courier New"/>
                <a:cs typeface="Courier New"/>
              </a:rPr>
              <a:t>native_</a:t>
            </a:r>
            <a:r>
              <a:rPr lang="en-GB" dirty="0" smtClean="0"/>
              <a:t> functions, these </a:t>
            </a:r>
            <a:r>
              <a:rPr lang="en-GB" i="1" dirty="0" smtClean="0"/>
              <a:t>do</a:t>
            </a:r>
            <a:r>
              <a:rPr lang="en-GB" dirty="0" smtClean="0"/>
              <a:t> have well-defined precision requirements</a:t>
            </a:r>
          </a:p>
        </p:txBody>
      </p:sp>
    </p:spTree>
    <p:extLst>
      <p:ext uri="{BB962C8B-B14F-4D97-AF65-F5344CB8AC3E}">
        <p14:creationId xmlns:p14="http://schemas.microsoft.com/office/powerpoint/2010/main" val="898834477"/>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12</a:t>
            </a:r>
            <a:endParaRPr lang="en-GB" dirty="0"/>
          </a:p>
        </p:txBody>
      </p:sp>
      <p:sp>
        <p:nvSpPr>
          <p:cNvPr id="3" name="Content Placeholder 2"/>
          <p:cNvSpPr>
            <a:spLocks noGrp="1"/>
          </p:cNvSpPr>
          <p:nvPr>
            <p:ph idx="1"/>
          </p:nvPr>
        </p:nvSpPr>
        <p:spPr/>
        <p:txBody>
          <a:bodyPr>
            <a:normAutofit/>
          </a:bodyPr>
          <a:lstStyle/>
          <a:p>
            <a:r>
              <a:rPr lang="en-GB" dirty="0" smtClean="0"/>
              <a:t>Try some of the more advanced optimisations on the N-Body kernel code</a:t>
            </a:r>
          </a:p>
          <a:p>
            <a:r>
              <a:rPr lang="en-GB" dirty="0" smtClean="0"/>
              <a:t>In particular, you should consider:</a:t>
            </a:r>
          </a:p>
          <a:p>
            <a:pPr lvl="1"/>
            <a:r>
              <a:rPr lang="en-GB" dirty="0" smtClean="0"/>
              <a:t>Experiment with work-group sizes</a:t>
            </a:r>
          </a:p>
          <a:p>
            <a:pPr lvl="1"/>
            <a:r>
              <a:rPr lang="en-GB" dirty="0" smtClean="0"/>
              <a:t>Caching positions in local memory (blocking)</a:t>
            </a:r>
          </a:p>
          <a:p>
            <a:pPr lvl="1"/>
            <a:r>
              <a:rPr lang="en-GB" dirty="0" smtClean="0"/>
              <a:t>Experiment with native math functions</a:t>
            </a:r>
          </a:p>
          <a:p>
            <a:r>
              <a:rPr lang="en-GB" dirty="0" smtClean="0"/>
              <a:t>An example solution with all of the above applied will be provided.</a:t>
            </a:r>
          </a:p>
        </p:txBody>
      </p:sp>
    </p:spTree>
    <p:extLst>
      <p:ext uri="{BB962C8B-B14F-4D97-AF65-F5344CB8AC3E}">
        <p14:creationId xmlns:p14="http://schemas.microsoft.com/office/powerpoint/2010/main" val="3061877232"/>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a:t>
            </a:r>
            <a:endParaRPr lang="en-GB"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GB" dirty="0" smtClean="0"/>
              <a:t>OpenCL provides a special type of memory object for representing image data</a:t>
            </a:r>
          </a:p>
          <a:p>
            <a:pPr>
              <a:lnSpc>
                <a:spcPct val="110000"/>
              </a:lnSpc>
            </a:pPr>
            <a:r>
              <a:rPr lang="en-GB" dirty="0" smtClean="0"/>
              <a:t>This is an optional feature, but is supported on almost all OpenCL platforms</a:t>
            </a:r>
          </a:p>
          <a:p>
            <a:pPr>
              <a:lnSpc>
                <a:spcPct val="110000"/>
              </a:lnSpc>
            </a:pPr>
            <a:r>
              <a:rPr lang="en-GB" dirty="0" smtClean="0"/>
              <a:t>These are stored in global memory, but are accessed from kernels via dedicated built-in functions</a:t>
            </a:r>
          </a:p>
          <a:p>
            <a:pPr>
              <a:lnSpc>
                <a:spcPct val="110000"/>
              </a:lnSpc>
            </a:pPr>
            <a:r>
              <a:rPr lang="en-GB" dirty="0" smtClean="0"/>
              <a:t>Can yield significant performance improvements by taking advantage of native GPU support for manipulating textures</a:t>
            </a:r>
          </a:p>
          <a:p>
            <a:pPr lvl="1">
              <a:lnSpc>
                <a:spcPct val="110000"/>
              </a:lnSpc>
            </a:pPr>
            <a:r>
              <a:rPr lang="en-GB" dirty="0" smtClean="0"/>
              <a:t>Automatic handling for out-of-bounds accesses</a:t>
            </a:r>
          </a:p>
          <a:p>
            <a:pPr lvl="1">
              <a:lnSpc>
                <a:spcPct val="110000"/>
              </a:lnSpc>
            </a:pPr>
            <a:r>
              <a:rPr lang="en-GB" dirty="0" smtClean="0"/>
              <a:t>Normalizing pixel values</a:t>
            </a:r>
          </a:p>
          <a:p>
            <a:pPr lvl="1">
              <a:lnSpc>
                <a:spcPct val="110000"/>
              </a:lnSpc>
            </a:pPr>
            <a:r>
              <a:rPr lang="en-GB" dirty="0" smtClean="0"/>
              <a:t>Interpolating between pixels</a:t>
            </a:r>
          </a:p>
        </p:txBody>
      </p:sp>
    </p:spTree>
    <p:extLst>
      <p:ext uri="{BB962C8B-B14F-4D97-AF65-F5344CB8AC3E}">
        <p14:creationId xmlns:p14="http://schemas.microsoft.com/office/powerpoint/2010/main" val="2173069678"/>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Host API</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a:solidFill>
                  <a:srgbClr val="3366FF"/>
                </a:solidFill>
                <a:latin typeface="Courier New"/>
                <a:cs typeface="Courier New"/>
              </a:rPr>
              <a:t>cl::</a:t>
            </a:r>
            <a:r>
              <a:rPr lang="en-GB" b="1" dirty="0" err="1">
                <a:solidFill>
                  <a:srgbClr val="3366FF"/>
                </a:solidFill>
                <a:latin typeface="Courier New"/>
                <a:cs typeface="Courier New"/>
              </a:rPr>
              <a:t>ImageFormat</a:t>
            </a:r>
            <a:r>
              <a:rPr lang="en-GB" b="1" dirty="0">
                <a:solidFill>
                  <a:srgbClr val="3366FF"/>
                </a:solidFill>
                <a:latin typeface="Courier New"/>
                <a:cs typeface="Courier New"/>
              </a:rPr>
              <a:t> format(</a:t>
            </a:r>
          </a:p>
          <a:p>
            <a:pPr marL="0" indent="0">
              <a:buNone/>
            </a:pPr>
            <a:r>
              <a:rPr lang="en-GB" b="1" dirty="0">
                <a:solidFill>
                  <a:srgbClr val="3366FF"/>
                </a:solidFill>
                <a:latin typeface="Courier New"/>
                <a:cs typeface="Courier New"/>
              </a:rPr>
              <a:t>  CL_RGBA,      // channel order</a:t>
            </a:r>
          </a:p>
          <a:p>
            <a:pPr marL="0" indent="0">
              <a:buNone/>
            </a:pPr>
            <a:r>
              <a:rPr lang="en-GB" b="1" dirty="0">
                <a:solidFill>
                  <a:srgbClr val="3366FF"/>
                </a:solidFill>
                <a:latin typeface="Courier New"/>
                <a:cs typeface="Courier New"/>
              </a:rPr>
              <a:t>  CL_UNORM_INT8 // channel data type</a:t>
            </a:r>
          </a:p>
          <a:p>
            <a:pPr marL="0" indent="0">
              <a:buNone/>
            </a:pPr>
            <a:r>
              <a:rPr lang="en-GB" b="1" dirty="0">
                <a:solidFill>
                  <a:srgbClr val="3366FF"/>
                </a:solidFill>
                <a:latin typeface="Courier New"/>
                <a:cs typeface="Courier New"/>
              </a:rPr>
              <a:t>);</a:t>
            </a:r>
          </a:p>
          <a:p>
            <a:pPr marL="0" indent="0">
              <a:buNone/>
            </a:pPr>
            <a:endParaRPr lang="en-GB" b="1" dirty="0">
              <a:solidFill>
                <a:srgbClr val="3366FF"/>
              </a:solidFill>
              <a:latin typeface="Courier New"/>
              <a:cs typeface="Courier New"/>
            </a:endParaRPr>
          </a:p>
          <a:p>
            <a:pPr marL="0" indent="0">
              <a:buNone/>
            </a:pPr>
            <a:r>
              <a:rPr lang="en-GB" b="1" dirty="0">
                <a:solidFill>
                  <a:srgbClr val="3366FF"/>
                </a:solidFill>
                <a:latin typeface="Courier New"/>
                <a:cs typeface="Courier New"/>
              </a:rPr>
              <a:t>cl::Image2D </a:t>
            </a:r>
            <a:r>
              <a:rPr lang="en-GB" b="1" dirty="0" err="1">
                <a:solidFill>
                  <a:srgbClr val="3366FF"/>
                </a:solidFill>
                <a:latin typeface="Courier New"/>
                <a:cs typeface="Courier New"/>
              </a:rPr>
              <a:t>d_image</a:t>
            </a:r>
            <a:r>
              <a:rPr lang="en-GB" b="1" dirty="0">
                <a:solidFill>
                  <a:srgbClr val="3366FF"/>
                </a:solidFill>
                <a:latin typeface="Courier New"/>
                <a:cs typeface="Courier New"/>
              </a:rPr>
              <a:t>(</a:t>
            </a:r>
          </a:p>
          <a:p>
            <a:pPr marL="0" indent="0">
              <a:buNone/>
            </a:pPr>
            <a:r>
              <a:rPr lang="en-GB" b="1" dirty="0">
                <a:solidFill>
                  <a:srgbClr val="3366FF"/>
                </a:solidFill>
                <a:latin typeface="Courier New"/>
                <a:cs typeface="Courier New"/>
              </a:rPr>
              <a:t>  context,          // context object</a:t>
            </a:r>
          </a:p>
          <a:p>
            <a:pPr marL="0" indent="0">
              <a:buNone/>
            </a:pPr>
            <a:r>
              <a:rPr lang="en-GB" b="1" dirty="0">
                <a:solidFill>
                  <a:srgbClr val="3366FF"/>
                </a:solidFill>
                <a:latin typeface="Courier New"/>
                <a:cs typeface="Courier New"/>
              </a:rPr>
              <a:t>  CL_MEM_READ_ONLY, // memory access flags</a:t>
            </a:r>
          </a:p>
          <a:p>
            <a:pPr marL="0" indent="0">
              <a:buNone/>
            </a:pPr>
            <a:r>
              <a:rPr lang="en-GB" b="1" dirty="0">
                <a:solidFill>
                  <a:srgbClr val="3366FF"/>
                </a:solidFill>
                <a:latin typeface="Courier New"/>
                <a:cs typeface="Courier New"/>
              </a:rPr>
              <a:t>  format,           // image format (above)</a:t>
            </a:r>
          </a:p>
          <a:p>
            <a:pPr marL="0" indent="0">
              <a:buNone/>
            </a:pPr>
            <a:r>
              <a:rPr lang="en-GB" b="1" dirty="0">
                <a:solidFill>
                  <a:srgbClr val="3366FF"/>
                </a:solidFill>
                <a:latin typeface="Courier New"/>
                <a:cs typeface="Courier New"/>
              </a:rPr>
              <a:t>  width,            // image width</a:t>
            </a:r>
          </a:p>
          <a:p>
            <a:pPr marL="0" indent="0">
              <a:buNone/>
            </a:pPr>
            <a:r>
              <a:rPr lang="en-GB" b="1" dirty="0">
                <a:solidFill>
                  <a:srgbClr val="3366FF"/>
                </a:solidFill>
                <a:latin typeface="Courier New"/>
                <a:cs typeface="Courier New"/>
              </a:rPr>
              <a:t>  height,           // image height</a:t>
            </a:r>
          </a:p>
          <a:p>
            <a:pPr marL="0" indent="0">
              <a:buNone/>
            </a:pPr>
            <a:r>
              <a:rPr lang="en-GB" b="1" dirty="0">
                <a:solidFill>
                  <a:srgbClr val="3366FF"/>
                </a:solidFill>
                <a:latin typeface="Courier New"/>
                <a:cs typeface="Courier New"/>
              </a:rPr>
              <a:t>);</a:t>
            </a:r>
          </a:p>
          <a:p>
            <a:pPr marL="0" indent="0">
              <a:buNone/>
            </a:pPr>
            <a:endParaRPr lang="en-GB" b="1" dirty="0">
              <a:solidFill>
                <a:srgbClr val="3366FF"/>
              </a:solidFill>
              <a:latin typeface="Courier New"/>
              <a:cs typeface="Courier New"/>
            </a:endParaRPr>
          </a:p>
          <a:p>
            <a:pPr marL="0" indent="0">
              <a:buNone/>
            </a:pPr>
            <a:r>
              <a:rPr lang="hr-HR" b="1" dirty="0">
                <a:solidFill>
                  <a:srgbClr val="3366FF"/>
                </a:solidFill>
                <a:latin typeface="Courier New"/>
                <a:cs typeface="Courier New"/>
              </a:rPr>
              <a:t>cl::size_t&lt;3&gt; origin;</a:t>
            </a:r>
          </a:p>
          <a:p>
            <a:pPr marL="0" indent="0">
              <a:buNone/>
            </a:pPr>
            <a:r>
              <a:rPr lang="hr-HR" b="1" dirty="0">
                <a:solidFill>
                  <a:srgbClr val="3366FF"/>
                </a:solidFill>
                <a:latin typeface="Courier New"/>
                <a:cs typeface="Courier New"/>
              </a:rPr>
              <a:t>    origin[0] = origin[1] = origin[2] = 0;</a:t>
            </a:r>
          </a:p>
          <a:p>
            <a:pPr marL="0" indent="0">
              <a:buNone/>
            </a:pPr>
            <a:r>
              <a:rPr lang="hr-HR" b="1" dirty="0">
                <a:solidFill>
                  <a:srgbClr val="3366FF"/>
                </a:solidFill>
                <a:latin typeface="Courier New"/>
                <a:cs typeface="Courier New"/>
              </a:rPr>
              <a:t>cl::size_t&lt;3&gt; region;</a:t>
            </a:r>
          </a:p>
          <a:p>
            <a:pPr marL="0" indent="0">
              <a:buNone/>
            </a:pPr>
            <a:r>
              <a:rPr lang="hr-HR" b="1" dirty="0">
                <a:solidFill>
                  <a:srgbClr val="3366FF"/>
                </a:solidFill>
                <a:latin typeface="Courier New"/>
                <a:cs typeface="Courier New"/>
              </a:rPr>
              <a:t>    region[0] </a:t>
            </a:r>
            <a:r>
              <a:rPr lang="hr-HR" b="1">
                <a:solidFill>
                  <a:srgbClr val="3366FF"/>
                </a:solidFill>
                <a:latin typeface="Courier New"/>
                <a:cs typeface="Courier New"/>
              </a:rPr>
              <a:t>= </a:t>
            </a:r>
            <a:r>
              <a:rPr lang="hr-HR" b="1" dirty="0">
                <a:solidFill>
                  <a:srgbClr val="3366FF"/>
                </a:solidFill>
                <a:latin typeface="Courier New"/>
                <a:cs typeface="Courier New"/>
              </a:rPr>
              <a:t>image</a:t>
            </a:r>
            <a:r>
              <a:rPr lang="hr-HR" b="1">
                <a:solidFill>
                  <a:srgbClr val="3366FF"/>
                </a:solidFill>
                <a:latin typeface="Courier New"/>
                <a:cs typeface="Courier New"/>
              </a:rPr>
              <a:t>-&gt;</a:t>
            </a:r>
            <a:r>
              <a:rPr lang="hr-HR" b="1" smtClean="0">
                <a:solidFill>
                  <a:srgbClr val="3366FF"/>
                </a:solidFill>
                <a:latin typeface="Courier New"/>
                <a:cs typeface="Courier New"/>
              </a:rPr>
              <a:t>w;</a:t>
            </a:r>
            <a:endParaRPr lang="hr-HR" b="1" dirty="0">
              <a:solidFill>
                <a:srgbClr val="3366FF"/>
              </a:solidFill>
              <a:latin typeface="Courier New"/>
              <a:cs typeface="Courier New"/>
            </a:endParaRPr>
          </a:p>
          <a:p>
            <a:pPr marL="0" indent="0">
              <a:buNone/>
            </a:pPr>
            <a:r>
              <a:rPr lang="hr-HR" b="1" dirty="0">
                <a:solidFill>
                  <a:srgbClr val="3366FF"/>
                </a:solidFill>
                <a:latin typeface="Courier New"/>
                <a:cs typeface="Courier New"/>
              </a:rPr>
              <a:t>    region[1] </a:t>
            </a:r>
            <a:r>
              <a:rPr lang="hr-HR" b="1">
                <a:solidFill>
                  <a:srgbClr val="3366FF"/>
                </a:solidFill>
                <a:latin typeface="Courier New"/>
                <a:cs typeface="Courier New"/>
              </a:rPr>
              <a:t>= </a:t>
            </a:r>
            <a:r>
              <a:rPr lang="hr-HR" b="1" dirty="0">
                <a:solidFill>
                  <a:srgbClr val="3366FF"/>
                </a:solidFill>
                <a:latin typeface="Courier New"/>
                <a:cs typeface="Courier New"/>
              </a:rPr>
              <a:t>image</a:t>
            </a:r>
            <a:r>
              <a:rPr lang="hr-HR" b="1">
                <a:solidFill>
                  <a:srgbClr val="3366FF"/>
                </a:solidFill>
                <a:latin typeface="Courier New"/>
                <a:cs typeface="Courier New"/>
              </a:rPr>
              <a:t>-&gt;</a:t>
            </a:r>
            <a:r>
              <a:rPr lang="hr-HR" b="1" smtClean="0">
                <a:solidFill>
                  <a:srgbClr val="3366FF"/>
                </a:solidFill>
                <a:latin typeface="Courier New"/>
                <a:cs typeface="Courier New"/>
              </a:rPr>
              <a:t>h;</a:t>
            </a:r>
            <a:endParaRPr lang="hr-HR" b="1" dirty="0">
              <a:solidFill>
                <a:srgbClr val="3366FF"/>
              </a:solidFill>
              <a:latin typeface="Courier New"/>
              <a:cs typeface="Courier New"/>
            </a:endParaRPr>
          </a:p>
          <a:p>
            <a:pPr marL="0" indent="0">
              <a:buNone/>
            </a:pPr>
            <a:r>
              <a:rPr lang="hr-HR" b="1" dirty="0">
                <a:solidFill>
                  <a:srgbClr val="3366FF"/>
                </a:solidFill>
                <a:latin typeface="Courier New"/>
                <a:cs typeface="Courier New"/>
              </a:rPr>
              <a:t>    region[2] = 1;</a:t>
            </a:r>
            <a:endParaRPr lang="en-GB" b="1" dirty="0">
              <a:solidFill>
                <a:srgbClr val="3366FF"/>
              </a:solidFill>
              <a:latin typeface="Courier New"/>
              <a:cs typeface="Courier New"/>
            </a:endParaRPr>
          </a:p>
          <a:p>
            <a:pPr marL="0" indent="0">
              <a:buNone/>
            </a:pPr>
            <a:r>
              <a:rPr lang="en-GB" b="1" dirty="0" err="1">
                <a:solidFill>
                  <a:srgbClr val="3366FF"/>
                </a:solidFill>
                <a:latin typeface="Courier New"/>
                <a:cs typeface="Courier New"/>
              </a:rPr>
              <a:t>queue.enqueueWriteImage</a:t>
            </a:r>
            <a:r>
              <a:rPr lang="en-GB" b="1" dirty="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d_image</a:t>
            </a:r>
            <a:r>
              <a:rPr lang="en-GB" b="1" dirty="0">
                <a:solidFill>
                  <a:srgbClr val="3366FF"/>
                </a:solidFill>
                <a:latin typeface="Courier New"/>
                <a:cs typeface="Courier New"/>
              </a:rPr>
              <a:t>,      // image object</a:t>
            </a:r>
          </a:p>
          <a:p>
            <a:pPr marL="0" indent="0">
              <a:buNone/>
            </a:pPr>
            <a:r>
              <a:rPr lang="en-GB" b="1" dirty="0">
                <a:solidFill>
                  <a:srgbClr val="3366FF"/>
                </a:solidFill>
                <a:latin typeface="Courier New"/>
                <a:cs typeface="Courier New"/>
              </a:rPr>
              <a:t>  CL_TRUE,      // blocking read</a:t>
            </a:r>
          </a:p>
          <a:p>
            <a:pPr marL="0" indent="0">
              <a:buNone/>
            </a:pPr>
            <a:r>
              <a:rPr lang="en-GB" b="1" dirty="0">
                <a:solidFill>
                  <a:srgbClr val="3366FF"/>
                </a:solidFill>
                <a:latin typeface="Courier New"/>
                <a:cs typeface="Courier New"/>
              </a:rPr>
              <a:t>  origin,       // origin of write</a:t>
            </a:r>
          </a:p>
          <a:p>
            <a:pPr marL="0" indent="0">
              <a:buNone/>
            </a:pPr>
            <a:r>
              <a:rPr lang="en-GB" b="1" dirty="0">
                <a:solidFill>
                  <a:srgbClr val="3366FF"/>
                </a:solidFill>
                <a:latin typeface="Courier New"/>
                <a:cs typeface="Courier New"/>
              </a:rPr>
              <a:t>  region,       // region to write</a:t>
            </a:r>
          </a:p>
          <a:p>
            <a:pPr marL="0" indent="0">
              <a:buNone/>
            </a:pPr>
            <a:r>
              <a:rPr lang="en-GB" b="1" dirty="0">
                <a:solidFill>
                  <a:srgbClr val="3366FF"/>
                </a:solidFill>
                <a:latin typeface="Courier New"/>
                <a:cs typeface="Courier New"/>
              </a:rPr>
              <a:t>  0,            // image row pitch</a:t>
            </a:r>
          </a:p>
          <a:p>
            <a:pPr marL="0" indent="0">
              <a:buNone/>
            </a:pPr>
            <a:r>
              <a:rPr lang="en-GB" b="1" dirty="0">
                <a:solidFill>
                  <a:srgbClr val="3366FF"/>
                </a:solidFill>
                <a:latin typeface="Courier New"/>
                <a:cs typeface="Courier New"/>
              </a:rPr>
              <a:t>  0,            // image slice pitch (3D only)</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h_image</a:t>
            </a:r>
            <a:r>
              <a:rPr lang="en-GB" b="1" dirty="0">
                <a:solidFill>
                  <a:srgbClr val="3366FF"/>
                </a:solidFill>
                <a:latin typeface="Courier New"/>
                <a:cs typeface="Courier New"/>
              </a:rPr>
              <a:t>,      // host data</a:t>
            </a:r>
          </a:p>
          <a:p>
            <a:pPr marL="0" indent="0">
              <a:buNone/>
            </a:pPr>
            <a:r>
              <a:rPr lang="en-GB" b="1" dirty="0">
                <a:solidFill>
                  <a:srgbClr val="3366FF"/>
                </a:solidFill>
                <a:latin typeface="Courier New"/>
                <a:cs typeface="Courier New"/>
              </a:rPr>
              <a:t>);</a:t>
            </a: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a:t>Image objects are created using the </a:t>
            </a:r>
            <a:r>
              <a:rPr lang="en-GB" b="1" dirty="0">
                <a:solidFill>
                  <a:srgbClr val="3366FF"/>
                </a:solidFill>
                <a:latin typeface="Courier New"/>
                <a:cs typeface="Courier New"/>
              </a:rPr>
              <a:t>Image2D </a:t>
            </a:r>
            <a:r>
              <a:rPr lang="en-GB" dirty="0"/>
              <a:t>and </a:t>
            </a:r>
            <a:r>
              <a:rPr lang="en-GB" b="1" dirty="0">
                <a:solidFill>
                  <a:srgbClr val="3366FF"/>
                </a:solidFill>
                <a:latin typeface="Courier New"/>
                <a:cs typeface="Courier New"/>
              </a:rPr>
              <a:t>Image3D </a:t>
            </a:r>
            <a:r>
              <a:rPr lang="en-GB" dirty="0"/>
              <a:t>types*</a:t>
            </a:r>
          </a:p>
          <a:p>
            <a:pPr marL="285750" indent="-285750">
              <a:buFont typeface="Arial"/>
              <a:buChar char="•"/>
            </a:pPr>
            <a:r>
              <a:rPr lang="en-GB" dirty="0"/>
              <a:t>These functions take a </a:t>
            </a:r>
            <a:r>
              <a:rPr lang="en-GB" b="1" dirty="0">
                <a:solidFill>
                  <a:srgbClr val="3366FF"/>
                </a:solidFill>
                <a:latin typeface="Courier New"/>
                <a:cs typeface="Courier New"/>
              </a:rPr>
              <a:t>cl::</a:t>
            </a:r>
            <a:r>
              <a:rPr lang="en-GB" b="1" dirty="0" err="1">
                <a:solidFill>
                  <a:srgbClr val="3366FF"/>
                </a:solidFill>
                <a:latin typeface="Courier New"/>
                <a:cs typeface="Courier New"/>
              </a:rPr>
              <a:t>ImageFormat</a:t>
            </a:r>
            <a:r>
              <a:rPr lang="en-GB" b="1" dirty="0">
                <a:solidFill>
                  <a:srgbClr val="3366FF"/>
                </a:solidFill>
                <a:latin typeface="Courier New"/>
                <a:cs typeface="Courier New"/>
              </a:rPr>
              <a:t> </a:t>
            </a:r>
            <a:r>
              <a:rPr lang="en-GB" dirty="0"/>
              <a:t>object which defines the data type and channel order for the image</a:t>
            </a:r>
          </a:p>
          <a:p>
            <a:pPr marL="285750" indent="-285750">
              <a:buFont typeface="Arial"/>
              <a:buChar char="•"/>
            </a:pPr>
            <a:r>
              <a:rPr lang="en-GB" dirty="0"/>
              <a:t>Data is copied to/from the device with the </a:t>
            </a:r>
            <a:r>
              <a:rPr lang="en-GB" b="1" dirty="0" err="1">
                <a:solidFill>
                  <a:srgbClr val="3366FF"/>
                </a:solidFill>
                <a:latin typeface="Courier New"/>
                <a:cs typeface="Courier New"/>
              </a:rPr>
              <a:t>enqueueWriteImage</a:t>
            </a:r>
            <a:r>
              <a:rPr lang="en-GB" dirty="0"/>
              <a:t> and </a:t>
            </a:r>
            <a:r>
              <a:rPr lang="en-GB" b="1" err="1">
                <a:solidFill>
                  <a:srgbClr val="3366FF"/>
                </a:solidFill>
                <a:latin typeface="Courier New"/>
                <a:cs typeface="Courier New"/>
              </a:rPr>
              <a:t>enqueueReadImage</a:t>
            </a:r>
            <a:r>
              <a:rPr lang="en-GB"/>
              <a:t> </a:t>
            </a:r>
            <a:r>
              <a:rPr lang="en-GB" smtClean="0"/>
              <a:t>functions</a:t>
            </a:r>
            <a:endParaRPr lang="en-GB" dirty="0"/>
          </a:p>
          <a:p>
            <a:pPr marL="285750" indent="-285750">
              <a:buFont typeface="Arial"/>
              <a:buChar char="•"/>
            </a:pPr>
            <a:r>
              <a:rPr lang="en-GB" dirty="0"/>
              <a:t>Presence</a:t>
            </a:r>
            <a:r>
              <a:rPr lang="en-GB"/>
              <a:t> of image support </a:t>
            </a:r>
            <a:r>
              <a:rPr lang="en-GB" smtClean="0"/>
              <a:t>can </a:t>
            </a:r>
            <a:r>
              <a:rPr lang="en-GB"/>
              <a:t>be queried </a:t>
            </a:r>
            <a:r>
              <a:rPr lang="en-GB" smtClean="0"/>
              <a:t>with </a:t>
            </a:r>
            <a:r>
              <a:rPr lang="en-GB" b="1" err="1">
                <a:solidFill>
                  <a:srgbClr val="3366FF"/>
                </a:solidFill>
                <a:latin typeface="Courier New"/>
                <a:cs typeface="Courier New"/>
              </a:rPr>
              <a:t>getDeviceInfo</a:t>
            </a:r>
            <a:r>
              <a:rPr lang="en-GB"/>
              <a:t> </a:t>
            </a:r>
            <a:r>
              <a:rPr lang="en-GB" smtClean="0"/>
              <a:t>and </a:t>
            </a:r>
            <a:r>
              <a:rPr lang="en-GB" dirty="0"/>
              <a:t>the</a:t>
            </a:r>
            <a:r>
              <a:rPr lang="en-GB"/>
              <a:t> </a:t>
            </a:r>
            <a:r>
              <a:rPr lang="en-GB" b="1">
                <a:solidFill>
                  <a:srgbClr val="3366FF"/>
                </a:solidFill>
                <a:latin typeface="Courier New"/>
                <a:cs typeface="Courier New"/>
              </a:rPr>
              <a:t>CL_DEVICE_IMAGE_SUPPORT</a:t>
            </a:r>
            <a:r>
              <a:rPr lang="en-GB">
                <a:solidFill>
                  <a:srgbClr val="3366FF"/>
                </a:solidFill>
              </a:rPr>
              <a:t> </a:t>
            </a:r>
            <a:r>
              <a:rPr lang="en-GB"/>
              <a:t>parameter</a:t>
            </a:r>
            <a:endParaRPr lang="en-GB" dirty="0"/>
          </a:p>
          <a:p>
            <a:pPr marL="285750" indent="-285750">
              <a:buFont typeface="Arial"/>
              <a:buChar char="•"/>
            </a:pPr>
            <a:r>
              <a:rPr lang="en-GB"/>
              <a:t>A list of image formats supported by the target device can be queried with </a:t>
            </a:r>
            <a:r>
              <a:rPr lang="en-GB" b="1" smtClean="0">
                <a:solidFill>
                  <a:srgbClr val="3366FF"/>
                </a:solidFill>
                <a:latin typeface="Courier New"/>
                <a:cs typeface="Courier New"/>
              </a:rPr>
              <a:t>getSupportedImageFormats</a:t>
            </a:r>
            <a:endParaRPr lang="en-GB" b="1" dirty="0">
              <a:solidFill>
                <a:srgbClr val="3366FF"/>
              </a:solidFill>
              <a:latin typeface="Courier New"/>
              <a:cs typeface="Courier New"/>
            </a:endParaRPr>
          </a:p>
        </p:txBody>
      </p:sp>
      <p:sp>
        <p:nvSpPr>
          <p:cNvPr id="5" name="TextBox 4"/>
          <p:cNvSpPr txBox="1"/>
          <p:nvPr/>
        </p:nvSpPr>
        <p:spPr>
          <a:xfrm>
            <a:off x="467544" y="6381328"/>
            <a:ext cx="8280920" cy="276999"/>
          </a:xfrm>
          <a:prstGeom prst="rect">
            <a:avLst/>
          </a:prstGeom>
          <a:noFill/>
        </p:spPr>
        <p:txBody>
          <a:bodyPr wrap="square" rtlCol="0">
            <a:spAutoFit/>
          </a:bodyPr>
          <a:lstStyle/>
          <a:p>
            <a:r>
              <a:rPr lang="en-GB" sz="1200" dirty="0" smtClean="0"/>
              <a:t>*These are deprecated in OpenCL 1.2 onwards, and have been replaced with a single </a:t>
            </a:r>
            <a:r>
              <a:rPr lang="en-GB" sz="1200" b="1" dirty="0" smtClean="0">
                <a:solidFill>
                  <a:srgbClr val="3366FF"/>
                </a:solidFill>
                <a:latin typeface="Courier New"/>
                <a:cs typeface="Courier New"/>
              </a:rPr>
              <a:t>Image </a:t>
            </a:r>
            <a:r>
              <a:rPr lang="en-GB" sz="1200" dirty="0" smtClean="0">
                <a:latin typeface="Trebuchet MS"/>
                <a:cs typeface="Trebuchet MS"/>
              </a:rPr>
              <a:t>type</a:t>
            </a:r>
            <a:endParaRPr lang="en-GB" sz="1200" dirty="0">
              <a:latin typeface="Trebuchet MS"/>
              <a:cs typeface="Trebuchet MS"/>
            </a:endParaRPr>
          </a:p>
        </p:txBody>
      </p:sp>
    </p:spTree>
    <p:extLst>
      <p:ext uri="{BB962C8B-B14F-4D97-AF65-F5344CB8AC3E}">
        <p14:creationId xmlns:p14="http://schemas.microsoft.com/office/powerpoint/2010/main" val="514725607"/>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Formats </a:t>
            </a:r>
            <a:endParaRPr lang="en-GB" dirty="0"/>
          </a:p>
        </p:txBody>
      </p:sp>
      <p:sp>
        <p:nvSpPr>
          <p:cNvPr id="3" name="Text Placeholder 2"/>
          <p:cNvSpPr>
            <a:spLocks noGrp="1"/>
          </p:cNvSpPr>
          <p:nvPr>
            <p:ph type="body" idx="1"/>
          </p:nvPr>
        </p:nvSpPr>
        <p:spPr/>
        <p:txBody>
          <a:bodyPr/>
          <a:lstStyle/>
          <a:p>
            <a:r>
              <a:rPr lang="en-GB" dirty="0" smtClean="0"/>
              <a:t>Data types</a:t>
            </a:r>
            <a:endParaRPr lang="en-GB" dirty="0"/>
          </a:p>
        </p:txBody>
      </p:sp>
      <p:sp>
        <p:nvSpPr>
          <p:cNvPr id="4" name="Content Placeholder 3"/>
          <p:cNvSpPr>
            <a:spLocks noGrp="1"/>
          </p:cNvSpPr>
          <p:nvPr>
            <p:ph sz="half" idx="2"/>
          </p:nvPr>
        </p:nvSpPr>
        <p:spPr/>
        <p:txBody>
          <a:bodyPr>
            <a:normAutofit fontScale="70000" lnSpcReduction="20000"/>
          </a:bodyPr>
          <a:lstStyle/>
          <a:p>
            <a:r>
              <a:rPr lang="en-GB" dirty="0" smtClean="0"/>
              <a:t>CL_SNORM_INT8</a:t>
            </a:r>
          </a:p>
          <a:p>
            <a:r>
              <a:rPr lang="en-GB" dirty="0" smtClean="0"/>
              <a:t>CL_SNORM_INT16</a:t>
            </a:r>
          </a:p>
          <a:p>
            <a:r>
              <a:rPr lang="en-GB" dirty="0" smtClean="0"/>
              <a:t>CL_UNORM_INT8</a:t>
            </a:r>
          </a:p>
          <a:p>
            <a:r>
              <a:rPr lang="en-GB" dirty="0" smtClean="0"/>
              <a:t>CL_UNORM_INT16</a:t>
            </a:r>
          </a:p>
          <a:p>
            <a:r>
              <a:rPr lang="en-GB" dirty="0" smtClean="0"/>
              <a:t>CL_UNORM_SHORT_565</a:t>
            </a:r>
          </a:p>
          <a:p>
            <a:r>
              <a:rPr lang="en-GB" dirty="0" smtClean="0"/>
              <a:t>CL_UNORM_SHORT_555</a:t>
            </a:r>
          </a:p>
          <a:p>
            <a:r>
              <a:rPr lang="en-GB" dirty="0" smtClean="0"/>
              <a:t>CL_UNORM_INT_101010</a:t>
            </a:r>
          </a:p>
          <a:p>
            <a:r>
              <a:rPr lang="en-GB" dirty="0" smtClean="0"/>
              <a:t>CL_SIGNED_INT8</a:t>
            </a:r>
          </a:p>
          <a:p>
            <a:r>
              <a:rPr lang="en-GB" dirty="0" smtClean="0"/>
              <a:t>CL_SIGNED_INT16</a:t>
            </a:r>
          </a:p>
          <a:p>
            <a:r>
              <a:rPr lang="en-GB" dirty="0" smtClean="0"/>
              <a:t>CL_SIGNED_INT32</a:t>
            </a:r>
          </a:p>
          <a:p>
            <a:r>
              <a:rPr lang="en-GB" dirty="0" smtClean="0"/>
              <a:t>CL_UNSIGNED_INT8</a:t>
            </a:r>
          </a:p>
          <a:p>
            <a:r>
              <a:rPr lang="en-GB" dirty="0" smtClean="0"/>
              <a:t>CL_UNSIGNED_INT16</a:t>
            </a:r>
          </a:p>
          <a:p>
            <a:r>
              <a:rPr lang="en-GB" dirty="0" smtClean="0"/>
              <a:t>CL_UNSIGNED_INT32</a:t>
            </a:r>
          </a:p>
          <a:p>
            <a:r>
              <a:rPr lang="en-GB" dirty="0" smtClean="0"/>
              <a:t>CL_HALF_FLOAT</a:t>
            </a:r>
          </a:p>
          <a:p>
            <a:r>
              <a:rPr lang="en-GB" dirty="0" smtClean="0"/>
              <a:t>CL_FLOAT</a:t>
            </a:r>
          </a:p>
          <a:p>
            <a:endParaRPr lang="en-GB" dirty="0" smtClean="0"/>
          </a:p>
        </p:txBody>
      </p:sp>
      <p:sp>
        <p:nvSpPr>
          <p:cNvPr id="5" name="Text Placeholder 4"/>
          <p:cNvSpPr>
            <a:spLocks noGrp="1"/>
          </p:cNvSpPr>
          <p:nvPr>
            <p:ph type="body" sz="quarter" idx="3"/>
          </p:nvPr>
        </p:nvSpPr>
        <p:spPr/>
        <p:txBody>
          <a:bodyPr/>
          <a:lstStyle/>
          <a:p>
            <a:r>
              <a:rPr lang="en-GB" dirty="0" smtClean="0"/>
              <a:t>Channel orders</a:t>
            </a:r>
            <a:endParaRPr lang="en-GB" dirty="0"/>
          </a:p>
        </p:txBody>
      </p:sp>
      <p:sp>
        <p:nvSpPr>
          <p:cNvPr id="6" name="Content Placeholder 5"/>
          <p:cNvSpPr>
            <a:spLocks noGrp="1"/>
          </p:cNvSpPr>
          <p:nvPr>
            <p:ph sz="quarter" idx="4"/>
          </p:nvPr>
        </p:nvSpPr>
        <p:spPr/>
        <p:txBody>
          <a:bodyPr>
            <a:normAutofit fontScale="77500" lnSpcReduction="20000"/>
          </a:bodyPr>
          <a:lstStyle/>
          <a:p>
            <a:r>
              <a:rPr lang="en-GB" dirty="0" smtClean="0"/>
              <a:t>CL_R</a:t>
            </a:r>
          </a:p>
          <a:p>
            <a:r>
              <a:rPr lang="en-GB" dirty="0" err="1" smtClean="0"/>
              <a:t>CL_Rx</a:t>
            </a:r>
            <a:endParaRPr lang="en-GB" dirty="0"/>
          </a:p>
          <a:p>
            <a:r>
              <a:rPr lang="en-GB" dirty="0" smtClean="0"/>
              <a:t>CL_A</a:t>
            </a:r>
          </a:p>
          <a:p>
            <a:r>
              <a:rPr lang="en-GB" dirty="0" smtClean="0"/>
              <a:t>CL_INTENSITY</a:t>
            </a:r>
          </a:p>
          <a:p>
            <a:r>
              <a:rPr lang="en-GB" dirty="0" smtClean="0"/>
              <a:t>CL_LUMINANCE</a:t>
            </a:r>
          </a:p>
          <a:p>
            <a:r>
              <a:rPr lang="en-GB" dirty="0" smtClean="0"/>
              <a:t>CL_RG</a:t>
            </a:r>
          </a:p>
          <a:p>
            <a:r>
              <a:rPr lang="en-GB" dirty="0" err="1" smtClean="0"/>
              <a:t>CL_RGx</a:t>
            </a:r>
            <a:endParaRPr lang="en-GB" dirty="0"/>
          </a:p>
          <a:p>
            <a:r>
              <a:rPr lang="en-GB" dirty="0" smtClean="0"/>
              <a:t>CL_RA</a:t>
            </a:r>
          </a:p>
          <a:p>
            <a:r>
              <a:rPr lang="en-GB" dirty="0" smtClean="0"/>
              <a:t>CL_RGB</a:t>
            </a:r>
          </a:p>
          <a:p>
            <a:r>
              <a:rPr lang="en-GB" dirty="0" err="1" smtClean="0"/>
              <a:t>CL_RGBx</a:t>
            </a:r>
            <a:endParaRPr lang="en-GB" dirty="0" smtClean="0"/>
          </a:p>
          <a:p>
            <a:r>
              <a:rPr lang="en-GB" dirty="0" smtClean="0"/>
              <a:t>CL_RGBA</a:t>
            </a:r>
          </a:p>
          <a:p>
            <a:r>
              <a:rPr lang="en-GB" dirty="0" smtClean="0"/>
              <a:t>CL_ARGB</a:t>
            </a:r>
          </a:p>
          <a:p>
            <a:r>
              <a:rPr lang="en-GB" dirty="0" smtClean="0"/>
              <a:t>CL_BGRA</a:t>
            </a:r>
            <a:endParaRPr lang="en-GB" dirty="0"/>
          </a:p>
        </p:txBody>
      </p:sp>
    </p:spTree>
    <p:extLst>
      <p:ext uri="{BB962C8B-B14F-4D97-AF65-F5344CB8AC3E}">
        <p14:creationId xmlns:p14="http://schemas.microsoft.com/office/powerpoint/2010/main" val="922886572"/>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Kernel</a:t>
            </a:r>
            <a:endParaRPr lang="en-GB" dirty="0"/>
          </a:p>
        </p:txBody>
      </p:sp>
      <p:sp>
        <p:nvSpPr>
          <p:cNvPr id="3" name="Content Placeholder 2"/>
          <p:cNvSpPr>
            <a:spLocks noGrp="1"/>
          </p:cNvSpPr>
          <p:nvPr>
            <p:ph idx="1"/>
          </p:nvPr>
        </p:nvSpPr>
        <p:spPr/>
        <p:txBody>
          <a:bodyPr>
            <a:normAutofit fontScale="47500" lnSpcReduction="20000"/>
          </a:bodyPr>
          <a:lstStyle/>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kernel void foo(</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read_only</a:t>
            </a:r>
            <a:r>
              <a:rPr lang="en-GB" b="1" dirty="0" smtClean="0">
                <a:solidFill>
                  <a:srgbClr val="3366FF"/>
                </a:solidFill>
                <a:latin typeface="Courier New"/>
                <a:cs typeface="Courier New"/>
              </a:rPr>
              <a:t> image2d_t input,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write_only</a:t>
            </a:r>
            <a:r>
              <a:rPr lang="en-GB" b="1" dirty="0" smtClean="0">
                <a:solidFill>
                  <a:srgbClr val="3366FF"/>
                </a:solidFill>
                <a:latin typeface="Courier New"/>
                <a:cs typeface="Courier New"/>
              </a:rPr>
              <a:t> image2d_t output)</a:t>
            </a:r>
          </a:p>
          <a:p>
            <a:pPr marL="0" indent="0">
              <a:buNone/>
            </a:pP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x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y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(1);</a:t>
            </a:r>
          </a:p>
          <a:p>
            <a:pPr marL="0" indent="0">
              <a:buNone/>
            </a:pP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 Read a normalized pixel value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float4 </a:t>
            </a:r>
            <a:r>
              <a:rPr lang="en-GB" b="1" dirty="0" err="1" smtClean="0">
                <a:solidFill>
                  <a:srgbClr val="3366FF"/>
                </a:solidFill>
                <a:latin typeface="Courier New"/>
                <a:cs typeface="Courier New"/>
              </a:rPr>
              <a:t>color</a:t>
            </a:r>
            <a:r>
              <a:rPr lang="en-GB" b="1" dirty="0" smtClean="0">
                <a:solidFill>
                  <a:srgbClr val="3366FF"/>
                </a:solidFill>
                <a:latin typeface="Courier New"/>
                <a:cs typeface="Courier New"/>
              </a:rPr>
              <a:t> = </a:t>
            </a:r>
            <a:r>
              <a:rPr lang="en-GB" b="1" dirty="0" err="1" smtClean="0">
                <a:solidFill>
                  <a:srgbClr val="3366FF"/>
                </a:solidFill>
                <a:latin typeface="Courier New"/>
                <a:cs typeface="Courier New"/>
              </a:rPr>
              <a:t>read_imagef</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input,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(int2)(x, y)</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a:p>
            <a:pPr marL="0" indent="0">
              <a:buNone/>
            </a:pP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a:p>
            <a:pPr marL="0" indent="0">
              <a:buNone/>
            </a:pP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 Write a normalized pixel value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write_imagef</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output,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(int2)(x, y),</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color</a:t>
            </a: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a:p>
            <a:pPr marL="0" indent="0">
              <a:buNone/>
            </a:pPr>
            <a:r>
              <a:rPr lang="en-GB" b="1" dirty="0" smtClean="0">
                <a:solidFill>
                  <a:srgbClr val="3366FF"/>
                </a:solidFill>
                <a:latin typeface="Courier New"/>
                <a:cs typeface="Courier New"/>
              </a:rPr>
              <a:t>}</a:t>
            </a:r>
            <a:endParaRPr lang="en-GB" b="1" dirty="0">
              <a:solidFill>
                <a:srgbClr val="3366FF"/>
              </a:solidFill>
              <a:latin typeface="Courier New"/>
              <a:cs typeface="Courier New"/>
            </a:endParaRPr>
          </a:p>
        </p:txBody>
      </p:sp>
      <p:sp>
        <p:nvSpPr>
          <p:cNvPr id="4" name="Text Placeholder 3"/>
          <p:cNvSpPr>
            <a:spLocks noGrp="1"/>
          </p:cNvSpPr>
          <p:nvPr>
            <p:ph type="body" sz="half" idx="2"/>
          </p:nvPr>
        </p:nvSpPr>
        <p:spPr/>
        <p:txBody>
          <a:bodyPr/>
          <a:lstStyle/>
          <a:p>
            <a:pPr marL="285750" indent="-285750">
              <a:buFont typeface="Arial"/>
              <a:buChar char="•"/>
            </a:pPr>
            <a:r>
              <a:rPr lang="en-GB" dirty="0"/>
              <a:t>Image objects are declared with special built-in types</a:t>
            </a:r>
          </a:p>
          <a:p>
            <a:pPr marL="285750" indent="-285750">
              <a:buFont typeface="Arial"/>
              <a:buChar char="•"/>
            </a:pPr>
            <a:r>
              <a:rPr lang="en-GB" dirty="0"/>
              <a:t>In OpenCL 1.X, image objects can be either </a:t>
            </a:r>
            <a:r>
              <a:rPr lang="en-GB" b="1" dirty="0" err="1">
                <a:solidFill>
                  <a:srgbClr val="3366FF"/>
                </a:solidFill>
                <a:latin typeface="Courier New"/>
                <a:cs typeface="Courier New"/>
              </a:rPr>
              <a:t>read_only</a:t>
            </a:r>
            <a:r>
              <a:rPr lang="en-GB" dirty="0">
                <a:solidFill>
                  <a:srgbClr val="3366FF"/>
                </a:solidFill>
              </a:rPr>
              <a:t> </a:t>
            </a:r>
            <a:r>
              <a:rPr lang="en-GB" dirty="0"/>
              <a:t>or </a:t>
            </a:r>
            <a:r>
              <a:rPr lang="en-GB" b="1" dirty="0" err="1">
                <a:solidFill>
                  <a:srgbClr val="3366FF"/>
                </a:solidFill>
                <a:latin typeface="Courier New"/>
                <a:cs typeface="Courier New"/>
              </a:rPr>
              <a:t>write_only</a:t>
            </a:r>
            <a:r>
              <a:rPr lang="en-GB" dirty="0"/>
              <a:t>; an image object can not be both read and written from the same kernel</a:t>
            </a:r>
          </a:p>
          <a:p>
            <a:pPr marL="285750" indent="-285750">
              <a:buFont typeface="Arial"/>
              <a:buChar char="•"/>
            </a:pPr>
            <a:r>
              <a:rPr lang="en-GB" dirty="0"/>
              <a:t>Integer pixel values can be read with </a:t>
            </a:r>
            <a:r>
              <a:rPr lang="en-GB" b="1" dirty="0" err="1">
                <a:solidFill>
                  <a:srgbClr val="3366FF"/>
                </a:solidFill>
                <a:latin typeface="Courier New"/>
                <a:cs typeface="Courier New"/>
              </a:rPr>
              <a:t>read_imagei</a:t>
            </a:r>
            <a:r>
              <a:rPr lang="en-GB" dirty="0"/>
              <a:t>/</a:t>
            </a:r>
            <a:r>
              <a:rPr lang="en-GB" b="1" dirty="0" err="1">
                <a:solidFill>
                  <a:srgbClr val="3366FF"/>
                </a:solidFill>
                <a:latin typeface="Courier New"/>
                <a:cs typeface="Courier New"/>
              </a:rPr>
              <a:t>ui</a:t>
            </a:r>
            <a:endParaRPr lang="en-GB" b="1" dirty="0">
              <a:solidFill>
                <a:srgbClr val="3366FF"/>
              </a:solidFill>
              <a:latin typeface="Courier New"/>
              <a:cs typeface="Courier New"/>
            </a:endParaRPr>
          </a:p>
          <a:p>
            <a:pPr marL="285750" indent="-285750">
              <a:buFont typeface="Arial"/>
              <a:buChar char="•"/>
            </a:pPr>
            <a:r>
              <a:rPr lang="en-GB" dirty="0"/>
              <a:t>Normalized floating point values can be read with </a:t>
            </a:r>
            <a:r>
              <a:rPr lang="en-GB" b="1" dirty="0" err="1">
                <a:solidFill>
                  <a:srgbClr val="3366FF"/>
                </a:solidFill>
                <a:latin typeface="Courier New"/>
                <a:cs typeface="Courier New"/>
              </a:rPr>
              <a:t>read_imagef</a:t>
            </a:r>
            <a:endParaRPr lang="en-GB" b="1" dirty="0">
              <a:solidFill>
                <a:srgbClr val="3366FF"/>
              </a:solidFill>
              <a:latin typeface="Courier New"/>
              <a:cs typeface="Courier New"/>
            </a:endParaRPr>
          </a:p>
          <a:p>
            <a:pPr marL="285750" indent="-285750">
              <a:buFont typeface="Arial"/>
              <a:buChar char="•"/>
            </a:pPr>
            <a:r>
              <a:rPr lang="en-GB" dirty="0"/>
              <a:t>Pixel values can be written </a:t>
            </a:r>
            <a:r>
              <a:rPr lang="en-GB"/>
              <a:t>with </a:t>
            </a:r>
            <a:r>
              <a:rPr lang="en-GB" b="1" smtClean="0">
                <a:solidFill>
                  <a:srgbClr val="3366FF"/>
                </a:solidFill>
                <a:latin typeface="Courier New"/>
                <a:cs typeface="Courier New"/>
              </a:rPr>
              <a:t>write_imagef</a:t>
            </a:r>
            <a:endParaRPr lang="en-GB" dirty="0"/>
          </a:p>
          <a:p>
            <a:pPr marL="285750" indent="-285750">
              <a:buFont typeface="Arial"/>
              <a:buChar char="•"/>
            </a:pPr>
            <a:r>
              <a:rPr lang="en-GB" dirty="0"/>
              <a:t>These functions operate on 4-element vectors, regardless of the image channel order</a:t>
            </a:r>
          </a:p>
        </p:txBody>
      </p:sp>
    </p:spTree>
    <p:extLst>
      <p:ext uri="{BB962C8B-B14F-4D97-AF65-F5344CB8AC3E}">
        <p14:creationId xmlns:p14="http://schemas.microsoft.com/office/powerpoint/2010/main" val="1003612921"/>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Samplers</a:t>
            </a:r>
            <a:endParaRPr lang="en-GB" dirty="0"/>
          </a:p>
        </p:txBody>
      </p:sp>
      <p:sp>
        <p:nvSpPr>
          <p:cNvPr id="3" name="Content Placeholder 2"/>
          <p:cNvSpPr>
            <a:spLocks noGrp="1"/>
          </p:cNvSpPr>
          <p:nvPr>
            <p:ph idx="1"/>
          </p:nvPr>
        </p:nvSpPr>
        <p:spPr/>
        <p:txBody>
          <a:bodyPr>
            <a:normAutofit fontScale="32500" lnSpcReduction="20000"/>
          </a:bodyPr>
          <a:lstStyle/>
          <a:p>
            <a:pPr marL="0" indent="0">
              <a:buNone/>
            </a:pPr>
            <a:r>
              <a:rPr lang="en-GB" b="1" dirty="0" smtClean="0">
                <a:solidFill>
                  <a:srgbClr val="3366FF"/>
                </a:solidFill>
                <a:latin typeface="Courier New"/>
                <a:cs typeface="Courier New"/>
              </a:rPr>
              <a:t>// Create a sampler object</a:t>
            </a:r>
          </a:p>
          <a:p>
            <a:pPr marL="0" indent="0">
              <a:buNone/>
            </a:pPr>
            <a:r>
              <a:rPr lang="en-GB" b="1" dirty="0" smtClean="0">
                <a:solidFill>
                  <a:srgbClr val="3366FF"/>
                </a:solidFill>
                <a:latin typeface="Courier New"/>
                <a:cs typeface="Courier New"/>
              </a:rPr>
              <a:t>cl::Sampler sampler(</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context,           // context objects</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CL_FALSE,          // normalized coordinates</a:t>
            </a:r>
          </a:p>
          <a:p>
            <a:pPr marL="0" indent="0">
              <a:buNone/>
            </a:pPr>
            <a:r>
              <a:rPr lang="en-GB" b="1" dirty="0" smtClean="0">
                <a:solidFill>
                  <a:srgbClr val="3366FF"/>
                </a:solidFill>
                <a:latin typeface="Courier New"/>
                <a:cs typeface="Courier New"/>
              </a:rPr>
              <a:t>  CL_ADDRESS_REPEAT, // addressing mode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CL_FILTER_NEAREST, // filtering mode</a:t>
            </a: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Pass sampler to kernel as an argument</a:t>
            </a: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panose="02070309020205020404" pitchFamily="49" charset="0"/>
                <a:cs typeface="Courier New" panose="02070309020205020404" pitchFamily="49" charset="0"/>
              </a:rPr>
              <a:t>kernel</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solidFill>
                  <a:srgbClr val="3366FF"/>
                </a:solidFill>
                <a:latin typeface="Courier New" panose="02070309020205020404" pitchFamily="49" charset="0"/>
                <a:cs typeface="Courier New" panose="02070309020205020404" pitchFamily="49" charset="0"/>
              </a:rPr>
              <a:t>(queue, global), </a:t>
            </a:r>
            <a:r>
              <a:rPr lang="en-GB" b="1" dirty="0" smtClean="0">
                <a:solidFill>
                  <a:srgbClr val="3366FF"/>
                </a:solidFill>
                <a:latin typeface="Courier New" panose="02070309020205020404" pitchFamily="49" charset="0"/>
                <a:cs typeface="Courier New" panose="02070309020205020404" pitchFamily="49" charset="0"/>
              </a:rPr>
              <a:t>…, sampler, …)</a:t>
            </a:r>
            <a:r>
              <a:rPr lang="en-GB" b="1" dirty="0">
                <a:solidFill>
                  <a:srgbClr val="3366FF"/>
                </a:solidFill>
                <a:latin typeface="Courier New" panose="02070309020205020404" pitchFamily="49" charset="0"/>
                <a:cs typeface="Courier New" panose="02070309020205020404" pitchFamily="49" charset="0"/>
              </a:rPr>
              <a:t>;</a:t>
            </a: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foo(</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read_only</a:t>
            </a:r>
            <a:r>
              <a:rPr lang="en-GB" b="1" dirty="0">
                <a:solidFill>
                  <a:srgbClr val="3366FF"/>
                </a:solidFill>
                <a:latin typeface="Courier New"/>
                <a:cs typeface="Courier New"/>
              </a:rPr>
              <a:t> image2d_t input,</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write_only</a:t>
            </a:r>
            <a:r>
              <a:rPr lang="en-GB" b="1" dirty="0">
                <a:solidFill>
                  <a:srgbClr val="3366FF"/>
                </a:solidFill>
                <a:latin typeface="Courier New"/>
                <a:cs typeface="Courier New"/>
              </a:rPr>
              <a:t> image2d_t </a:t>
            </a:r>
            <a:r>
              <a:rPr lang="en-GB" b="1" dirty="0" smtClean="0">
                <a:solidFill>
                  <a:srgbClr val="3366FF"/>
                </a:solidFill>
                <a:latin typeface="Courier New"/>
                <a:cs typeface="Courier New"/>
              </a:rPr>
              <a:t>output,</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const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sampler_t</a:t>
            </a:r>
            <a:r>
              <a:rPr lang="en-GB" b="1" dirty="0" smtClean="0">
                <a:solidFill>
                  <a:srgbClr val="3366FF"/>
                </a:solidFill>
                <a:latin typeface="Courier New"/>
                <a:cs typeface="Courier New"/>
              </a:rPr>
              <a:t> sampler)</a:t>
            </a: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x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y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(1);</a:t>
            </a: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a:t>
            </a:r>
            <a:r>
              <a:rPr lang="en-GB" b="1" dirty="0">
                <a:solidFill>
                  <a:srgbClr val="3366FF"/>
                </a:solidFill>
                <a:latin typeface="Courier New"/>
                <a:cs typeface="Courier New"/>
              </a:rPr>
              <a:t>// Read a normalized pixel </a:t>
            </a:r>
            <a:r>
              <a:rPr lang="en-GB" b="1" dirty="0" smtClean="0">
                <a:solidFill>
                  <a:srgbClr val="3366FF"/>
                </a:solidFill>
                <a:latin typeface="Courier New"/>
                <a:cs typeface="Courier New"/>
              </a:rPr>
              <a:t>value using a sampler</a:t>
            </a:r>
            <a:endParaRPr lang="en-GB" b="1" dirty="0">
              <a:solidFill>
                <a:srgbClr val="3366FF"/>
              </a:solidFill>
              <a:latin typeface="Courier New"/>
              <a:cs typeface="Courier New"/>
            </a:endParaRPr>
          </a:p>
          <a:p>
            <a:pPr marL="0" indent="0">
              <a:buNone/>
            </a:pPr>
            <a:r>
              <a:rPr lang="en-GB" b="1" dirty="0">
                <a:solidFill>
                  <a:srgbClr val="3366FF"/>
                </a:solidFill>
                <a:latin typeface="Courier New"/>
                <a:cs typeface="Courier New"/>
              </a:rPr>
              <a:t>  float4 </a:t>
            </a:r>
            <a:r>
              <a:rPr lang="en-GB" b="1" dirty="0" err="1">
                <a:solidFill>
                  <a:srgbClr val="3366FF"/>
                </a:solidFill>
                <a:latin typeface="Courier New"/>
                <a:cs typeface="Courier New"/>
              </a:rPr>
              <a:t>color</a:t>
            </a:r>
            <a:r>
              <a:rPr lang="en-GB" b="1" dirty="0">
                <a:solidFill>
                  <a:srgbClr val="3366FF"/>
                </a:solidFill>
                <a:latin typeface="Courier New"/>
                <a:cs typeface="Courier New"/>
              </a:rPr>
              <a:t> = </a:t>
            </a:r>
            <a:r>
              <a:rPr lang="en-GB" b="1" dirty="0" err="1">
                <a:solidFill>
                  <a:srgbClr val="3366FF"/>
                </a:solidFill>
                <a:latin typeface="Courier New"/>
                <a:cs typeface="Courier New"/>
              </a:rPr>
              <a:t>read_imagef</a:t>
            </a:r>
            <a:r>
              <a:rPr lang="en-GB" b="1" dirty="0" smtClean="0">
                <a:solidFill>
                  <a:srgbClr val="3366FF"/>
                </a:solidFill>
                <a:latin typeface="Courier New"/>
                <a:cs typeface="Courier New"/>
              </a:rPr>
              <a:t>(</a:t>
            </a:r>
          </a:p>
          <a:p>
            <a:pPr marL="0" indent="0">
              <a:buNone/>
            </a:pPr>
            <a:r>
              <a:rPr lang="en-GB" b="1" dirty="0" smtClean="0">
                <a:solidFill>
                  <a:srgbClr val="3366FF"/>
                </a:solidFill>
                <a:latin typeface="Courier New"/>
                <a:cs typeface="Courier New"/>
              </a:rPr>
              <a:t>    input,</a:t>
            </a:r>
          </a:p>
          <a:p>
            <a:pPr marL="0" indent="0">
              <a:buNone/>
            </a:pPr>
            <a:r>
              <a:rPr lang="en-GB" b="1" dirty="0" smtClean="0">
                <a:solidFill>
                  <a:srgbClr val="3366FF"/>
                </a:solidFill>
                <a:latin typeface="Courier New"/>
                <a:cs typeface="Courier New"/>
              </a:rPr>
              <a:t>    sampler,</a:t>
            </a:r>
          </a:p>
          <a:p>
            <a:pPr marL="0" indent="0">
              <a:buNone/>
            </a:pPr>
            <a:r>
              <a:rPr lang="en-GB" b="1" dirty="0" smtClean="0">
                <a:solidFill>
                  <a:srgbClr val="3366FF"/>
                </a:solidFill>
                <a:latin typeface="Courier New"/>
                <a:cs typeface="Courier New"/>
              </a:rPr>
              <a:t>    (int2)(x, y)</a:t>
            </a:r>
          </a:p>
          <a:p>
            <a:pPr marL="0" indent="0">
              <a:buNone/>
            </a:pPr>
            <a:r>
              <a:rPr lang="en-GB" b="1" dirty="0" smtClean="0">
                <a:solidFill>
                  <a:srgbClr val="3366FF"/>
                </a:solidFill>
                <a:latin typeface="Courier New"/>
                <a:cs typeface="Courier New"/>
              </a:rPr>
              <a:t>  );</a:t>
            </a: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a:t>
            </a: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Alternatively, declare the sampler inside the kernel source</a:t>
            </a:r>
          </a:p>
          <a:p>
            <a:pPr marL="0" indent="0">
              <a:buNone/>
            </a:pPr>
            <a:r>
              <a:rPr lang="en-GB" b="1" dirty="0" err="1">
                <a:solidFill>
                  <a:srgbClr val="3366FF"/>
                </a:solidFill>
                <a:latin typeface="Courier New"/>
                <a:cs typeface="Courier New"/>
              </a:rPr>
              <a:t>const</a:t>
            </a:r>
            <a:r>
              <a:rPr lang="en-GB" b="1" dirty="0">
                <a:solidFill>
                  <a:srgbClr val="3366FF"/>
                </a:solidFill>
                <a:latin typeface="Courier New"/>
                <a:cs typeface="Courier New"/>
              </a:rPr>
              <a:t> </a:t>
            </a:r>
            <a:r>
              <a:rPr lang="en-GB" b="1" dirty="0" err="1">
                <a:solidFill>
                  <a:srgbClr val="3366FF"/>
                </a:solidFill>
                <a:latin typeface="Courier New"/>
                <a:cs typeface="Courier New"/>
              </a:rPr>
              <a:t>sampler_t</a:t>
            </a:r>
            <a:r>
              <a:rPr lang="en-GB" b="1" dirty="0">
                <a:solidFill>
                  <a:srgbClr val="3366FF"/>
                </a:solidFill>
                <a:latin typeface="Courier New"/>
                <a:cs typeface="Courier New"/>
              </a:rPr>
              <a:t> sampler =</a:t>
            </a:r>
          </a:p>
          <a:p>
            <a:pPr marL="0" indent="0">
              <a:buNone/>
            </a:pPr>
            <a:r>
              <a:rPr lang="en-GB" b="1" dirty="0">
                <a:solidFill>
                  <a:srgbClr val="3366FF"/>
                </a:solidFill>
                <a:latin typeface="Courier New"/>
                <a:cs typeface="Courier New"/>
              </a:rPr>
              <a:t>  CLK_NORMALIZED_COORDS_FALSE |</a:t>
            </a:r>
          </a:p>
          <a:p>
            <a:pPr marL="0" indent="0">
              <a:buNone/>
            </a:pPr>
            <a:r>
              <a:rPr lang="en-GB" b="1" dirty="0">
                <a:solidFill>
                  <a:srgbClr val="3366FF"/>
                </a:solidFill>
                <a:latin typeface="Courier New"/>
                <a:cs typeface="Courier New"/>
              </a:rPr>
              <a:t>  CLK_ADDRESS_CLAMP_TO_EDGE   |</a:t>
            </a:r>
          </a:p>
          <a:p>
            <a:pPr marL="0" indent="0">
              <a:buNone/>
            </a:pPr>
            <a:r>
              <a:rPr lang="en-GB" b="1" dirty="0">
                <a:solidFill>
                  <a:srgbClr val="3366FF"/>
                </a:solidFill>
                <a:latin typeface="Courier New"/>
                <a:cs typeface="Courier New"/>
              </a:rPr>
              <a:t>  CLK_FILTER_NEAREST;</a:t>
            </a:r>
          </a:p>
        </p:txBody>
      </p:sp>
      <p:sp>
        <p:nvSpPr>
          <p:cNvPr id="4" name="Text Placeholder 3"/>
          <p:cNvSpPr>
            <a:spLocks noGrp="1"/>
          </p:cNvSpPr>
          <p:nvPr>
            <p:ph type="body" sz="half" idx="2"/>
          </p:nvPr>
        </p:nvSpPr>
        <p:spPr/>
        <p:txBody>
          <a:bodyPr/>
          <a:lstStyle/>
          <a:p>
            <a:pPr marL="285750" indent="-285750">
              <a:buFont typeface="Arial"/>
              <a:buChar char="•"/>
            </a:pPr>
            <a:r>
              <a:rPr lang="en-GB" dirty="0"/>
              <a:t>The </a:t>
            </a:r>
            <a:r>
              <a:rPr lang="en-GB" b="1" dirty="0" err="1">
                <a:solidFill>
                  <a:srgbClr val="3366FF"/>
                </a:solidFill>
                <a:latin typeface="Courier New"/>
                <a:cs typeface="Courier New"/>
              </a:rPr>
              <a:t>read_image</a:t>
            </a:r>
            <a:r>
              <a:rPr lang="en-GB" b="1" dirty="0">
                <a:solidFill>
                  <a:srgbClr val="3366FF"/>
                </a:solidFill>
                <a:latin typeface="Courier New"/>
                <a:cs typeface="Courier New"/>
              </a:rPr>
              <a:t>*</a:t>
            </a:r>
            <a:r>
              <a:rPr lang="en-GB" dirty="0"/>
              <a:t> functions can optionally use a </a:t>
            </a:r>
            <a:r>
              <a:rPr lang="en-GB" i="1" dirty="0"/>
              <a:t>sampler</a:t>
            </a:r>
            <a:r>
              <a:rPr lang="en-GB" dirty="0"/>
              <a:t> object to control how the data is read</a:t>
            </a:r>
          </a:p>
          <a:p>
            <a:pPr marL="285750" indent="-285750">
              <a:buFont typeface="Arial"/>
              <a:buChar char="•"/>
            </a:pPr>
            <a:r>
              <a:rPr lang="en-GB" dirty="0"/>
              <a:t>Samplers can be created on the </a:t>
            </a:r>
            <a:r>
              <a:rPr lang="en-GB"/>
              <a:t>host (</a:t>
            </a:r>
            <a:r>
              <a:rPr lang="en-GB" b="1" smtClean="0">
                <a:solidFill>
                  <a:srgbClr val="3366FF"/>
                </a:solidFill>
                <a:latin typeface="Courier New"/>
                <a:cs typeface="Courier New"/>
              </a:rPr>
              <a:t>clCreateSampler</a:t>
            </a:r>
            <a:r>
              <a:rPr lang="en-GB" smtClean="0"/>
              <a:t>) </a:t>
            </a:r>
            <a:r>
              <a:rPr lang="en-GB" dirty="0"/>
              <a:t>and passed as an argument (</a:t>
            </a:r>
            <a:r>
              <a:rPr lang="en-GB" b="1" dirty="0" err="1">
                <a:solidFill>
                  <a:srgbClr val="3366FF"/>
                </a:solidFill>
                <a:latin typeface="Courier New"/>
                <a:cs typeface="Courier New"/>
              </a:rPr>
              <a:t>sampler_t</a:t>
            </a:r>
            <a:r>
              <a:rPr lang="en-GB" dirty="0"/>
              <a:t>), or declared inside the OpenCL source file as a constant value</a:t>
            </a:r>
          </a:p>
          <a:p>
            <a:pPr marL="285750" indent="-285750">
              <a:buFont typeface="Arial"/>
              <a:buChar char="•"/>
            </a:pPr>
            <a:r>
              <a:rPr lang="en-GB" dirty="0"/>
              <a:t>Samplers control whether to use normalized coordinates for addressing pixels, how to deal with out-of-range coordinates (</a:t>
            </a:r>
            <a:r>
              <a:rPr lang="en-GB" b="1" dirty="0">
                <a:solidFill>
                  <a:srgbClr val="3366FF"/>
                </a:solidFill>
                <a:latin typeface="Courier New"/>
                <a:cs typeface="Courier New"/>
              </a:rPr>
              <a:t>CLAMP</a:t>
            </a:r>
            <a:r>
              <a:rPr lang="en-GB" dirty="0"/>
              <a:t>, </a:t>
            </a:r>
            <a:r>
              <a:rPr lang="en-GB" b="1" dirty="0">
                <a:solidFill>
                  <a:srgbClr val="3366FF"/>
                </a:solidFill>
                <a:latin typeface="Courier New"/>
                <a:cs typeface="Courier New"/>
              </a:rPr>
              <a:t>CLAMP_TO_EDGE</a:t>
            </a:r>
            <a:r>
              <a:rPr lang="en-GB" dirty="0"/>
              <a:t>, </a:t>
            </a:r>
            <a:r>
              <a:rPr lang="en-GB" b="1" dirty="0">
                <a:solidFill>
                  <a:srgbClr val="3366FF"/>
                </a:solidFill>
                <a:latin typeface="Courier New"/>
                <a:cs typeface="Courier New"/>
              </a:rPr>
              <a:t>REPEAT</a:t>
            </a:r>
            <a:r>
              <a:rPr lang="en-GB" dirty="0"/>
              <a:t>, </a:t>
            </a:r>
            <a:r>
              <a:rPr lang="en-GB" b="1" dirty="0">
                <a:solidFill>
                  <a:srgbClr val="3366FF"/>
                </a:solidFill>
                <a:latin typeface="Courier New"/>
                <a:cs typeface="Courier New"/>
              </a:rPr>
              <a:t>MIRRORED_REPEAT</a:t>
            </a:r>
            <a:r>
              <a:rPr lang="en-GB" dirty="0">
                <a:solidFill>
                  <a:srgbClr val="3366FF"/>
                </a:solidFill>
              </a:rPr>
              <a:t> </a:t>
            </a:r>
            <a:r>
              <a:rPr lang="en-GB" dirty="0"/>
              <a:t>or </a:t>
            </a:r>
            <a:r>
              <a:rPr lang="en-GB" b="1" dirty="0">
                <a:solidFill>
                  <a:srgbClr val="3366FF"/>
                </a:solidFill>
                <a:latin typeface="Courier New"/>
                <a:cs typeface="Courier New"/>
              </a:rPr>
              <a:t>NONE</a:t>
            </a:r>
            <a:r>
              <a:rPr lang="en-GB" dirty="0"/>
              <a:t>) and how to filter pixels values (</a:t>
            </a:r>
            <a:r>
              <a:rPr lang="en-GB" b="1" dirty="0">
                <a:solidFill>
                  <a:srgbClr val="3366FF"/>
                </a:solidFill>
                <a:latin typeface="Courier New"/>
                <a:cs typeface="Courier New"/>
              </a:rPr>
              <a:t>NEAREST</a:t>
            </a:r>
            <a:r>
              <a:rPr lang="en-GB" dirty="0">
                <a:solidFill>
                  <a:srgbClr val="3366FF"/>
                </a:solidFill>
              </a:rPr>
              <a:t> </a:t>
            </a:r>
            <a:r>
              <a:rPr lang="en-GB" dirty="0"/>
              <a:t>or </a:t>
            </a:r>
            <a:r>
              <a:rPr lang="en-GB" b="1" dirty="0">
                <a:solidFill>
                  <a:srgbClr val="3366FF"/>
                </a:solidFill>
                <a:latin typeface="Courier New"/>
                <a:cs typeface="Courier New"/>
              </a:rPr>
              <a:t>LINEAR</a:t>
            </a:r>
            <a:r>
              <a:rPr lang="en-GB" dirty="0"/>
              <a:t>)</a:t>
            </a:r>
          </a:p>
          <a:p>
            <a:endParaRPr lang="en-GB" dirty="0"/>
          </a:p>
        </p:txBody>
      </p:sp>
    </p:spTree>
    <p:extLst>
      <p:ext uri="{BB962C8B-B14F-4D97-AF65-F5344CB8AC3E}">
        <p14:creationId xmlns:p14="http://schemas.microsoft.com/office/powerpoint/2010/main" val="4060139288"/>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13</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Start with the </a:t>
            </a:r>
            <a:r>
              <a:rPr lang="en-GB" dirty="0" smtClean="0">
                <a:latin typeface="Courier New"/>
                <a:cs typeface="Courier New"/>
              </a:rPr>
              <a:t>Bilateral</a:t>
            </a:r>
            <a:r>
              <a:rPr lang="en-GB" dirty="0" smtClean="0"/>
              <a:t> project</a:t>
            </a:r>
            <a:endParaRPr lang="en-GB" dirty="0"/>
          </a:p>
          <a:p>
            <a:r>
              <a:rPr lang="en-GB" dirty="0" smtClean="0"/>
              <a:t>Convert the kernel and host program to use image types</a:t>
            </a:r>
          </a:p>
          <a:p>
            <a:pPr lvl="1"/>
            <a:r>
              <a:rPr lang="en-GB" dirty="0" smtClean="0"/>
              <a:t>The data is RGBA, 8-bit per channel, so you can use an image format with </a:t>
            </a:r>
            <a:r>
              <a:rPr lang="en-GB" dirty="0"/>
              <a:t>CL_RGBA</a:t>
            </a:r>
            <a:r>
              <a:rPr lang="en-GB" dirty="0" smtClean="0"/>
              <a:t> and either </a:t>
            </a:r>
            <a:r>
              <a:rPr lang="en-GB" dirty="0"/>
              <a:t>CL_UNSIGNED_INT8</a:t>
            </a:r>
            <a:r>
              <a:rPr lang="en-GB" dirty="0" smtClean="0"/>
              <a:t> or </a:t>
            </a:r>
            <a:r>
              <a:rPr lang="en-GB" dirty="0"/>
              <a:t>CL_UNORM_INT8</a:t>
            </a:r>
            <a:r>
              <a:rPr lang="en-GB" dirty="0" smtClean="0"/>
              <a:t> </a:t>
            </a:r>
            <a:endParaRPr lang="en-GB" dirty="0"/>
          </a:p>
          <a:p>
            <a:r>
              <a:rPr lang="en-GB" dirty="0" smtClean="0"/>
              <a:t>Use a sampler to automatically perform </a:t>
            </a:r>
            <a:r>
              <a:rPr lang="en-GB" dirty="0" err="1" smtClean="0"/>
              <a:t>nomalization</a:t>
            </a:r>
            <a:r>
              <a:rPr lang="en-GB" dirty="0" smtClean="0"/>
              <a:t> and bounds checking</a:t>
            </a:r>
          </a:p>
          <a:p>
            <a:r>
              <a:rPr lang="en-GB" dirty="0" smtClean="0"/>
              <a:t>Compare the performance to the buffer version for different devices</a:t>
            </a:r>
          </a:p>
        </p:txBody>
      </p:sp>
    </p:spTree>
    <p:extLst>
      <p:ext uri="{BB962C8B-B14F-4D97-AF65-F5344CB8AC3E}">
        <p14:creationId xmlns:p14="http://schemas.microsoft.com/office/powerpoint/2010/main" val="22449751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Installing </a:t>
            </a:r>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07504" y="1052736"/>
            <a:ext cx="8928992" cy="5616624"/>
          </a:xfrm>
        </p:spPr>
        <p:txBody>
          <a:bodyPr>
            <a:normAutofit fontScale="77500" lnSpcReduction="20000"/>
          </a:bodyPr>
          <a:lstStyle/>
          <a:p>
            <a:r>
              <a:rPr lang="en-GB" dirty="0" err="1" smtClean="0"/>
              <a:t>Paraver</a:t>
            </a:r>
            <a:r>
              <a:rPr lang="en-GB" dirty="0" smtClean="0"/>
              <a:t> is easy to install on Linux</a:t>
            </a:r>
          </a:p>
          <a:p>
            <a:pPr lvl="1"/>
            <a:r>
              <a:rPr lang="en-GB" dirty="0" smtClean="0"/>
              <a:t>Just download and unpack the binary</a:t>
            </a:r>
          </a:p>
          <a:p>
            <a:r>
              <a:rPr lang="en-GB" dirty="0" err="1" smtClean="0"/>
              <a:t>Extrae</a:t>
            </a:r>
            <a:r>
              <a:rPr lang="en-GB" dirty="0" smtClean="0"/>
              <a:t> has some dependencies, some of which you’ll have to build from source</a:t>
            </a:r>
          </a:p>
          <a:p>
            <a:pPr lvl="1"/>
            <a:r>
              <a:rPr lang="en-GB" dirty="0" smtClean="0"/>
              <a:t>libxml2</a:t>
            </a:r>
          </a:p>
          <a:p>
            <a:pPr lvl="1"/>
            <a:r>
              <a:rPr lang="en-GB" dirty="0" err="1" smtClean="0"/>
              <a:t>binutils-dev</a:t>
            </a:r>
            <a:endParaRPr lang="en-GB" dirty="0" smtClean="0"/>
          </a:p>
          <a:p>
            <a:pPr lvl="1"/>
            <a:r>
              <a:rPr lang="en-GB" dirty="0" err="1" smtClean="0"/>
              <a:t>libunwind</a:t>
            </a:r>
            <a:endParaRPr lang="en-GB" dirty="0" smtClean="0"/>
          </a:p>
          <a:p>
            <a:pPr lvl="1"/>
            <a:r>
              <a:rPr lang="en-GB" dirty="0" smtClean="0"/>
              <a:t>PAPI</a:t>
            </a:r>
          </a:p>
          <a:p>
            <a:pPr lvl="1"/>
            <a:r>
              <a:rPr lang="en-GB" dirty="0" smtClean="0"/>
              <a:t>MPI (optional)</a:t>
            </a:r>
            <a:endParaRPr lang="en-GB" dirty="0"/>
          </a:p>
          <a:p>
            <a:r>
              <a:rPr lang="en-GB" dirty="0" smtClean="0"/>
              <a:t>Use something like the following command line to configure before “make &amp;&amp; make install”:</a:t>
            </a:r>
            <a:br>
              <a:rPr lang="en-GB" dirty="0" smtClean="0"/>
            </a:br>
            <a:endParaRPr lang="en-GB" sz="1800" dirty="0" smtClean="0"/>
          </a:p>
          <a:p>
            <a:pPr marL="457200" lvl="1" indent="0">
              <a:buNone/>
            </a:pPr>
            <a:r>
              <a:rPr lang="en-GB" dirty="0" smtClean="0">
                <a:latin typeface="Courier New Bold"/>
              </a:rPr>
              <a:t>./configure –-prefix=$HOME/</a:t>
            </a:r>
            <a:r>
              <a:rPr lang="en-GB" dirty="0" err="1" smtClean="0">
                <a:latin typeface="Courier New Bold"/>
              </a:rPr>
              <a:t>extrae</a:t>
            </a:r>
            <a:r>
              <a:rPr lang="en-GB" dirty="0" smtClean="0">
                <a:latin typeface="Courier New Bold"/>
              </a:rPr>
              <a:t> --with-</a:t>
            </a:r>
            <a:r>
              <a:rPr lang="en-GB" dirty="0" err="1" smtClean="0">
                <a:latin typeface="Courier New Bold"/>
              </a:rPr>
              <a:t>binutils</a:t>
            </a:r>
            <a:r>
              <a:rPr lang="en-GB" dirty="0" smtClean="0">
                <a:latin typeface="Courier New Bold"/>
              </a:rPr>
              <a:t>=$HOME --with-</a:t>
            </a:r>
            <a:r>
              <a:rPr lang="en-GB" dirty="0" err="1" smtClean="0">
                <a:latin typeface="Courier New Bold"/>
              </a:rPr>
              <a:t>papi</a:t>
            </a:r>
            <a:r>
              <a:rPr lang="en-GB" dirty="0" smtClean="0">
                <a:latin typeface="Courier New Bold"/>
              </a:rPr>
              <a:t>=$HOME --with-</a:t>
            </a:r>
            <a:r>
              <a:rPr lang="en-GB" dirty="0" err="1" smtClean="0">
                <a:latin typeface="Courier New Bold"/>
              </a:rPr>
              <a:t>mpi</a:t>
            </a:r>
            <a:r>
              <a:rPr lang="en-GB" dirty="0" smtClean="0">
                <a:latin typeface="Courier New Bold"/>
              </a:rPr>
              <a:t>=$HOME --without-</a:t>
            </a:r>
            <a:r>
              <a:rPr lang="en-GB" dirty="0" err="1" smtClean="0">
                <a:latin typeface="Courier New Bold"/>
              </a:rPr>
              <a:t>dyninst</a:t>
            </a:r>
            <a:r>
              <a:rPr lang="en-GB" dirty="0" smtClean="0">
                <a:latin typeface="Courier New Bold"/>
              </a:rPr>
              <a:t> --with-unwind=$HOME --with-</a:t>
            </a:r>
            <a:r>
              <a:rPr lang="en-GB" dirty="0" err="1" smtClean="0">
                <a:latin typeface="Courier New Bold"/>
              </a:rPr>
              <a:t>opencl</a:t>
            </a:r>
            <a:r>
              <a:rPr lang="en-GB" dirty="0" smtClean="0">
                <a:latin typeface="Courier New Bold"/>
              </a:rPr>
              <a:t>=/</a:t>
            </a:r>
            <a:r>
              <a:rPr lang="en-GB" dirty="0" err="1" smtClean="0">
                <a:latin typeface="Courier New Bold"/>
              </a:rPr>
              <a:t>usr</a:t>
            </a:r>
            <a:r>
              <a:rPr lang="en-GB" dirty="0" smtClean="0">
                <a:latin typeface="Courier New Bold"/>
              </a:rPr>
              <a:t>/local/ --with-</a:t>
            </a:r>
            <a:r>
              <a:rPr lang="en-GB" dirty="0" err="1" smtClean="0">
                <a:latin typeface="Courier New Bold"/>
              </a:rPr>
              <a:t>opencl</a:t>
            </a:r>
            <a:r>
              <a:rPr lang="en-GB" dirty="0" smtClean="0">
                <a:latin typeface="Courier New Bold"/>
              </a:rPr>
              <a:t>-libs=/</a:t>
            </a:r>
            <a:r>
              <a:rPr lang="en-GB" dirty="0" err="1" smtClean="0">
                <a:latin typeface="Courier New Bold"/>
              </a:rPr>
              <a:t>usr</a:t>
            </a:r>
            <a:r>
              <a:rPr lang="en-GB" dirty="0" smtClean="0">
                <a:latin typeface="Courier New Bold"/>
              </a:rPr>
              <a:t>/lib64</a:t>
            </a:r>
          </a:p>
        </p:txBody>
      </p:sp>
    </p:spTree>
    <p:extLst>
      <p:ext uri="{BB962C8B-B14F-4D97-AF65-F5344CB8AC3E}">
        <p14:creationId xmlns:p14="http://schemas.microsoft.com/office/powerpoint/2010/main" val="1697183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1 – tracing your code</a:t>
            </a:r>
            <a:endParaRPr lang="en-GB" dirty="0"/>
          </a:p>
        </p:txBody>
      </p:sp>
      <p:sp>
        <p:nvSpPr>
          <p:cNvPr id="3" name="Content Placeholder 2"/>
          <p:cNvSpPr>
            <a:spLocks noGrp="1"/>
          </p:cNvSpPr>
          <p:nvPr>
            <p:ph idx="1"/>
          </p:nvPr>
        </p:nvSpPr>
        <p:spPr>
          <a:xfrm>
            <a:off x="457200" y="1600200"/>
            <a:ext cx="8229600" cy="4781128"/>
          </a:xfrm>
        </p:spPr>
        <p:txBody>
          <a:bodyPr>
            <a:normAutofit fontScale="85000" lnSpcReduction="20000"/>
          </a:bodyPr>
          <a:lstStyle/>
          <a:p>
            <a:pPr>
              <a:lnSpc>
                <a:spcPct val="110000"/>
              </a:lnSpc>
            </a:pPr>
            <a:r>
              <a:rPr lang="en-GB" dirty="0" smtClean="0"/>
              <a:t>Copy the trace.sh script from </a:t>
            </a:r>
            <a:r>
              <a:rPr lang="en-GB" dirty="0" err="1" smtClean="0"/>
              <a:t>extrae</a:t>
            </a:r>
            <a:r>
              <a:rPr lang="en-GB" dirty="0" smtClean="0"/>
              <a:t>/share/example/OPENCL to your project directory</a:t>
            </a:r>
          </a:p>
          <a:p>
            <a:pPr lvl="1">
              <a:lnSpc>
                <a:spcPct val="110000"/>
              </a:lnSpc>
            </a:pPr>
            <a:r>
              <a:rPr lang="en-GB" dirty="0" smtClean="0"/>
              <a:t>This sets up a few environment variables and then runs your compiled binary</a:t>
            </a:r>
          </a:p>
          <a:p>
            <a:pPr>
              <a:lnSpc>
                <a:spcPct val="110000"/>
              </a:lnSpc>
            </a:pPr>
            <a:r>
              <a:rPr lang="en-GB" dirty="0" smtClean="0"/>
              <a:t>Copy the extrae.xml file from the same location to your project directory</a:t>
            </a:r>
          </a:p>
          <a:p>
            <a:pPr lvl="1">
              <a:lnSpc>
                <a:spcPct val="110000"/>
              </a:lnSpc>
            </a:pPr>
            <a:r>
              <a:rPr lang="en-GB" dirty="0" smtClean="0"/>
              <a:t>This gives some instructions to </a:t>
            </a:r>
            <a:r>
              <a:rPr lang="en-GB" dirty="0" err="1" smtClean="0"/>
              <a:t>Extrae</a:t>
            </a:r>
            <a:r>
              <a:rPr lang="en-GB" dirty="0" smtClean="0"/>
              <a:t> as to how to profile your code</a:t>
            </a:r>
          </a:p>
          <a:p>
            <a:pPr lvl="1">
              <a:lnSpc>
                <a:spcPct val="110000"/>
              </a:lnSpc>
            </a:pPr>
            <a:r>
              <a:rPr lang="en-GB" dirty="0" smtClean="0"/>
              <a:t>Lots of options here – see their user guide</a:t>
            </a:r>
          </a:p>
          <a:p>
            <a:pPr lvl="1">
              <a:lnSpc>
                <a:spcPct val="110000"/>
              </a:lnSpc>
            </a:pPr>
            <a:r>
              <a:rPr lang="en-GB" dirty="0" smtClean="0"/>
              <a:t>The default they provide is fine to use to begin with</a:t>
            </a:r>
          </a:p>
          <a:p>
            <a:pPr>
              <a:lnSpc>
                <a:spcPct val="110000"/>
              </a:lnSpc>
            </a:pPr>
            <a:r>
              <a:rPr lang="en-GB" dirty="0" smtClean="0"/>
              <a:t>Trace!</a:t>
            </a:r>
          </a:p>
          <a:p>
            <a:pPr lvl="1">
              <a:lnSpc>
                <a:spcPct val="110000"/>
              </a:lnSpc>
            </a:pPr>
            <a:r>
              <a:rPr lang="en-GB" b="1" dirty="0" smtClean="0">
                <a:latin typeface="Courier New"/>
                <a:cs typeface="Courier New"/>
              </a:rPr>
              <a:t>./trace.sh ./</a:t>
            </a:r>
            <a:r>
              <a:rPr lang="en-GB" b="1" dirty="0" err="1" smtClean="0">
                <a:latin typeface="Courier New"/>
                <a:cs typeface="Courier New"/>
              </a:rPr>
              <a:t>a.out</a:t>
            </a:r>
            <a:endParaRPr lang="en-GB" b="1" dirty="0">
              <a:latin typeface="Courier New"/>
              <a:cs typeface="Courier New"/>
            </a:endParaRPr>
          </a:p>
        </p:txBody>
      </p:sp>
    </p:spTree>
    <p:extLst>
      <p:ext uri="{BB962C8B-B14F-4D97-AF65-F5344CB8AC3E}">
        <p14:creationId xmlns:p14="http://schemas.microsoft.com/office/powerpoint/2010/main" val="712430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6308</Words>
  <Application>Microsoft Macintosh PowerPoint</Application>
  <PresentationFormat>On-screen Show (4:3)</PresentationFormat>
  <Paragraphs>939</Paragraphs>
  <Slides>78</Slides>
  <Notes>9</Notes>
  <HiddenSlides>13</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Office Theme</vt:lpstr>
      <vt:lpstr>Profiling OpenCL Code</vt:lpstr>
      <vt:lpstr>Profiling</vt:lpstr>
      <vt:lpstr>OpenCL events</vt:lpstr>
      <vt:lpstr>Profiling tools</vt:lpstr>
      <vt:lpstr>Extrae and Paraver</vt:lpstr>
      <vt:lpstr>Extrae and Paraver</vt:lpstr>
      <vt:lpstr>Important!</vt:lpstr>
      <vt:lpstr>Installing Extrae and Paraver</vt:lpstr>
      <vt:lpstr>Step 1 – tracing your code</vt:lpstr>
      <vt:lpstr>Step 2 – visualize the trace</vt:lpstr>
      <vt:lpstr>Paraver</vt:lpstr>
      <vt:lpstr>Usage Tips</vt:lpstr>
      <vt:lpstr>Platform specific profilers</vt:lpstr>
      <vt:lpstr>NVIDIA Visual Profiler®</vt:lpstr>
      <vt:lpstr>Profiling using nvvp</vt:lpstr>
      <vt:lpstr>Profiling using nvvp</vt:lpstr>
      <vt:lpstr>NVIDIA® Nsight™</vt:lpstr>
      <vt:lpstr>Profiling from the command line</vt:lpstr>
      <vt:lpstr>AMD® CodeXL</vt:lpstr>
      <vt:lpstr>CodeXL</vt:lpstr>
      <vt:lpstr>CodeXL</vt:lpstr>
      <vt:lpstr>CodeXL</vt:lpstr>
      <vt:lpstr>Intel vTune</vt:lpstr>
      <vt:lpstr>Debugging OpenCL</vt:lpstr>
      <vt:lpstr>Debugging OpenCL 1.1</vt:lpstr>
      <vt:lpstr>Debugging OpenCL – more tips</vt:lpstr>
      <vt:lpstr>printf</vt:lpstr>
      <vt:lpstr>Debugging with GDB</vt:lpstr>
      <vt:lpstr>Using GDB with Intel®</vt:lpstr>
      <vt:lpstr>Using GDB with AMD®</vt:lpstr>
      <vt:lpstr>CodeXL</vt:lpstr>
      <vt:lpstr>Intel® INDE</vt:lpstr>
      <vt:lpstr>GPUVerify</vt:lpstr>
      <vt:lpstr>Oclgrind</vt:lpstr>
      <vt:lpstr>Exercise 10: Profiling and Debugging OpenCL programs</vt:lpstr>
      <vt:lpstr>Advanced OpenCL Topics - OPTIMISATION</vt:lpstr>
      <vt:lpstr>Fast Kernels</vt:lpstr>
      <vt:lpstr>Performance portability</vt:lpstr>
      <vt:lpstr>OpenCL Memory Hierarchy</vt:lpstr>
      <vt:lpstr>Private Memory</vt:lpstr>
      <vt:lpstr>Private Memory</vt:lpstr>
      <vt:lpstr>Occupancy</vt:lpstr>
      <vt:lpstr>Local Memory</vt:lpstr>
      <vt:lpstr>Global Memory</vt:lpstr>
      <vt:lpstr>Coalesced Access</vt:lpstr>
      <vt:lpstr>Memory layout is critical to performance</vt:lpstr>
      <vt:lpstr>Optimizations</vt:lpstr>
      <vt:lpstr>PowerPoint Presentation</vt:lpstr>
      <vt:lpstr>PowerPoint Presentation</vt:lpstr>
      <vt:lpstr>PowerPoint Presentation</vt:lpstr>
      <vt:lpstr>PowerPoint Presentation</vt:lpstr>
      <vt:lpstr>PowerPoint Presentation</vt:lpstr>
      <vt:lpstr>Sub Buffers</vt:lpstr>
      <vt:lpstr>Constant Memory</vt:lpstr>
      <vt:lpstr>Work-groups</vt:lpstr>
      <vt:lpstr>Effect of work-group sizes</vt:lpstr>
      <vt:lpstr>Tuning Knobs some general issues to think about</vt:lpstr>
      <vt:lpstr>Auto tuning</vt:lpstr>
      <vt:lpstr>Auto tuning example - Flamingo</vt:lpstr>
      <vt:lpstr>Auto tuning - Example</vt:lpstr>
      <vt:lpstr>Thread throttling</vt:lpstr>
      <vt:lpstr>Barrier example</vt:lpstr>
      <vt:lpstr>Compilation hints</vt:lpstr>
      <vt:lpstr>Vectorisation</vt:lpstr>
      <vt:lpstr>Vectorisation</vt:lpstr>
      <vt:lpstr>Vectorisation</vt:lpstr>
      <vt:lpstr>Vectorisation</vt:lpstr>
      <vt:lpstr>Branching</vt:lpstr>
      <vt:lpstr>Branching</vt:lpstr>
      <vt:lpstr>Native Math Functions</vt:lpstr>
      <vt:lpstr>Half Precision</vt:lpstr>
      <vt:lpstr>Exercise 12</vt:lpstr>
      <vt:lpstr>Image Types</vt:lpstr>
      <vt:lpstr>Image Types – Host API</vt:lpstr>
      <vt:lpstr>Image Formats </vt:lpstr>
      <vt:lpstr>Image Types – Kernel</vt:lpstr>
      <vt:lpstr>Image Samplers</vt:lpstr>
      <vt:lpstr>Exercise 13</vt:lpstr>
    </vt:vector>
  </TitlesOfParts>
  <Company>University of Bristol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Profiling OpenCL Code</dc:title>
  <dc:creator>James Price</dc:creator>
  <cp:lastModifiedBy>James Price</cp:lastModifiedBy>
  <cp:revision>2</cp:revision>
  <dcterms:created xsi:type="dcterms:W3CDTF">2015-05-05T22:43:30Z</dcterms:created>
  <dcterms:modified xsi:type="dcterms:W3CDTF">2015-05-05T22:43:50Z</dcterms:modified>
</cp:coreProperties>
</file>