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64" r:id="rId3"/>
    <p:sldId id="266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9" r:id="rId13"/>
    <p:sldId id="268" r:id="rId14"/>
    <p:sldId id="270" r:id="rId15"/>
    <p:sldId id="271" r:id="rId16"/>
    <p:sldId id="272" r:id="rId17"/>
    <p:sldId id="278" r:id="rId18"/>
    <p:sldId id="273" r:id="rId19"/>
    <p:sldId id="274" r:id="rId20"/>
    <p:sldId id="275" r:id="rId21"/>
    <p:sldId id="279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4D45-CC88-7D46-9D48-9989C6A85D58}" type="datetimeFigureOut">
              <a:rPr lang="en-US" smtClean="0"/>
              <a:t>08/04/16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0886-CC17-8E42-AE02-995FCC13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Kernels</a:t>
            </a:r>
            <a:r>
              <a:rPr lang="en-GB" baseline="0" dirty="0" smtClean="0"/>
              <a:t> bundled into binary, no need to ship extra files, set paths </a:t>
            </a:r>
            <a:r>
              <a:rPr lang="en-GB" baseline="0" dirty="0" err="1" smtClean="0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OpenCL</a:t>
            </a:r>
            <a:r>
              <a:rPr lang="en-GB" baseline="0" dirty="0" smtClean="0"/>
              <a:t> kernels may contain 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e.g. Image processing framework, allow third-parties</a:t>
            </a:r>
            <a:r>
              <a:rPr lang="en-GB" baseline="0" dirty="0" smtClean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r>
              <a:rPr lang="en-GB" baseline="0" dirty="0" smtClean="0"/>
              <a:t> to compiler to make it potentially enable more optimizations.</a:t>
            </a:r>
          </a:p>
          <a:p>
            <a:r>
              <a:rPr lang="en-GB" baseline="0" dirty="0" err="1" smtClean="0"/>
              <a:t>reqd_work_group_size</a:t>
            </a:r>
            <a:r>
              <a:rPr lang="en-GB" baseline="0" dirty="0" smtClean="0"/>
              <a:t> requires that we know WGSIZE at compile-time, but can use meta</a:t>
            </a:r>
            <a:r>
              <a:rPr lang="en-GB" baseline="0" smtClean="0"/>
              <a:t>-programming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6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ifdefs</a:t>
            </a:r>
            <a:r>
              <a:rPr lang="en-GB" baseline="0" dirty="0" smtClean="0"/>
              <a:t> for toggling functionality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08/04/16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08/04/16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08/04/16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08/04/16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08/04/16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08/04/16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08/04/16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08/04/16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08/04/16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08/04/16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08/04/16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EA19-98D7-5F47-83EC-D97C4239F8D5}" type="datetimeFigureOut">
              <a:rPr lang="en-US" smtClean="0"/>
              <a:t>08/04/16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86517" cy="1143000"/>
          </a:xfrm>
        </p:spPr>
        <p:txBody>
          <a:bodyPr/>
          <a:lstStyle/>
          <a:p>
            <a:r>
              <a:rPr lang="en-GB" dirty="0" smtClean="0"/>
              <a:t>Portable Binaries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Khronos has produced a specification for a </a:t>
            </a:r>
            <a:r>
              <a:rPr lang="en-GB" b="1" dirty="0" smtClean="0">
                <a:solidFill>
                  <a:srgbClr val="008000"/>
                </a:solidFill>
              </a:rPr>
              <a:t>S</a:t>
            </a:r>
            <a:r>
              <a:rPr lang="en-GB" dirty="0" smtClean="0"/>
              <a:t>tandard </a:t>
            </a:r>
            <a:r>
              <a:rPr lang="en-GB" b="1" dirty="0" smtClean="0">
                <a:solidFill>
                  <a:srgbClr val="008000"/>
                </a:solidFill>
              </a:rPr>
              <a:t>P</a:t>
            </a:r>
            <a:r>
              <a:rPr lang="en-GB" dirty="0" smtClean="0"/>
              <a:t>ortable </a:t>
            </a:r>
            <a:r>
              <a:rPr lang="en-GB" b="1" dirty="0" smtClean="0">
                <a:solidFill>
                  <a:srgbClr val="008000"/>
                </a:solidFill>
              </a:rPr>
              <a:t>I</a:t>
            </a:r>
            <a:r>
              <a:rPr lang="en-GB" dirty="0" smtClean="0"/>
              <a:t>ntermediate </a:t>
            </a:r>
            <a:r>
              <a:rPr lang="en-GB" b="1" dirty="0" smtClean="0">
                <a:solidFill>
                  <a:srgbClr val="008000"/>
                </a:solidFill>
              </a:rPr>
              <a:t>R</a:t>
            </a:r>
            <a:r>
              <a:rPr lang="en-GB" dirty="0" smtClean="0"/>
              <a:t>epresentation</a:t>
            </a:r>
          </a:p>
          <a:p>
            <a:r>
              <a:rPr lang="en-GB" dirty="0" smtClean="0"/>
              <a:t>This defines a binary format that is designed to be portable, allowing us to use the same binary across many platforms</a:t>
            </a:r>
          </a:p>
          <a:p>
            <a:r>
              <a:rPr lang="en-GB" dirty="0" smtClean="0"/>
              <a:t>Not yet supported by all vendors, but SPIR-V is now core from OpenCL 2.1 onwards</a:t>
            </a:r>
          </a:p>
          <a:p>
            <a:pPr lvl="1"/>
            <a:r>
              <a:rPr lang="en-GB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clCreateProgramWithIL</a:t>
            </a:r>
            <a:r>
              <a:rPr lang="en-GB" b="1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endParaRPr lang="en-GB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97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It can be useful to inspect compiler output to see if the compiler is doing what you think it’s doing</a:t>
            </a:r>
          </a:p>
          <a:p>
            <a:r>
              <a:rPr lang="en-GB" dirty="0" smtClean="0"/>
              <a:t>On NVIDIA platforms the ‘binary’ retrieved is actually PTX, their abstract assembly language</a:t>
            </a:r>
          </a:p>
          <a:p>
            <a:r>
              <a:rPr lang="en-GB" dirty="0" smtClean="0"/>
              <a:t>On AMD platforms you can add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 smtClean="0"/>
              <a:t> to the build options to generate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 smtClean="0"/>
              <a:t> files containing the intermediate representation and native assembly code</a:t>
            </a:r>
          </a:p>
          <a:p>
            <a:r>
              <a:rPr lang="en-GB" dirty="0" smtClean="0"/>
              <a:t>Other vendors may provide an offline compiler which can generate LLVM/SPIR or assembly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provides a mechanism for automatically discovering and using new kernels, without having to write any new host code</a:t>
            </a:r>
          </a:p>
          <a:p>
            <a:r>
              <a:rPr lang="en-GB" dirty="0" smtClean="0"/>
              <a:t>Can make it much easier to add new kernels to an existing application</a:t>
            </a:r>
          </a:p>
          <a:p>
            <a:r>
              <a:rPr lang="en-GB" dirty="0" smtClean="0"/>
              <a:t>Provides a means for libraries and frameworks to accept additional kernels from third parties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rogram.getInfo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&lt;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&lt;CL_PROGRAM_KERNEL_NAMES&gt;(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GB" dirty="0" smtClean="0"/>
              <a:t>We can also query information about kernel arguments (</a:t>
            </a:r>
            <a:r>
              <a:rPr lang="en-GB" dirty="0" err="1" smtClean="0"/>
              <a:t>OpenCL</a:t>
            </a:r>
            <a:r>
              <a:rPr lang="en-GB" dirty="0" smtClean="0"/>
              <a:t> 1.2):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ernel.getInfo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&lt;CL_KERNEL_NUM_ARGS&gt;();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ernel.getArgInfo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&lt;CL_KERNEL_ARG*&gt;();</a:t>
            </a:r>
          </a:p>
          <a:p>
            <a:pPr marL="0" indent="0">
              <a:buNone/>
            </a:pPr>
            <a:r>
              <a:rPr lang="en-GB" dirty="0" smtClean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 smtClean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 smtClean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Separate Compilation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program.compile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GB" dirty="0" smtClean="0"/>
              <a:t>This enables the creation of libraries of compiled OpenCL functions, that can be linked to multiple program objects</a:t>
            </a:r>
          </a:p>
          <a:p>
            <a:r>
              <a:rPr lang="en-GB" dirty="0" smtClean="0"/>
              <a:t>Can improve program build times, by allowing code shared across multiple programs to be extracted into a common library</a:t>
            </a:r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OpenCL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8000"/>
                </a:solidFill>
              </a:rPr>
              <a:t>implies</a:t>
            </a:r>
            <a:endParaRPr lang="en-GB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Flags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For example, NVIDIA provide the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 smtClean="0"/>
              <a:t> flag to specify which GPU architecture should be targeted, 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Some vendors support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 smtClean="0"/>
              <a:t> </a:t>
            </a:r>
            <a:r>
              <a:rPr lang="en-GB" dirty="0"/>
              <a:t>f</a:t>
            </a:r>
            <a:r>
              <a:rPr lang="en-GB" dirty="0" smtClean="0"/>
              <a:t>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Other compilation </a:t>
            </a:r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Can use an attribute to inform the compiler of the work-group size that you intend to launch kernels with: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__attribute__((</a:t>
            </a:r>
            <a:r>
              <a:rPr lang="en-GB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(x, y, z)))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As with C/C++, use the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dirty="0" smtClean="0"/>
              <a:t>/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restrict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keywords for kernel arguments where appropriate to make sure the compiler can optimise memory accesses</a:t>
            </a:r>
          </a:p>
        </p:txBody>
      </p:sp>
    </p:spTree>
    <p:extLst>
      <p:ext uri="{BB962C8B-B14F-4D97-AF65-F5344CB8AC3E}">
        <p14:creationId xmlns:p14="http://schemas.microsoft.com/office/powerpoint/2010/main" val="113810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can exploit runtime compilation to embed values that are only known at runtime into kernels as compile-time constants</a:t>
            </a:r>
          </a:p>
          <a:p>
            <a:r>
              <a:rPr lang="en-GB" dirty="0" smtClean="0"/>
              <a:t>In some cases this can significantly improve performance</a:t>
            </a:r>
          </a:p>
          <a:p>
            <a:r>
              <a:rPr lang="en-GB" dirty="0" smtClean="0"/>
              <a:t>OpenCL compilers support the same </a:t>
            </a:r>
            <a:r>
              <a:rPr lang="en-GB" dirty="0" err="1" smtClean="0"/>
              <a:t>preprocessor</a:t>
            </a:r>
            <a:r>
              <a:rPr lang="en-GB" dirty="0" smtClean="0"/>
              <a:t> definition flags as GCC/Clang:</a:t>
            </a:r>
            <a:endParaRPr lang="en-GB" dirty="0"/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 Multiply a vector by a constant value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Passing the value as an argument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*data,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 factor)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data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[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] *=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factor;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("");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Defining the value as a </a:t>
            </a:r>
            <a:r>
              <a:rPr lang="en-GB" dirty="0" err="1" smtClean="0"/>
              <a:t>preprocessor</a:t>
            </a:r>
            <a:r>
              <a:rPr lang="en-GB" dirty="0" smtClean="0"/>
              <a:t> macro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*data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data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[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] *=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factor;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stringstream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options;     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options.setf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ios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::fixed, 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ios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floatfield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);      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options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&lt;&lt;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"-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Dfactor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=”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&lt;&lt;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userFactor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program.build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options.str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c_str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())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6695" y="18837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Not known at application build time (e.g. passed as command-line argument)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2920631" y="2345402"/>
            <a:ext cx="576064" cy="474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0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</a:t>
            </a:r>
            <a:r>
              <a:rPr lang="en-GB" dirty="0" smtClean="0"/>
              <a:t>load our OpenCL </a:t>
            </a:r>
            <a:r>
              <a:rPr lang="en-GB" dirty="0"/>
              <a:t>kernel source </a:t>
            </a:r>
            <a:r>
              <a:rPr lang="en-GB" dirty="0" smtClean="0"/>
              <a:t>code from </a:t>
            </a:r>
            <a:r>
              <a:rPr lang="en-GB" dirty="0"/>
              <a:t>file(s) at runtime</a:t>
            </a:r>
          </a:p>
          <a:p>
            <a:r>
              <a:rPr lang="en-GB" dirty="0" smtClean="0"/>
              <a:t>We can make things easier by using a script to convert OpenCL source files into string literals defined inside header files</a:t>
            </a:r>
          </a:p>
          <a:p>
            <a:r>
              <a:rPr lang="en-GB" dirty="0" smtClean="0"/>
              <a:t>This script then becomes part of the build process in the </a:t>
            </a:r>
            <a:r>
              <a:rPr lang="en-GB" dirty="0" err="1" smtClean="0"/>
              <a:t>Makefile</a:t>
            </a:r>
            <a:r>
              <a:rPr lang="en-GB" dirty="0" smtClean="0"/>
              <a:t>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foo.h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foo.cl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 ./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stringify_ocl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foo.cl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instead of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 smtClean="0"/>
              <a:t>, then define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at runtime using OpenCL build options: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Toggling use of local memory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All of this requires that we are compiling our OpenCL sources at runtime – this doesn’t work if we are precompiling our kernels or using SPIR</a:t>
            </a:r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Exercise: 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The example is a simple bilateral filter</a:t>
            </a:r>
          </a:p>
          <a:p>
            <a:pPr lvl="1"/>
            <a:r>
              <a:rPr lang="en-GB" dirty="0" smtClean="0"/>
              <a:t>Edge-preserving smoothing/noise reduction filter</a:t>
            </a:r>
          </a:p>
          <a:p>
            <a:pPr lvl="1"/>
            <a:r>
              <a:rPr lang="en-GB" dirty="0" smtClean="0"/>
              <a:t>Each pixel in output is some function of its neighbouring pixels in input</a:t>
            </a:r>
          </a:p>
          <a:p>
            <a:pPr lvl="1"/>
            <a:r>
              <a:rPr lang="en-GB" dirty="0" smtClean="0"/>
              <a:t>Uses </a:t>
            </a:r>
            <a:r>
              <a:rPr lang="en-GB" dirty="0" err="1" smtClean="0">
                <a:latin typeface="Courier New"/>
                <a:cs typeface="Courier New"/>
              </a:rPr>
              <a:t>sqrt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/>
                <a:cs typeface="Courier New"/>
              </a:rPr>
              <a:t>exp</a:t>
            </a:r>
            <a:r>
              <a:rPr lang="en-GB" dirty="0" smtClean="0"/>
              <a:t> and </a:t>
            </a:r>
            <a:r>
              <a:rPr lang="en-GB" dirty="0" smtClean="0">
                <a:latin typeface="Courier New"/>
                <a:cs typeface="Courier New"/>
              </a:rPr>
              <a:t>distance</a:t>
            </a:r>
            <a:r>
              <a:rPr lang="en-GB" dirty="0" smtClean="0"/>
              <a:t> </a:t>
            </a:r>
            <a:r>
              <a:rPr lang="en-GB" dirty="0" err="1" smtClean="0"/>
              <a:t>builtins</a:t>
            </a:r>
            <a:endParaRPr lang="en-GB" dirty="0" smtClean="0"/>
          </a:p>
          <a:p>
            <a:r>
              <a:rPr lang="en-GB" dirty="0" smtClean="0"/>
              <a:t>A fully working implementation of this code is provided as a starting point</a:t>
            </a:r>
          </a:p>
          <a:p>
            <a:r>
              <a:rPr lang="en-GB" b="1" dirty="0" smtClean="0"/>
              <a:t>NOTE:</a:t>
            </a:r>
            <a:r>
              <a:rPr lang="en-GB" dirty="0" smtClean="0"/>
              <a:t> Requires SDL2 library</a:t>
            </a:r>
          </a:p>
          <a:p>
            <a:pPr lvl="1"/>
            <a:r>
              <a:rPr lang="en-GB" dirty="0" smtClean="0"/>
              <a:t>Linux: </a:t>
            </a:r>
            <a:r>
              <a:rPr lang="en-GB" dirty="0" smtClean="0">
                <a:latin typeface="Courier New"/>
                <a:cs typeface="Courier New"/>
              </a:rPr>
              <a:t>yum install SDL2-devel</a:t>
            </a:r>
            <a:r>
              <a:rPr lang="en-GB" dirty="0" smtClean="0"/>
              <a:t> or </a:t>
            </a:r>
            <a:r>
              <a:rPr lang="en-GB" dirty="0" smtClean="0">
                <a:latin typeface="Courier New"/>
                <a:cs typeface="Courier New"/>
              </a:rPr>
              <a:t>apt-get install libsdl2</a:t>
            </a:r>
            <a:r>
              <a:rPr lang="en-GB" dirty="0">
                <a:latin typeface="Courier New"/>
                <a:cs typeface="Courier New"/>
              </a:rPr>
              <a:t>-</a:t>
            </a:r>
            <a:r>
              <a:rPr lang="en-GB" dirty="0" smtClean="0">
                <a:latin typeface="Courier New"/>
                <a:cs typeface="Courier New"/>
              </a:rPr>
              <a:t>dev</a:t>
            </a:r>
          </a:p>
          <a:p>
            <a:pPr lvl="1"/>
            <a:r>
              <a:rPr lang="en-GB" dirty="0" smtClean="0"/>
              <a:t>OS X: Download and install SDL2 development framework</a:t>
            </a:r>
          </a:p>
          <a:p>
            <a:pPr lvl="1"/>
            <a:r>
              <a:rPr lang="en-GB" dirty="0"/>
              <a:t>Windows: SDL2 libraries/headers provided with </a:t>
            </a:r>
            <a:r>
              <a:rPr lang="en-GB" dirty="0" smtClean="0"/>
              <a:t>exercises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3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Exercise: 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8112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Disclaimer: This might not help for every </a:t>
            </a:r>
            <a:r>
              <a:rPr lang="en-GB" dirty="0" smtClean="0"/>
              <a:t>parameter or on </a:t>
            </a:r>
            <a:r>
              <a:rPr lang="en-GB" dirty="0" smtClean="0"/>
              <a:t>every device – try it </a:t>
            </a:r>
            <a:r>
              <a:rPr lang="en-GB" dirty="0" smtClean="0"/>
              <a:t>with a </a:t>
            </a:r>
            <a:r>
              <a:rPr lang="en-GB" dirty="0" smtClean="0"/>
              <a:t>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</a:t>
            </a:r>
            <a:r>
              <a:rPr lang="en-GB" dirty="0" smtClean="0"/>
              <a:t>provided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Tip: If verification is too slow, 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noverify</a:t>
            </a:r>
            <a:r>
              <a:rPr lang="en-GB" dirty="0" smtClean="0"/>
              <a:t> flag or set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verify = false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endParaRPr lang="en-GB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 smtClean="0"/>
              <a:t>Extras: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Make the work-group size inside the kernel a compile-time constant, and change the local memory allocation to only use as much as is needed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Modify </a:t>
            </a:r>
            <a:r>
              <a:rPr lang="en-GB" dirty="0"/>
              <a:t>the kernel to allow the runtime to toggle whether or not local memory is used at all, which could </a:t>
            </a:r>
            <a:r>
              <a:rPr lang="en-GB" dirty="0" smtClean="0"/>
              <a:t>improve performance portability on devices without physical local memory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Get the compiler to generate the assembly code and look through this, correlating it to your source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*a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*b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*c)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=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 c[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 = a[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 + b[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After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char *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vecadd_ocl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*a,\n"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*b,\n"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*c)\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"{\n"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sv-SE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i =\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</a:t>
            </a:r>
            <a:r>
              <a:rPr lang="sv-SE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(0);\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c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[i] = a[i] + b[i];\n"</a:t>
            </a:r>
          </a:p>
          <a:p>
            <a:pPr marL="0" indent="0">
              <a:buNone/>
            </a:pP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"}\n"</a:t>
            </a:r>
          </a:p>
          <a:p>
            <a:pPr marL="0" indent="0">
              <a:buNone/>
            </a:pP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#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!/bin/bash</a:t>
            </a:r>
          </a:p>
          <a:p>
            <a:pPr marL="400050" lvl="1" indent="0"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NAME=${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IN%.cl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OUT=$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NAME.h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char *"$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NAME"_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ocl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=" &gt;$OUT</a:t>
            </a:r>
          </a:p>
          <a:p>
            <a:pPr marL="400050" lvl="1" indent="0">
              <a:buNone/>
            </a:pP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sed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-e 's/\\/\\\\/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;s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/^/"/;s/$/\\n"/' \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$IN &gt;&gt;$OUT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";" &gt;&gt;$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OUT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Shipping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OpenCL applications rely on </a:t>
            </a:r>
            <a:r>
              <a:rPr lang="en-GB" b="1" i="1" dirty="0" smtClean="0">
                <a:solidFill>
                  <a:srgbClr val="0000FF"/>
                </a:solidFill>
              </a:rPr>
              <a:t>online</a:t>
            </a:r>
            <a:r>
              <a:rPr lang="en-GB" dirty="0" smtClean="0"/>
              <a:t> compilation in order to achieve portability</a:t>
            </a:r>
          </a:p>
          <a:p>
            <a:pPr lvl="1"/>
            <a:r>
              <a:rPr lang="en-GB" dirty="0" smtClean="0"/>
              <a:t>Also called runtime or JIT compilation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 smtClean="0"/>
              <a:t>There are a few ways to try and hide your OpenCL kernels from end users</a:t>
            </a:r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Encrypting OpenCL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1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</a:t>
            </a:r>
            <a:r>
              <a:rPr lang="en-GB" dirty="0" smtClean="0"/>
              <a:t>achieved with a </a:t>
            </a:r>
            <a:r>
              <a:rPr lang="en-GB" dirty="0"/>
              <a:t>standard encryption </a:t>
            </a:r>
            <a:r>
              <a:rPr lang="en-GB" dirty="0" smtClean="0"/>
              <a:t>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This prevents the source from being easily read, but it can still be retrieved by intercepting the call to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allows you to retrieve a binary from the runtime after it is compiled, and use this instead of loading a program from source</a:t>
            </a:r>
          </a:p>
          <a:p>
            <a:r>
              <a:rPr lang="en-GB" dirty="0" smtClean="0"/>
              <a:t>This means that we can precompile our OpenCL kernels and ship the binaries with our application (instead of the source code)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Retrieving the binary: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 program(context,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kernel_source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 sizes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&lt;CL_PROGRAM_BINARY_SIZES&gt;();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::vector&lt;char *&gt; binaries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&lt;CL_PROGRAM_BINARIES&gt;();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// Load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compiled program binary from file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cl::Program::Binaries b(1,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(binaries[0], sizes[0]));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 program (context, devices, b);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These binaries are only valid on the devices for which they are compiled, so we potentially have to perform this compilation for every device we wish to target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 vendor might change the binary definition at any time, potentially breaking our shipped application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If a binary isn’t compatible with the target device, an error will be returned either when creating the program or building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1865</Words>
  <Application>Microsoft Macintosh PowerPoint</Application>
  <PresentationFormat>On-screen Show (4:3)</PresentationFormat>
  <Paragraphs>215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Advanced OpenCL Topics: Kernel Compilation</vt:lpstr>
      <vt:lpstr>Stringifying Kernel Source</vt:lpstr>
      <vt:lpstr>Stringifying Kernel Source</vt:lpstr>
      <vt:lpstr>Stringifying Kernel Source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Portable Binaries</vt:lpstr>
      <vt:lpstr>Generating Assembly Code</vt:lpstr>
      <vt:lpstr>Kernel Introspection</vt:lpstr>
      <vt:lpstr>Kernel Introspection</vt:lpstr>
      <vt:lpstr>Separate Compilation and Linking</vt:lpstr>
      <vt:lpstr>Compiler Options</vt:lpstr>
      <vt:lpstr>Compiler Flags</vt:lpstr>
      <vt:lpstr>Other compilation hints</vt:lpstr>
      <vt:lpstr>Metaprogramming</vt:lpstr>
      <vt:lpstr>Example: Multiply a vector by a constant value</vt:lpstr>
      <vt:lpstr>Metaprogramming</vt:lpstr>
      <vt:lpstr>Exercise: kernel compilation</vt:lpstr>
      <vt:lpstr>Exercise: kernel compilation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James Price</cp:lastModifiedBy>
  <cp:revision>88</cp:revision>
  <dcterms:created xsi:type="dcterms:W3CDTF">2015-05-05T22:42:33Z</dcterms:created>
  <dcterms:modified xsi:type="dcterms:W3CDTF">2016-04-08T13:09:08Z</dcterms:modified>
</cp:coreProperties>
</file>