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7" r:id="rId2"/>
    <p:sldId id="258" r:id="rId3"/>
    <p:sldId id="259" r:id="rId4"/>
    <p:sldId id="33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3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8" r:id="rId59"/>
    <p:sldId id="314" r:id="rId60"/>
    <p:sldId id="313" r:id="rId61"/>
    <p:sldId id="315" r:id="rId62"/>
    <p:sldId id="316" r:id="rId63"/>
    <p:sldId id="317" r:id="rId64"/>
    <p:sldId id="318" r:id="rId65"/>
    <p:sldId id="320" r:id="rId66"/>
    <p:sldId id="321" r:id="rId67"/>
    <p:sldId id="322" r:id="rId68"/>
    <p:sldId id="323" r:id="rId69"/>
    <p:sldId id="324" r:id="rId70"/>
    <p:sldId id="338" r:id="rId71"/>
    <p:sldId id="325" r:id="rId72"/>
    <p:sldId id="326" r:id="rId73"/>
    <p:sldId id="327" r:id="rId74"/>
    <p:sldId id="328" r:id="rId75"/>
    <p:sldId id="329" r:id="rId76"/>
    <p:sldId id="337" r:id="rId77"/>
    <p:sldId id="330" r:id="rId78"/>
    <p:sldId id="331" r:id="rId79"/>
    <p:sldId id="332" r:id="rId80"/>
    <p:sldId id="333" r:id="rId81"/>
    <p:sldId id="334"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9" autoAdjust="0"/>
  </p:normalViewPr>
  <p:slideViewPr>
    <p:cSldViewPr snapToGrid="0" snapToObjects="1">
      <p:cViewPr varScale="1">
        <p:scale>
          <a:sx n="73" d="100"/>
          <a:sy n="73" d="100"/>
        </p:scale>
        <p:origin x="-215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08/04/16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Still have</a:t>
            </a:r>
            <a:r>
              <a:rPr lang="en-GB" baseline="0" dirty="0" smtClean="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61</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smtClean="0"/>
          </a:p>
          <a:p>
            <a:endParaRPr lang="en-GB" dirty="0" smtClean="0"/>
          </a:p>
          <a:p>
            <a:r>
              <a:rPr lang="en-GB" dirty="0" smtClean="0"/>
              <a:t>Architecture dependent, may not always</a:t>
            </a:r>
            <a:r>
              <a:rPr lang="en-GB" baseline="0" dirty="0" smtClean="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63</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64</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standard math functions (</a:t>
            </a:r>
            <a:r>
              <a:rPr lang="en-GB" dirty="0" err="1" smtClean="0"/>
              <a:t>sqrt</a:t>
            </a:r>
            <a:r>
              <a:rPr lang="en-GB" dirty="0" smtClean="0"/>
              <a:t>, sin</a:t>
            </a:r>
            <a:r>
              <a:rPr lang="en-GB" baseline="0" dirty="0" smtClean="0"/>
              <a:t> </a:t>
            </a:r>
            <a:r>
              <a:rPr lang="en-GB" baseline="0" dirty="0" err="1" smtClean="0"/>
              <a:t>etc</a:t>
            </a:r>
            <a:r>
              <a:rPr lang="en-GB" dirty="0" smtClean="0"/>
              <a:t>) work on these</a:t>
            </a:r>
            <a:r>
              <a:rPr lang="en-GB" baseline="0" dirty="0" smtClean="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65</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device query would return 1 on platforms that implicitly</a:t>
            </a:r>
            <a:r>
              <a:rPr lang="en-GB" baseline="0" dirty="0" smtClean="0"/>
              <a:t> </a:t>
            </a:r>
            <a:r>
              <a:rPr lang="en-GB" baseline="0" dirty="0" err="1" smtClean="0"/>
              <a:t>vectorize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68</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Branches</a:t>
            </a:r>
            <a:r>
              <a:rPr lang="en-GB" baseline="0" dirty="0" smtClean="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69</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Mask 0 if a &lt;= b </a:t>
            </a:r>
          </a:p>
          <a:p>
            <a:endParaRPr lang="en-US" dirty="0" smtClean="0"/>
          </a:p>
          <a:p>
            <a:r>
              <a:rPr lang="en-US" dirty="0" smtClean="0"/>
              <a:t>Single</a:t>
            </a:r>
            <a:r>
              <a:rPr lang="en-US" baseline="0" dirty="0" smtClean="0"/>
              <a:t>-cycle multiply-add means we get the extra multiplication by the mask for free</a:t>
            </a:r>
          </a:p>
          <a:p>
            <a:r>
              <a:rPr lang="en-US" baseline="0" dirty="0" smtClean="0"/>
              <a:t>No branches means there won’t be any pipeline stalls</a:t>
            </a:r>
          </a:p>
          <a:p>
            <a:r>
              <a:rPr lang="en-US" baseline="0" dirty="0" smtClean="0"/>
              <a:t>Subtle point: more instruction level parallelism in second example: the </a:t>
            </a:r>
            <a:r>
              <a:rPr lang="en-US" baseline="0" dirty="0" err="1" smtClean="0"/>
              <a:t>mul</a:t>
            </a:r>
            <a:r>
              <a:rPr lang="en-US" baseline="0" dirty="0" smtClean="0"/>
              <a:t> and sub can be issued independently from the </a:t>
            </a:r>
            <a:r>
              <a:rPr lang="en-US" baseline="0" dirty="0" err="1" smtClean="0"/>
              <a:t>setp</a:t>
            </a:r>
            <a:r>
              <a:rPr lang="en-US" baseline="0" dirty="0" smtClean="0"/>
              <a:t> and </a:t>
            </a:r>
            <a:r>
              <a:rPr lang="en-US" baseline="0" dirty="0" err="1" smtClean="0"/>
              <a:t>selp</a:t>
            </a:r>
            <a:r>
              <a:rPr lang="en-US" baseline="0" dirty="0" smtClean="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71</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precision guarantees at all*** for native functions – need</a:t>
            </a:r>
            <a:r>
              <a:rPr lang="en-GB" baseline="0" dirty="0" smtClean="0"/>
              <a:t> to be careful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73</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Phi is only platform we’ve come across that doesn’t support images</a:t>
            </a:r>
          </a:p>
          <a:p>
            <a:r>
              <a:rPr lang="en-GB" dirty="0" smtClean="0"/>
              <a:t>As well as being faster on many devices, also more convenient</a:t>
            </a:r>
            <a:r>
              <a:rPr lang="en-GB" baseline="0" dirty="0" smtClean="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a:t>
            </a:r>
            <a:r>
              <a:rPr lang="en-GB" baseline="0" dirty="0" smtClean="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all combinations of</a:t>
            </a:r>
            <a:r>
              <a:rPr lang="en-GB" baseline="0" dirty="0" smtClean="0"/>
              <a:t> data-type/channel order are valid (see table in spec)</a:t>
            </a:r>
          </a:p>
          <a:p>
            <a:r>
              <a:rPr lang="en-GB" baseline="0" dirty="0" smtClean="0"/>
              <a:t>Min requirement is for CL_RGBA with the UNORM, SIGNED, UNSIGNED and *_FLOAT types, and CL_BGRA with CL_UNORM_INT8</a:t>
            </a:r>
          </a:p>
          <a:p>
            <a:r>
              <a:rPr lang="en-GB" baseline="0" dirty="0" smtClean="0"/>
              <a:t>CL_*x variants affect border </a:t>
            </a:r>
            <a:r>
              <a:rPr lang="en-GB" baseline="0" dirty="0" err="1" smtClean="0"/>
              <a:t>color</a:t>
            </a:r>
            <a:r>
              <a:rPr lang="en-GB" baseline="0" dirty="0" smtClean="0"/>
              <a:t> when clamping out-of-range </a:t>
            </a:r>
            <a:r>
              <a:rPr lang="en-GB" baseline="0" dirty="0" err="1" smtClean="0"/>
              <a:t>coords</a:t>
            </a:r>
            <a:r>
              <a:rPr lang="en-GB" baseline="0" dirty="0" smtClean="0"/>
              <a:t> – x means alpha is 0, otherwise 1</a:t>
            </a:r>
          </a:p>
          <a:p>
            <a:r>
              <a:rPr lang="en-GB" baseline="0" dirty="0" smtClean="0"/>
              <a:t>INTENSITY </a:t>
            </a:r>
            <a:r>
              <a:rPr lang="en-GB" baseline="0" dirty="0" err="1" smtClean="0"/>
              <a:t>vs</a:t>
            </a:r>
            <a:r>
              <a:rPr lang="en-GB" baseline="0" dirty="0" smtClean="0"/>
              <a:t> LUMINANCE – also affects border </a:t>
            </a:r>
            <a:r>
              <a:rPr lang="en-GB" baseline="0" dirty="0" err="1" smtClean="0"/>
              <a:t>color</a:t>
            </a:r>
            <a:r>
              <a:rPr lang="en-GB" baseline="0" dirty="0" smtClean="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78</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OpenCL 2.0 introduced </a:t>
            </a:r>
            <a:r>
              <a:rPr lang="en-GB" b="1" dirty="0" err="1" smtClean="0">
                <a:latin typeface="Courier New"/>
                <a:cs typeface="Courier New"/>
              </a:rPr>
              <a:t>read_write</a:t>
            </a:r>
            <a:r>
              <a:rPr lang="en-GB" dirty="0" smtClean="0"/>
              <a:t> attribute for images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Declaring the sampler inside the OpenCL program may be faster – compiler can optimize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a:t>
            </a:r>
            <a:r>
              <a:rPr lang="en-US" dirty="0" err="1" smtClean="0"/>
              <a:t>vTune</a:t>
            </a:r>
            <a:r>
              <a:rPr lang="en-US" dirty="0" smtClean="0"/>
              <a:t> – Commercial,</a:t>
            </a:r>
            <a:r>
              <a:rPr lang="en-US" baseline="0" dirty="0" smtClean="0"/>
              <a:t> 30 day free trial. </a:t>
            </a:r>
          </a:p>
          <a:p>
            <a:r>
              <a:rPr lang="en-GB" dirty="0" smtClean="0"/>
              <a:t>Intel's offline compiler shows whether your kernel is being </a:t>
            </a:r>
            <a:r>
              <a:rPr lang="en-GB" dirty="0" err="1" smtClean="0"/>
              <a:t>vectorised</a:t>
            </a:r>
            <a:r>
              <a:rPr lang="en-GB" dirty="0" smtClean="0"/>
              <a:t> for the target device – if it can’t </a:t>
            </a:r>
            <a:r>
              <a:rPr lang="en-GB" dirty="0" err="1" smtClean="0"/>
              <a:t>vectorise</a:t>
            </a:r>
            <a:r>
              <a:rPr lang="en-GB" dirty="0" smtClean="0"/>
              <a:t>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pPr marL="0" indent="0">
              <a:buFont typeface="+mj-lt"/>
              <a:buNone/>
            </a:pPr>
            <a:endParaRPr lang="en-GB" dirty="0" smtClean="0"/>
          </a:p>
          <a:p>
            <a:pPr marL="0" indent="0">
              <a:buFont typeface="+mj-lt"/>
              <a:buNone/>
            </a:pPr>
            <a:r>
              <a:rPr lang="en-GB" dirty="0" err="1" smtClean="0"/>
              <a:t>Extrae</a:t>
            </a:r>
            <a:r>
              <a:rPr lang="en-GB" dirty="0" smtClean="0"/>
              <a:t> </a:t>
            </a:r>
            <a:r>
              <a:rPr lang="en-GB" i="1" dirty="0" smtClean="0"/>
              <a:t>instruments</a:t>
            </a:r>
            <a:r>
              <a:rPr lang="en-GB" dirty="0" smtClean="0"/>
              <a:t> your application and produces “</a:t>
            </a:r>
            <a:r>
              <a:rPr lang="en-GB" dirty="0" err="1" smtClean="0"/>
              <a:t>timestamped</a:t>
            </a:r>
            <a:r>
              <a:rPr lang="en-GB" dirty="0" smtClean="0"/>
              <a:t> events of runtime calls, performance counters and source code references”</a:t>
            </a:r>
          </a:p>
          <a:p>
            <a:pPr marL="914400" lvl="1" indent="-514350"/>
            <a:r>
              <a:rPr lang="en-GB" dirty="0" smtClean="0"/>
              <a:t>Allows you to measure the run times of your API and kernel calls</a:t>
            </a:r>
          </a:p>
          <a:p>
            <a:pPr marL="514350" indent="-514350">
              <a:buFont typeface="+mj-lt"/>
              <a:buAutoNum type="arabicPeriod"/>
            </a:pPr>
            <a:endParaRPr lang="en-GB" dirty="0" smtClean="0"/>
          </a:p>
          <a:p>
            <a:pPr marL="0" indent="0">
              <a:buFont typeface="+mj-lt"/>
              <a:buNone/>
            </a:pPr>
            <a:r>
              <a:rPr lang="en-GB" dirty="0" err="1" smtClean="0"/>
              <a:t>Paraver</a:t>
            </a:r>
            <a:r>
              <a:rPr lang="en-GB" dirty="0" smtClean="0"/>
              <a:t> provides a way to view and </a:t>
            </a:r>
            <a:r>
              <a:rPr lang="en-GB" dirty="0" err="1" smtClean="0"/>
              <a:t>analyze</a:t>
            </a:r>
            <a:r>
              <a:rPr lang="en-GB" dirty="0" smtClean="0"/>
              <a:t> these traces in a graphical way</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4</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AMD </a:t>
            </a:r>
            <a:r>
              <a:rPr lang="en-US" dirty="0" err="1" smtClean="0"/>
              <a:t>CodeXL</a:t>
            </a:r>
            <a:r>
              <a:rPr lang="en-US" dirty="0" smtClean="0"/>
              <a:t> – classic</a:t>
            </a:r>
            <a:r>
              <a:rPr lang="en-US" baseline="0" dirty="0" smtClean="0"/>
              <a:t> debugging abilities, step through code and inspect state on AMD GPUs</a:t>
            </a:r>
          </a:p>
          <a:p>
            <a:r>
              <a:rPr lang="en-US" baseline="0" dirty="0" smtClean="0"/>
              <a:t>Intel INDE – starter edition free, offline compiling, Visual Studio plugin with debugging</a:t>
            </a:r>
          </a:p>
          <a:p>
            <a:r>
              <a:rPr lang="en-US" baseline="0" dirty="0" err="1" smtClean="0"/>
              <a:t>Oclgrind</a:t>
            </a:r>
            <a:r>
              <a:rPr lang="en-US" baseline="0" dirty="0" smtClean="0"/>
              <a:t> – Presents as an </a:t>
            </a:r>
            <a:r>
              <a:rPr lang="en-US" baseline="0" dirty="0" err="1" smtClean="0"/>
              <a:t>OpenCL</a:t>
            </a:r>
            <a:r>
              <a:rPr lang="en-US" baseline="0" dirty="0" smtClean="0"/>
              <a:t> platform, simulates your code and identifies issues </a:t>
            </a:r>
          </a:p>
          <a:p>
            <a:r>
              <a:rPr lang="en-US" baseline="0" dirty="0" err="1" smtClean="0"/>
              <a:t>GPUVerify</a:t>
            </a:r>
            <a:r>
              <a:rPr lang="en-US" baseline="0" dirty="0" smtClean="0"/>
              <a:t> – Formal analysis of GPU kernels, data races and bugs</a:t>
            </a:r>
          </a:p>
          <a:p>
            <a:r>
              <a:rPr lang="en-US" baseline="0" dirty="0" err="1" smtClean="0"/>
              <a:t>Printf</a:t>
            </a:r>
            <a:r>
              <a:rPr lang="en-US" baseline="0" dirty="0" smtClean="0"/>
              <a:t> – Works (almost!) everywhere, careful not to print too much. </a:t>
            </a:r>
          </a:p>
          <a:p>
            <a:endParaRPr lang="en-US" baseline="0" dirty="0" smtClean="0"/>
          </a:p>
          <a:p>
            <a:r>
              <a:rPr lang="en-US" baseline="0" dirty="0" smtClean="0"/>
              <a:t>Also mention:</a:t>
            </a:r>
          </a:p>
          <a:p>
            <a:r>
              <a:rPr lang="en-US" baseline="0" dirty="0" smtClean="0"/>
              <a:t>Copy to host and inspect. </a:t>
            </a:r>
            <a:endParaRPr lang="en-US" dirty="0" smtClean="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32</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40</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query the maximum size of a constant memory allocation</a:t>
            </a:r>
            <a:r>
              <a:rPr lang="en-GB" baseline="0" dirty="0" smtClean="0"/>
              <a:t> with CL_DEVICE_MAX_CONSTANT_BUFFER_SIZE</a:t>
            </a:r>
          </a:p>
          <a:p>
            <a:r>
              <a:rPr lang="en-GB" baseline="0" dirty="0" smtClean="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55</a:t>
            </a:fld>
            <a:endParaRPr lang="en-GB"/>
          </a:p>
        </p:txBody>
      </p:sp>
    </p:spTree>
    <p:extLst>
      <p:ext uri="{BB962C8B-B14F-4D97-AF65-F5344CB8AC3E}">
        <p14:creationId xmlns:p14="http://schemas.microsoft.com/office/powerpoint/2010/main" val="79359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 which will allocate remainder box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56</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57</a:t>
            </a:fld>
            <a:endParaRPr lang="en-GB"/>
          </a:p>
        </p:txBody>
      </p:sp>
    </p:spTree>
    <p:extLst>
      <p:ext uri="{BB962C8B-B14F-4D97-AF65-F5344CB8AC3E}">
        <p14:creationId xmlns:p14="http://schemas.microsoft.com/office/powerpoint/2010/main" val="13327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08/04/16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08/04/16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08/04/16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D96F9273-1B51-1D4D-B007-2EA617412104}" type="datetimeFigureOut">
              <a:rPr lang="en-US" smtClean="0"/>
              <a:t>08/04/16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08/04/16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D96F9273-1B51-1D4D-B007-2EA617412104}" type="datetimeFigureOut">
              <a:rPr lang="en-US" smtClean="0"/>
              <a:t>08/04/16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D96F9273-1B51-1D4D-B007-2EA617412104}" type="datetimeFigureOut">
              <a:rPr lang="en-US" smtClean="0"/>
              <a:t>08/04/16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D96F9273-1B51-1D4D-B007-2EA617412104}" type="datetimeFigureOut">
              <a:rPr lang="en-US" smtClean="0"/>
              <a:t>08/04/16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08/04/16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08/04/16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08/04/16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08/04/16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mistymountain.co.uk/flaming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Advanced OpenCL Topics:</a:t>
            </a:r>
            <a:br>
              <a:rPr lang="en-GB" dirty="0" smtClean="0"/>
            </a:br>
            <a:r>
              <a:rPr lang="en-GB" dirty="0" smtClean="0"/>
              <a:t>Tools and Optimization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Part 3</a:t>
            </a:r>
            <a:endParaRPr lang="en-GB" dirty="0">
              <a:solidFill>
                <a:schemeClr val="tx1"/>
              </a:solidFill>
            </a:endParaRPr>
          </a:p>
        </p:txBody>
      </p:sp>
    </p:spTree>
    <p:extLst>
      <p:ext uri="{BB962C8B-B14F-4D97-AF65-F5344CB8AC3E}">
        <p14:creationId xmlns:p14="http://schemas.microsoft.com/office/powerpoint/2010/main" val="39645010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2748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300003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3592993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36260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561473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It’s hard to tell whether code will run fast just by looking at it, especially with low level </a:t>
            </a:r>
            <a:r>
              <a:rPr lang="en-GB" dirty="0" err="1" smtClean="0"/>
              <a:t>OpenCL</a:t>
            </a:r>
            <a:endParaRPr lang="en-GB" dirty="0"/>
          </a:p>
          <a:p>
            <a:r>
              <a:rPr lang="en-GB" dirty="0" smtClean="0"/>
              <a:t>Bad performance is a bug</a:t>
            </a:r>
          </a:p>
          <a:p>
            <a:r>
              <a:rPr lang="en-GB" dirty="0" smtClean="0"/>
              <a:t>Problems might not be in kernels:</a:t>
            </a:r>
          </a:p>
          <a:p>
            <a:pPr lvl="1"/>
            <a:r>
              <a:rPr lang="en-GB" dirty="0" smtClean="0"/>
              <a:t>Calling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70492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09574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183008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272615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211665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46711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s</a:t>
            </a:r>
            <a:r>
              <a:rPr lang="en-GB" b="1" dirty="0" smtClean="0">
                <a:solidFill>
                  <a:srgbClr val="3366FF"/>
                </a:solidFill>
                <a:latin typeface="Courier New" panose="02070309020205020404" pitchFamily="49" charset="0"/>
                <a:cs typeface="Courier New" panose="02070309020205020404" pitchFamily="49" charset="0"/>
              </a:rPr>
              <a:t>tart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CL_PROFILING_COMMAND_START&gt;();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e</a:t>
            </a:r>
            <a:r>
              <a:rPr lang="en-GB" b="1" dirty="0" smtClean="0">
                <a:solidFill>
                  <a:srgbClr val="3366FF"/>
                </a:solidFill>
                <a:latin typeface="Courier New" panose="02070309020205020404" pitchFamily="49" charset="0"/>
                <a:cs typeface="Courier New" panose="02070309020205020404" pitchFamily="49" charset="0"/>
              </a:rPr>
              <a:t>nd = </a:t>
            </a: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&lt;</a:t>
            </a:r>
            <a:r>
              <a:rPr lang="en-GB" b="1" dirty="0" smtClean="0">
                <a:solidFill>
                  <a:srgbClr val="3366FF"/>
                </a:solidFill>
                <a:latin typeface="Courier New" panose="02070309020205020404" pitchFamily="49" charset="0"/>
                <a:cs typeface="Courier New" panose="02070309020205020404" pitchFamily="49" charset="0"/>
              </a:rPr>
              <a:t>CL_PROFILING_COMMAND_END&gt;();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0929755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482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1020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1"/>
          </p:nvPr>
        </p:nvSpPr>
        <p:spPr/>
        <p:txBody>
          <a:bodyPr/>
          <a:lstStyle/>
          <a:p>
            <a:r>
              <a:rPr lang="en-US" dirty="0" smtClean="0"/>
              <a:t>AMD </a:t>
            </a:r>
            <a:r>
              <a:rPr lang="en-US" dirty="0" err="1" smtClean="0"/>
              <a:t>CodeXL</a:t>
            </a:r>
            <a:endParaRPr lang="en-US" dirty="0" smtClean="0"/>
          </a:p>
          <a:p>
            <a:r>
              <a:rPr lang="en-US" dirty="0" smtClean="0"/>
              <a:t>Intel SDK (Visual Studio plugin)</a:t>
            </a:r>
          </a:p>
          <a:p>
            <a:r>
              <a:rPr lang="en-US" dirty="0" smtClean="0"/>
              <a:t>GDB (CPU platforms)</a:t>
            </a:r>
          </a:p>
          <a:p>
            <a:r>
              <a:rPr lang="en-US" dirty="0" err="1" smtClean="0"/>
              <a:t>Oclgrind</a:t>
            </a:r>
            <a:endParaRPr lang="en-US" dirty="0" smtClean="0"/>
          </a:p>
          <a:p>
            <a:r>
              <a:rPr lang="en-US" dirty="0" err="1" smtClean="0"/>
              <a:t>GPUVerify</a:t>
            </a:r>
            <a:endParaRPr lang="en-US" dirty="0" smtClean="0"/>
          </a:p>
          <a:p>
            <a:r>
              <a:rPr lang="en-US" b="1" dirty="0" err="1" smtClean="0">
                <a:solidFill>
                  <a:srgbClr val="3366FF"/>
                </a:solidFill>
                <a:latin typeface="Courier New"/>
                <a:cs typeface="Courier New"/>
              </a:rPr>
              <a:t>printf</a:t>
            </a:r>
            <a:r>
              <a:rPr lang="en-US" b="1" dirty="0" smtClean="0">
                <a:solidFill>
                  <a:srgbClr val="3366FF"/>
                </a:solidFill>
                <a:latin typeface="Courier New"/>
                <a:cs typeface="Courier New"/>
              </a:rPr>
              <a:t> </a:t>
            </a:r>
            <a:r>
              <a:rPr lang="en-US" dirty="0" smtClean="0">
                <a:latin typeface="Calibri"/>
                <a:cs typeface="Calibri"/>
              </a:rPr>
              <a:t>( from OpenCL 1.2 onwards )</a:t>
            </a:r>
            <a:endParaRPr lang="en-US" b="1" dirty="0" smtClean="0">
              <a:solidFill>
                <a:srgbClr val="3366FF"/>
              </a:solidFill>
              <a:latin typeface="Calibri"/>
              <a:cs typeface="Calibri"/>
            </a:endParaRPr>
          </a:p>
          <a:p>
            <a:endParaRPr lang="en-US" dirty="0" smtClean="0"/>
          </a:p>
          <a:p>
            <a:endParaRPr lang="en-US" dirty="0"/>
          </a:p>
        </p:txBody>
      </p:sp>
    </p:spTree>
    <p:extLst>
      <p:ext uri="{BB962C8B-B14F-4D97-AF65-F5344CB8AC3E}">
        <p14:creationId xmlns:p14="http://schemas.microsoft.com/office/powerpoint/2010/main" val="160515489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164205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90359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211671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59672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Tools</a:t>
            </a:r>
            <a:endParaRPr lang="en-US" dirty="0"/>
          </a:p>
        </p:txBody>
      </p:sp>
      <p:sp>
        <p:nvSpPr>
          <p:cNvPr id="3" name="Content Placeholder 2"/>
          <p:cNvSpPr>
            <a:spLocks noGrp="1"/>
          </p:cNvSpPr>
          <p:nvPr>
            <p:ph idx="1"/>
          </p:nvPr>
        </p:nvSpPr>
        <p:spPr/>
        <p:txBody>
          <a:bodyPr>
            <a:normAutofit fontScale="92500"/>
          </a:bodyPr>
          <a:lstStyle/>
          <a:p>
            <a:r>
              <a:rPr lang="en-US" dirty="0" smtClean="0"/>
              <a:t>Intel System Analyzer, Platform Analyzer, </a:t>
            </a:r>
            <a:r>
              <a:rPr lang="en-US" dirty="0" err="1" smtClean="0"/>
              <a:t>vTune</a:t>
            </a:r>
            <a:endParaRPr lang="en-US" dirty="0" smtClean="0"/>
          </a:p>
          <a:p>
            <a:r>
              <a:rPr lang="en-US" dirty="0" smtClean="0"/>
              <a:t>AMD </a:t>
            </a:r>
            <a:r>
              <a:rPr lang="en-US" dirty="0" err="1" smtClean="0"/>
              <a:t>CodeXL</a:t>
            </a:r>
            <a:endParaRPr lang="en-US" dirty="0" smtClean="0"/>
          </a:p>
          <a:p>
            <a:r>
              <a:rPr lang="en-US" dirty="0" smtClean="0"/>
              <a:t>NVIDIA NVVP/</a:t>
            </a:r>
            <a:r>
              <a:rPr lang="en-US" dirty="0" err="1" smtClean="0"/>
              <a:t>Nsight</a:t>
            </a:r>
            <a:endParaRPr lang="en-US" dirty="0" smtClean="0"/>
          </a:p>
          <a:p>
            <a:r>
              <a:rPr lang="en-US" dirty="0" smtClean="0"/>
              <a:t>Qualcomm </a:t>
            </a:r>
            <a:r>
              <a:rPr lang="en-US" dirty="0" err="1" smtClean="0"/>
              <a:t>Adreno</a:t>
            </a:r>
            <a:r>
              <a:rPr lang="en-US" dirty="0" smtClean="0"/>
              <a:t> Profiler</a:t>
            </a:r>
          </a:p>
          <a:p>
            <a:r>
              <a:rPr lang="en-US" dirty="0" smtClean="0"/>
              <a:t>ARM DS-5</a:t>
            </a:r>
          </a:p>
          <a:p>
            <a:r>
              <a:rPr lang="en-US" dirty="0" smtClean="0"/>
              <a:t>Imagination </a:t>
            </a:r>
            <a:r>
              <a:rPr lang="en-US" dirty="0" err="1" smtClean="0"/>
              <a:t>PVRTune</a:t>
            </a:r>
            <a:endParaRPr lang="en-US" dirty="0" smtClean="0"/>
          </a:p>
          <a:p>
            <a:r>
              <a:rPr lang="en-US" dirty="0" err="1"/>
              <a:t>Extrae</a:t>
            </a:r>
            <a:r>
              <a:rPr lang="en-US" dirty="0"/>
              <a:t> and </a:t>
            </a:r>
            <a:r>
              <a:rPr lang="en-US" dirty="0" err="1" smtClean="0"/>
              <a:t>Paraver</a:t>
            </a:r>
            <a:r>
              <a:rPr lang="en-US" dirty="0" smtClean="0"/>
              <a:t> (Barcelona Supercomputing Center)</a:t>
            </a:r>
            <a:endParaRPr lang="en-US" dirty="0"/>
          </a:p>
          <a:p>
            <a:endParaRPr lang="en-US" dirty="0"/>
          </a:p>
        </p:txBody>
      </p:sp>
    </p:spTree>
    <p:extLst>
      <p:ext uri="{BB962C8B-B14F-4D97-AF65-F5344CB8AC3E}">
        <p14:creationId xmlns:p14="http://schemas.microsoft.com/office/powerpoint/2010/main" val="16855042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68807580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51781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b="1" dirty="0" err="1" smtClean="0">
                <a:solidFill>
                  <a:srgbClr val="FF0000"/>
                </a:solidFill>
              </a:rPr>
              <a:t>AoS</a:t>
            </a:r>
            <a:r>
              <a:rPr lang="en-US" b="1" dirty="0" smtClean="0">
                <a:solidFill>
                  <a:srgbClr val="FF0000"/>
                </a:solidFill>
              </a:rPr>
              <a:t> vs. </a:t>
            </a:r>
            <a:r>
              <a:rPr lang="en-US" b="1" dirty="0" err="1" smtClean="0">
                <a:solidFill>
                  <a:srgbClr val="FF0000"/>
                </a:solidFill>
              </a:rPr>
              <a:t>SoA</a:t>
            </a:r>
            <a:r>
              <a:rPr lang="en-US" b="1" dirty="0" smtClean="0"/>
              <a:t> </a:t>
            </a:r>
            <a:r>
              <a:rPr lang="en-US" dirty="0" smtClean="0"/>
              <a:t>(Array of Structures vs. Structure of Arrays)</a:t>
            </a:r>
            <a:endParaRPr lang="en-US" dirty="0" smtClean="0">
              <a:solidFill>
                <a:srgbClr val="FF0000"/>
              </a:solidFill>
            </a:endParaRPr>
          </a:p>
        </p:txBody>
      </p:sp>
    </p:spTree>
    <p:extLst>
      <p:ext uri="{BB962C8B-B14F-4D97-AF65-F5344CB8AC3E}">
        <p14:creationId xmlns:p14="http://schemas.microsoft.com/office/powerpoint/2010/main" val="5805197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a:t>
            </a:r>
            <a:r>
              <a:rPr lang="en-GB" dirty="0" smtClean="0"/>
              <a:t>problem</a:t>
            </a:r>
          </a:p>
          <a:p>
            <a:r>
              <a:rPr lang="en-GB" dirty="0" smtClean="0"/>
              <a:t>Array </a:t>
            </a:r>
            <a:r>
              <a:rPr lang="en-GB" dirty="0"/>
              <a:t>of Structures (</a:t>
            </a:r>
            <a:r>
              <a:rPr lang="en-GB" dirty="0" err="1"/>
              <a:t>AoS</a:t>
            </a:r>
            <a:r>
              <a:rPr lang="en-GB" dirty="0"/>
              <a:t>) </a:t>
            </a:r>
            <a:r>
              <a:rPr lang="en-GB" dirty="0" smtClean="0"/>
              <a:t>often more </a:t>
            </a:r>
            <a:r>
              <a:rPr lang="en-GB" dirty="0"/>
              <a:t>natural to code</a:t>
            </a:r>
          </a:p>
          <a:p>
            <a:pPr marL="0" indent="0">
              <a:buNone/>
            </a:pPr>
            <a:r>
              <a:rPr lang="en-GB" b="1" dirty="0" smtClean="0">
                <a:solidFill>
                  <a:schemeClr val="accent2"/>
                </a:solidFill>
                <a:latin typeface="Courier New Bold"/>
              </a:rPr>
              <a:t>	</a:t>
            </a:r>
            <a:r>
              <a:rPr lang="en-GB" b="1" dirty="0" err="1" smtClean="0">
                <a:solidFill>
                  <a:schemeClr val="accent2"/>
                </a:solidFill>
                <a:latin typeface="Courier New Bold"/>
              </a:rPr>
              <a:t>struct</a:t>
            </a:r>
            <a:r>
              <a:rPr lang="en-GB" b="1" dirty="0">
                <a:latin typeface="Courier New Bold"/>
              </a:rPr>
              <a:t> </a:t>
            </a:r>
            <a:r>
              <a:rPr lang="en-GB" b="1" dirty="0" smtClean="0">
                <a:latin typeface="Courier New Bold"/>
              </a:rPr>
              <a:t>Point{ </a:t>
            </a:r>
            <a:r>
              <a:rPr lang="en-GB" b="1" dirty="0">
                <a:solidFill>
                  <a:schemeClr val="accent2"/>
                </a:solidFill>
                <a:latin typeface="Courier New Bold"/>
              </a:rPr>
              <a:t>float</a:t>
            </a:r>
            <a:r>
              <a:rPr lang="en-GB" b="1" dirty="0">
                <a:latin typeface="Courier New Bold"/>
              </a:rPr>
              <a:t> x, y, z, a; </a:t>
            </a:r>
            <a:r>
              <a:rPr lang="en-GB" b="1" dirty="0" smtClean="0">
                <a:latin typeface="Courier New Bold"/>
              </a:rPr>
              <a:t>};</a:t>
            </a:r>
          </a:p>
          <a:p>
            <a:pPr marL="0" indent="0">
              <a:buNone/>
            </a:pPr>
            <a:r>
              <a:rPr lang="en-GB" b="1" dirty="0">
                <a:latin typeface="Courier New Bold"/>
              </a:rPr>
              <a:t>	</a:t>
            </a:r>
            <a:r>
              <a:rPr lang="en-GB" b="1" dirty="0" smtClean="0">
                <a:latin typeface="Courier New Bold"/>
              </a:rPr>
              <a:t>Point *Points;</a:t>
            </a:r>
            <a:endParaRPr lang="en-GB" dirty="0"/>
          </a:p>
          <a:p>
            <a:pPr marL="0" indent="0">
              <a:buNone/>
            </a:pPr>
            <a:endParaRPr lang="en-GB" dirty="0" smtClean="0"/>
          </a:p>
          <a:p>
            <a:r>
              <a:rPr lang="en-GB" dirty="0" smtClean="0"/>
              <a:t>Structure </a:t>
            </a:r>
            <a:r>
              <a:rPr lang="en-GB" dirty="0"/>
              <a:t>of Arrays (</a:t>
            </a:r>
            <a:r>
              <a:rPr lang="en-GB" dirty="0" err="1"/>
              <a:t>SoA</a:t>
            </a:r>
            <a:r>
              <a:rPr lang="en-GB" dirty="0"/>
              <a:t>) suits memory </a:t>
            </a:r>
            <a:r>
              <a:rPr lang="en-GB" dirty="0" smtClean="0"/>
              <a:t>coalescence in vector units</a:t>
            </a:r>
          </a:p>
          <a:p>
            <a:pPr marL="0" indent="0">
              <a:buNone/>
            </a:pPr>
            <a:r>
              <a:rPr lang="en-GB" b="1" dirty="0" smtClean="0">
                <a:solidFill>
                  <a:schemeClr val="accent2"/>
                </a:solidFill>
                <a:latin typeface="Courier New Bold"/>
              </a:rPr>
              <a:t>	</a:t>
            </a:r>
            <a:r>
              <a:rPr lang="en-GB" sz="2600" b="1" dirty="0" err="1" smtClean="0">
                <a:solidFill>
                  <a:schemeClr val="accent2"/>
                </a:solidFill>
                <a:latin typeface="Courier New Bold"/>
              </a:rPr>
              <a:t>struct</a:t>
            </a:r>
            <a:r>
              <a:rPr lang="en-GB" sz="2600" b="1" dirty="0" smtClean="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a:t>
            </a:r>
            <a:r>
              <a:rPr lang="en-GB" sz="2600" b="1" dirty="0" smtClean="0">
                <a:latin typeface="Courier New Bold"/>
              </a:rPr>
              <a:t>*x</a:t>
            </a:r>
            <a:r>
              <a:rPr lang="en-GB" sz="2600" b="1" dirty="0">
                <a:latin typeface="Courier New Bold"/>
              </a:rPr>
              <a:t>, </a:t>
            </a:r>
            <a:r>
              <a:rPr lang="en-GB" sz="2600" b="1" dirty="0" smtClean="0">
                <a:latin typeface="Courier New Bold"/>
              </a:rPr>
              <a:t>*y</a:t>
            </a:r>
            <a:r>
              <a:rPr lang="en-GB" sz="2600" b="1" dirty="0">
                <a:latin typeface="Courier New Bold"/>
              </a:rPr>
              <a:t>, </a:t>
            </a:r>
            <a:r>
              <a:rPr lang="en-GB" sz="2600" b="1" dirty="0" smtClean="0">
                <a:latin typeface="Courier New Bold"/>
              </a:rPr>
              <a:t>*z</a:t>
            </a:r>
            <a:r>
              <a:rPr lang="en-GB" sz="2600" b="1" dirty="0">
                <a:latin typeface="Courier New Bold"/>
              </a:rPr>
              <a:t>, </a:t>
            </a:r>
            <a:r>
              <a:rPr lang="en-GB" sz="2600" b="1" dirty="0" smtClean="0">
                <a:latin typeface="Courier New Bold"/>
              </a:rPr>
              <a:t>*a</a:t>
            </a:r>
            <a:r>
              <a:rPr lang="en-GB" sz="2600" b="1" dirty="0">
                <a:latin typeface="Courier New Bold"/>
              </a:rPr>
              <a:t>; </a:t>
            </a:r>
            <a:r>
              <a:rPr lang="en-GB" sz="2600" b="1" dirty="0" smtClean="0">
                <a:latin typeface="Courier New Bold"/>
              </a:rPr>
              <a:t>}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smtClean="0">
                <a:solidFill>
                  <a:schemeClr val="accent1"/>
                </a:solidFill>
              </a:rPr>
              <a:t>Adjacent work-items/vector-lanes like to access adjacent memory locations</a:t>
            </a:r>
            <a:endParaRPr lang="en-GB" dirty="0">
              <a:solidFill>
                <a:schemeClr val="accent1"/>
              </a:solidFill>
            </a:endParaRPr>
          </a:p>
        </p:txBody>
      </p:sp>
    </p:spTree>
    <p:extLst>
      <p:ext uri="{BB962C8B-B14F-4D97-AF65-F5344CB8AC3E}">
        <p14:creationId xmlns:p14="http://schemas.microsoft.com/office/powerpoint/2010/main" val="2853376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smtClean="0"/>
              <a:t>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229554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3154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9122739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37360386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52274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320473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209978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data that never changes</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Some devices may have dedicated on-chip caches or data-paths for constant memory</a:t>
            </a:r>
          </a:p>
          <a:p>
            <a:pPr marL="285750" indent="-285750">
              <a:buFont typeface="Arial"/>
              <a:buChar char="•"/>
            </a:pPr>
            <a:r>
              <a:rPr lang="en-US" sz="1800" dirty="0" smtClean="0"/>
              <a:t>Devices are guaranteed to support constant memory allocations of at least 64kB</a:t>
            </a:r>
          </a:p>
          <a:p>
            <a:pPr marL="285750" indent="-285750">
              <a:buFont typeface="Arial"/>
              <a:buChar char="•"/>
            </a:pPr>
            <a:r>
              <a:rPr lang="en-US" sz="1800" dirty="0" smtClean="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 </a:t>
            </a:r>
            <a:r>
              <a:rPr lang="en-US" sz="1400" b="1" dirty="0" err="1" smtClean="0">
                <a:solidFill>
                  <a:srgbClr val="3366FF"/>
                </a:solidFill>
                <a:latin typeface="Courier New"/>
                <a:cs typeface="Courier New"/>
              </a:rPr>
              <a:t>calc_something</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43284582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850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140789938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Number of work-groups per compute unit (CU) depends on registers and local memory size per work-group</a:t>
            </a:r>
          </a:p>
          <a:p>
            <a:r>
              <a:rPr lang="en-US" dirty="0" smtClean="0"/>
              <a:t>E.g. NVIDIA’s K40 has 128 words of memory per processor element (PE), i.e. 128 registers per core; and 48KB of local memory per CU</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p:txBody>
      </p:sp>
    </p:spTree>
    <p:extLst>
      <p:ext uri="{BB962C8B-B14F-4D97-AF65-F5344CB8AC3E}">
        <p14:creationId xmlns:p14="http://schemas.microsoft.com/office/powerpoint/2010/main" val="64771535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5089946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06027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245369948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r>
              <a:rPr lang="en-GB" dirty="0" smtClean="0">
                <a:hlinkClick r:id="rId3"/>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3100078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smtClean="0"/>
              <a:t>D2Q9 Lattice-Boltzmann</a:t>
            </a:r>
          </a:p>
          <a:p>
            <a:r>
              <a:rPr lang="en-GB" sz="2400" dirty="0" smtClean="0"/>
              <a:t>What is the best work-group size for a specific problem size (3000x2000) on a specific device (NVIDIA Tesla M2050)?</a:t>
            </a:r>
            <a:endParaRPr lang="en-GB"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smtClean="0"/>
              <a:t>Collected with Flamingo (</a:t>
            </a:r>
            <a:r>
              <a:rPr lang="en-US" dirty="0" err="1" smtClean="0"/>
              <a:t>mistymountain.co.uk</a:t>
            </a:r>
            <a:r>
              <a:rPr lang="en-US" dirty="0" smtClean="0"/>
              <a:t>/flamingo)</a:t>
            </a:r>
            <a:endParaRPr lang="en-US" dirty="0"/>
          </a:p>
        </p:txBody>
      </p:sp>
    </p:spTree>
    <p:extLst>
      <p:ext uri="{BB962C8B-B14F-4D97-AF65-F5344CB8AC3E}">
        <p14:creationId xmlns:p14="http://schemas.microsoft.com/office/powerpoint/2010/main" val="22473925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improving the cache behaviour</a:t>
            </a:r>
          </a:p>
          <a:p>
            <a:pPr lvl="1"/>
            <a:r>
              <a:rPr lang="en-GB" dirty="0" smtClean="0"/>
              <a:t>Non-intuitive</a:t>
            </a:r>
          </a:p>
          <a:p>
            <a:pPr lvl="1"/>
            <a:r>
              <a:rPr lang="en-GB" dirty="0" smtClean="0"/>
              <a:t>Works by stopping some work-items from racing ahead and trashing the cache before all the other work-items have finished working with the current contents</a:t>
            </a:r>
          </a:p>
          <a:p>
            <a:r>
              <a:rPr lang="en-GB" dirty="0" smtClean="0"/>
              <a:t>Architecture dependent</a:t>
            </a:r>
            <a:endParaRPr lang="en-GB" dirty="0"/>
          </a:p>
        </p:txBody>
      </p:sp>
    </p:spTree>
    <p:extLst>
      <p:ext uri="{BB962C8B-B14F-4D97-AF65-F5344CB8AC3E}">
        <p14:creationId xmlns:p14="http://schemas.microsoft.com/office/powerpoint/2010/main" val="406303868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261526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latin typeface="Courier New"/>
                <a:cs typeface="Courier New"/>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374904035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smtClean="0"/>
              <a:t>In the past, several platforms </a:t>
            </a:r>
            <a:r>
              <a:rPr lang="en-GB" i="1" dirty="0" smtClean="0"/>
              <a:t>required</a:t>
            </a:r>
            <a:r>
              <a:rPr lang="en-GB" dirty="0" smtClean="0"/>
              <a:t>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23514030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smtClean="0"/>
              <a:t>You may come across some platforms that still require explicit </a:t>
            </a:r>
            <a:r>
              <a:rPr lang="en-GB" dirty="0" err="1" smtClean="0"/>
              <a:t>vectorization</a:t>
            </a:r>
            <a:endParaRPr lang="en-GB" dirty="0" smtClean="0"/>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 </a:t>
            </a:r>
            <a:r>
              <a:rPr lang="en-GB" dirty="0" err="1" smtClean="0"/>
              <a:t>e.g</a:t>
            </a:r>
            <a:r>
              <a:rPr lang="en-GB" dirty="0" smtClean="0"/>
              <a:t>:</a:t>
            </a:r>
            <a:endParaRPr lang="en-GB" dirty="0"/>
          </a:p>
          <a:p>
            <a:pPr marL="400050" lvl="1" indent="0">
              <a:lnSpc>
                <a:spcPct val="110000"/>
              </a:lnSpc>
              <a:buNone/>
            </a:pPr>
            <a:r>
              <a:rPr lang="en-GB" sz="2000" b="1" dirty="0" err="1" smtClean="0">
                <a:solidFill>
                  <a:srgbClr val="3366FF"/>
                </a:solidFill>
                <a:latin typeface="Courier New"/>
                <a:cs typeface="Courier New"/>
              </a:rPr>
              <a:t>device.getInfo</a:t>
            </a:r>
            <a:endParaRPr lang="en-GB" sz="2000" b="1" dirty="0" smtClean="0">
              <a:solidFill>
                <a:srgbClr val="3366FF"/>
              </a:solidFill>
              <a:latin typeface="Courier New"/>
              <a:cs typeface="Courier New"/>
            </a:endParaRPr>
          </a:p>
          <a:p>
            <a:pPr marL="400050" lvl="1" indent="0">
              <a:lnSpc>
                <a:spcPct val="110000"/>
              </a:lnSpc>
              <a:buNone/>
            </a:pPr>
            <a:r>
              <a:rPr lang="en-GB" sz="2000" b="1" dirty="0" smtClean="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75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b="1" i="1" dirty="0" smtClean="0">
                <a:solidFill>
                  <a:srgbClr val="FF0000"/>
                </a:solidFill>
              </a:rPr>
              <a:t>divergent branches</a:t>
            </a:r>
            <a:r>
              <a:rPr lang="en-GB" i="1" dirty="0" smtClean="0"/>
              <a:t> (vs. </a:t>
            </a:r>
            <a:r>
              <a:rPr lang="en-GB" b="1" i="1" dirty="0" smtClean="0">
                <a:solidFill>
                  <a:srgbClr val="0000FF"/>
                </a:solidFill>
              </a:rPr>
              <a:t>uniform branches</a:t>
            </a:r>
            <a:r>
              <a:rPr lang="en-GB" i="1" dirty="0" smtClean="0"/>
              <a:t>)</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3659858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smtClean="0"/>
              <a:t>Single Instruction Multiple Data</a:t>
            </a:r>
            <a:endParaRPr lang="en-US" dirty="0"/>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smtClean="0"/>
              <a:t>Individual threads of a warp start together at the same program address</a:t>
            </a:r>
          </a:p>
          <a:p>
            <a:r>
              <a:rPr lang="en-US" dirty="0" smtClean="0"/>
              <a:t>Each thread has its own instruction address counter and register state</a:t>
            </a:r>
          </a:p>
          <a:p>
            <a:pPr lvl="1"/>
            <a:r>
              <a:rPr lang="en-US" dirty="0" smtClean="0"/>
              <a:t>Each thread is free to branch and execute independently </a:t>
            </a:r>
          </a:p>
          <a:p>
            <a:pPr lvl="1"/>
            <a:r>
              <a:rPr lang="en-US" dirty="0" smtClean="0"/>
              <a:t>Provide the MIMD abstraction</a:t>
            </a:r>
          </a:p>
          <a:p>
            <a:r>
              <a:rPr lang="en-US" dirty="0" smtClean="0"/>
              <a:t>Branch behavior</a:t>
            </a:r>
          </a:p>
          <a:p>
            <a:pPr lvl="1"/>
            <a:r>
              <a:rPr lang="en-US" dirty="0" smtClean="0"/>
              <a:t>Each branch will be executed serially</a:t>
            </a:r>
          </a:p>
          <a:p>
            <a:pPr lvl="1"/>
            <a:r>
              <a:rPr lang="en-US" dirty="0" smtClean="0"/>
              <a:t>Threads not following the current branch will be disabled</a:t>
            </a:r>
            <a:endParaRPr lang="en-US" dirty="0"/>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70</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A warp</a:t>
            </a:r>
            <a:endParaRPr lang="en-US" sz="1800" dirty="0">
              <a:solidFill>
                <a:srgbClr val="000000"/>
              </a:solidFill>
              <a:latin typeface="Arial"/>
              <a:ea typeface="ＭＳ Ｐゴシック"/>
            </a:endParaRP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Start</a:t>
            </a:r>
            <a:endParaRPr lang="en-US" sz="1800" dirty="0">
              <a:solidFill>
                <a:srgbClr val="000000"/>
              </a:solidFill>
              <a:latin typeface="Arial"/>
              <a:ea typeface="ＭＳ Ｐゴシック"/>
            </a:endParaRP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Branch1</a:t>
            </a:r>
            <a:endParaRPr lang="en-US" sz="1800" dirty="0">
              <a:solidFill>
                <a:srgbClr val="000000"/>
              </a:solidFill>
              <a:latin typeface="Arial"/>
              <a:ea typeface="ＭＳ Ｐゴシック"/>
            </a:endParaRP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Branch2</a:t>
            </a:r>
            <a:endParaRPr lang="en-US" sz="1800" dirty="0">
              <a:solidFill>
                <a:srgbClr val="000000"/>
              </a:solidFill>
              <a:latin typeface="Arial"/>
              <a:ea typeface="ＭＳ Ｐゴシック"/>
            </a:endParaRP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Branch3</a:t>
            </a:r>
            <a:endParaRPr lang="en-US" sz="1800" dirty="0">
              <a:solidFill>
                <a:srgbClr val="000000"/>
              </a:solidFill>
              <a:latin typeface="Arial"/>
              <a:ea typeface="ＭＳ Ｐゴシック"/>
            </a:endParaRP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Converge</a:t>
            </a:r>
            <a:endParaRPr lang="en-US" sz="1800" dirty="0">
              <a:solidFill>
                <a:srgbClr val="000000"/>
              </a:solidFill>
              <a:latin typeface="Arial"/>
              <a:ea typeface="ＭＳ Ｐゴシック"/>
            </a:endParaRP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smtClean="0">
                <a:solidFill>
                  <a:srgbClr val="000000"/>
                </a:solidFill>
                <a:latin typeface="Arial"/>
                <a:ea typeface="ＭＳ Ｐゴシック"/>
              </a:rPr>
              <a:t>Time</a:t>
            </a:r>
            <a:endParaRPr lang="en-US" sz="1800" dirty="0">
              <a:solidFill>
                <a:srgbClr val="000000"/>
              </a:solidFill>
              <a:latin typeface="Arial"/>
              <a:ea typeface="ＭＳ Ｐゴシック"/>
            </a:endParaRPr>
          </a:p>
        </p:txBody>
      </p:sp>
    </p:spTree>
    <p:extLst>
      <p:ext uri="{BB962C8B-B14F-4D97-AF65-F5344CB8AC3E}">
        <p14:creationId xmlns:p14="http://schemas.microsoft.com/office/powerpoint/2010/main" val="260811461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00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r>
              <a:rPr lang="en-GB" dirty="0"/>
              <a:t>There are also </a:t>
            </a:r>
            <a:r>
              <a:rPr lang="en-GB" b="1" dirty="0">
                <a:solidFill>
                  <a:srgbClr val="3366FF"/>
                </a:solidFill>
                <a:latin typeface="Courier New"/>
                <a:cs typeface="Courier New"/>
              </a:rPr>
              <a:t>half_</a:t>
            </a:r>
            <a:r>
              <a:rPr lang="en-GB" dirty="0"/>
              <a:t> variants of many of the math functions</a:t>
            </a:r>
          </a:p>
          <a:p>
            <a:pPr lvl="1"/>
            <a:r>
              <a:rPr lang="en-GB" dirty="0"/>
              <a:t>Unlike the </a:t>
            </a:r>
            <a:r>
              <a:rPr lang="en-GB" b="1" dirty="0">
                <a:solidFill>
                  <a:srgbClr val="3366FF"/>
                </a:solidFill>
                <a:latin typeface="Courier New"/>
                <a:cs typeface="Courier New"/>
              </a:rPr>
              <a:t>native_</a:t>
            </a:r>
            <a:r>
              <a:rPr lang="en-GB" dirty="0"/>
              <a:t> functions, these </a:t>
            </a:r>
            <a:r>
              <a:rPr lang="en-GB" i="1" dirty="0"/>
              <a:t>do</a:t>
            </a:r>
            <a:r>
              <a:rPr lang="en-GB" dirty="0"/>
              <a:t> have well-defined precision requirements</a:t>
            </a:r>
          </a:p>
          <a:p>
            <a:pPr>
              <a:lnSpc>
                <a:spcPct val="110000"/>
              </a:lnSpc>
            </a:pPr>
            <a:r>
              <a:rPr lang="en-GB" dirty="0" smtClean="0"/>
              <a:t>If you can settle for reduced precision, then native/half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lnSpcReduction="10000"/>
          </a:bodyPr>
          <a:lstStyle/>
          <a:p>
            <a:r>
              <a:rPr lang="en-GB" dirty="0" smtClean="0"/>
              <a:t>OpenCL provides a half precision data type</a:t>
            </a:r>
          </a:p>
          <a:p>
            <a:pPr lvl="1"/>
            <a:r>
              <a:rPr lang="en-GB" dirty="0" smtClean="0"/>
              <a:t>This can only be used as storage </a:t>
            </a:r>
          </a:p>
          <a:p>
            <a:pPr marL="457200" lvl="1" indent="0">
              <a:buNone/>
            </a:pPr>
            <a:r>
              <a:rPr lang="en-GB" dirty="0"/>
              <a:t> </a:t>
            </a:r>
            <a:r>
              <a:rPr lang="en-GB" dirty="0" smtClean="0"/>
              <a:t>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the </a:t>
            </a:r>
            <a:r>
              <a:rPr lang="en-GB" b="1" dirty="0" smtClean="0">
                <a:solidFill>
                  <a:srgbClr val="3366FF"/>
                </a:solidFill>
                <a:latin typeface="Courier New"/>
                <a:cs typeface="Courier New"/>
              </a:rPr>
              <a:t>cl_khr_fp16</a:t>
            </a:r>
            <a:r>
              <a:rPr lang="en-GB" dirty="0"/>
              <a:t> </a:t>
            </a:r>
            <a:r>
              <a:rPr lang="en-GB" dirty="0" smtClean="0"/>
              <a:t>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217306967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for Image Support</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 Check if device supports images</a:t>
            </a:r>
          </a:p>
          <a:p>
            <a:pPr marL="0" indent="0">
              <a:buNone/>
            </a:pPr>
            <a:r>
              <a:rPr lang="en-GB" b="1" dirty="0" err="1" smtClean="0">
                <a:solidFill>
                  <a:srgbClr val="3366FF"/>
                </a:solidFill>
                <a:latin typeface="Courier New"/>
                <a:cs typeface="Courier New"/>
              </a:rPr>
              <a:t>cl_bool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imageSupport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&lt;CL_DEVICE_IMAGE_SUPPORT&gt;(</a:t>
            </a:r>
          </a:p>
          <a:p>
            <a:pPr marL="0" indent="0">
              <a:buNone/>
            </a:pP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imageSupport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Check maximum image dimensions</a:t>
            </a:r>
          </a:p>
          <a:p>
            <a:pPr marL="0"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maxWidth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maxHeight</a:t>
            </a: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&lt;CL_DEVICE_IMAGE2D_MAX_WIDTH&gt;(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maxWidth</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err="1" smtClean="0">
                <a:solidFill>
                  <a:srgbClr val="3366FF"/>
                </a:solidFill>
                <a:latin typeface="Courier New"/>
                <a:cs typeface="Courier New"/>
              </a:rPr>
              <a:t>device.getInfo</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&lt;CL_DEVICE_IMAGE2D_MAX_HEIGHT&gt;(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a:t>
            </a:r>
            <a:r>
              <a:rPr lang="en-GB" b="1" dirty="0" err="1" smtClean="0">
                <a:solidFill>
                  <a:srgbClr val="3366FF"/>
                </a:solidFill>
                <a:latin typeface="Courier New"/>
                <a:cs typeface="Courier New"/>
              </a:rPr>
              <a:t>maxHeight</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a:t>
            </a: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Get list of supported image formats</a:t>
            </a:r>
          </a:p>
          <a:p>
            <a:pPr marL="0" indent="0">
              <a:buNone/>
            </a:pPr>
            <a:r>
              <a:rPr lang="en-GB" b="1" dirty="0" err="1" smtClean="0">
                <a:solidFill>
                  <a:srgbClr val="3366FF"/>
                </a:solidFill>
                <a:latin typeface="Courier New"/>
                <a:cs typeface="Courier New"/>
              </a:rPr>
              <a:t>std</a:t>
            </a:r>
            <a:r>
              <a:rPr lang="en-GB" b="1" dirty="0" smtClean="0">
                <a:solidFill>
                  <a:srgbClr val="3366FF"/>
                </a:solidFill>
                <a:latin typeface="Courier New"/>
                <a:cs typeface="Courier New"/>
              </a:rPr>
              <a:t>::vector&lt;cl::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&gt; formats;</a:t>
            </a:r>
          </a:p>
          <a:p>
            <a:pPr marL="0" indent="0">
              <a:buNone/>
            </a:pPr>
            <a:r>
              <a:rPr lang="en-GB" b="1" dirty="0" err="1" smtClean="0">
                <a:solidFill>
                  <a:srgbClr val="3366FF"/>
                </a:solidFill>
                <a:latin typeface="Courier New"/>
                <a:cs typeface="Courier New"/>
              </a:rPr>
              <a:t>context.getSupportedImageFormats</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CL_MEM_OBJECT_IMAGE2D,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&amp;formats</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smtClean="0"/>
              <a:t>Presence of image support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The kernel compiler will define the </a:t>
            </a:r>
            <a:r>
              <a:rPr lang="en-GB" dirty="0" err="1" smtClean="0"/>
              <a:t>preprocessor</a:t>
            </a:r>
            <a:r>
              <a:rPr lang="en-GB" dirty="0" smtClean="0"/>
              <a:t> macro </a:t>
            </a:r>
            <a:r>
              <a:rPr lang="en-GB" b="1" dirty="0" smtClean="0">
                <a:solidFill>
                  <a:srgbClr val="3366FF"/>
                </a:solidFill>
                <a:latin typeface="Courier New"/>
                <a:cs typeface="Courier New"/>
              </a:rPr>
              <a:t>__IMAGE_SUPPORT__=1</a:t>
            </a:r>
            <a:r>
              <a:rPr lang="en-GB" dirty="0" smtClean="0"/>
              <a:t> when building programs if images are supported</a:t>
            </a:r>
          </a:p>
          <a:p>
            <a:pPr marL="285750" indent="-285750">
              <a:buFont typeface="Arial"/>
              <a:buChar char="•"/>
            </a:pPr>
            <a:r>
              <a:rPr lang="en-GB" dirty="0" smtClean="0"/>
              <a:t>Maximum image dimensions can be queried with </a:t>
            </a:r>
            <a:r>
              <a:rPr lang="en-GB" b="1" dirty="0" err="1" smtClean="0">
                <a:solidFill>
                  <a:srgbClr val="3366FF"/>
                </a:solidFill>
                <a:latin typeface="Courier New"/>
                <a:cs typeface="Courier New"/>
              </a:rPr>
              <a:t>getDeviceInfo</a:t>
            </a:r>
            <a:r>
              <a:rPr lang="en-GB" b="1" dirty="0" smtClean="0">
                <a:solidFill>
                  <a:srgbClr val="3366FF"/>
                </a:solidFill>
                <a:latin typeface="Courier New"/>
                <a:cs typeface="Courier New"/>
              </a:rPr>
              <a:t>()</a:t>
            </a:r>
            <a:endParaRPr lang="en-GB" dirty="0" smtClean="0"/>
          </a:p>
          <a:p>
            <a:pPr marL="742950" lvl="1" indent="-285750">
              <a:buFont typeface="Arial"/>
              <a:buChar char="•"/>
            </a:pPr>
            <a:r>
              <a:rPr lang="en-GB" dirty="0" smtClean="0"/>
              <a:t>Max for 2D must be at least 8192x8192</a:t>
            </a:r>
          </a:p>
          <a:p>
            <a:pPr marL="742950" lvl="1" indent="-285750">
              <a:buFont typeface="Arial"/>
              <a:buChar char="•"/>
            </a:pPr>
            <a:r>
              <a:rPr lang="en-GB" dirty="0" smtClean="0"/>
              <a:t>Max for 3D must be at least 2048x2048x2048</a:t>
            </a:r>
          </a:p>
          <a:p>
            <a:pPr marL="285750" indent="-285750">
              <a:buFont typeface="Arial"/>
              <a:buChar char="•"/>
            </a:pPr>
            <a:r>
              <a:rPr lang="en-GB" dirty="0" smtClean="0"/>
              <a:t>A list of image formats supported by the target device can be queried with </a:t>
            </a:r>
            <a:r>
              <a:rPr lang="en-GB" b="1" dirty="0" err="1" smtClean="0">
                <a:solidFill>
                  <a:srgbClr val="3366FF"/>
                </a:solidFill>
                <a:latin typeface="Courier New"/>
                <a:cs typeface="Courier New"/>
              </a:rPr>
              <a:t>getSupportedImageFormats</a:t>
            </a: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2579565701"/>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format(</a:t>
            </a:r>
          </a:p>
          <a:p>
            <a:pPr marL="0" indent="0">
              <a:buNone/>
            </a:pPr>
            <a:r>
              <a:rPr lang="en-GB" b="1" dirty="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cl::Image2D </a:t>
            </a:r>
            <a:r>
              <a:rPr lang="en-GB" b="1" dirty="0" err="1">
                <a:solidFill>
                  <a:srgbClr val="3366FF"/>
                </a:solidFill>
                <a:latin typeface="Courier New"/>
                <a:cs typeface="Courier New"/>
              </a:rPr>
              <a:t>d_image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height,           // image height</a:t>
            </a:r>
          </a:p>
          <a:p>
            <a:pPr marL="0" indent="0">
              <a:buNone/>
            </a:pPr>
            <a:r>
              <a:rPr lang="en-GB" b="1" dirty="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origin[1] = origin[2] = 0;</a:t>
            </a:r>
          </a:p>
          <a:p>
            <a:pPr marL="0" indent="0">
              <a:buNone/>
            </a:pPr>
            <a:r>
              <a:rPr lang="hr-HR" b="1" dirty="0">
                <a:solidFill>
                  <a:srgbClr val="3366FF"/>
                </a:solidFill>
                <a:latin typeface="Courier New"/>
                <a:cs typeface="Courier New"/>
              </a:rPr>
              <a:t>cl::size_t&lt;3&gt; region;</a:t>
            </a:r>
          </a:p>
          <a:p>
            <a:pPr marL="0" indent="0">
              <a:buNone/>
            </a:pPr>
            <a:r>
              <a:rPr lang="hr-HR" b="1" dirty="0">
                <a:solidFill>
                  <a:srgbClr val="3366FF"/>
                </a:solidFill>
                <a:latin typeface="Courier New"/>
                <a:cs typeface="Courier New"/>
              </a:rPr>
              <a:t>    region[0] = </a:t>
            </a:r>
            <a:r>
              <a:rPr lang="hr-HR" b="1" dirty="0" smtClean="0">
                <a:solidFill>
                  <a:srgbClr val="3366FF"/>
                </a:solidFill>
                <a:latin typeface="Courier New"/>
                <a:cs typeface="Courier New"/>
              </a:rPr>
              <a:t>width;</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region[1] = </a:t>
            </a:r>
            <a:r>
              <a:rPr lang="hr-HR" b="1" dirty="0" smtClean="0">
                <a:solidFill>
                  <a:srgbClr val="3366FF"/>
                </a:solidFill>
                <a:latin typeface="Courier New"/>
                <a:cs typeface="Courier New"/>
              </a:rPr>
              <a:t>height;</a:t>
            </a:r>
            <a:endParaRPr lang="hr-HR" b="1" dirty="0">
              <a:solidFill>
                <a:srgbClr val="3366FF"/>
              </a:solidFill>
              <a:latin typeface="Courier New"/>
              <a:cs typeface="Courier New"/>
            </a:endParaRPr>
          </a:p>
          <a:p>
            <a:pPr marL="0" indent="0">
              <a:buNone/>
            </a:pPr>
            <a:r>
              <a:rPr lang="hr-HR" b="1" dirty="0">
                <a:solidFill>
                  <a:srgbClr val="3366FF"/>
                </a:solidFill>
                <a:latin typeface="Courier New"/>
                <a:cs typeface="Courier New"/>
              </a:rPr>
              <a:t>    region[2] = 1;</a:t>
            </a:r>
            <a:endParaRPr lang="en-GB" b="1" dirty="0">
              <a:solidFill>
                <a:srgbClr val="3366FF"/>
              </a:solidFill>
              <a:latin typeface="Courier New"/>
              <a:cs typeface="Courier New"/>
            </a:endParaRPr>
          </a:p>
          <a:p>
            <a:pPr marL="0" indent="0">
              <a:buNone/>
            </a:pPr>
            <a:r>
              <a:rPr lang="en-GB" b="1" dirty="0" err="1">
                <a:solidFill>
                  <a:srgbClr val="3366FF"/>
                </a:solidFill>
                <a:latin typeface="Courier New"/>
                <a:cs typeface="Courier New"/>
              </a:rPr>
              <a:t>queue.enqueueWriteImage</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d_image</a:t>
            </a:r>
            <a:r>
              <a:rPr lang="en-GB" b="1" dirty="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h_image</a:t>
            </a:r>
            <a:r>
              <a:rPr lang="en-GB" b="1" dirty="0">
                <a:solidFill>
                  <a:srgbClr val="3366FF"/>
                </a:solidFill>
                <a:latin typeface="Courier New"/>
                <a:cs typeface="Courier New"/>
              </a:rPr>
              <a:t>,      // host data</a:t>
            </a:r>
          </a:p>
          <a:p>
            <a:pPr marL="0" indent="0">
              <a:buNone/>
            </a:pPr>
            <a:r>
              <a:rPr lang="en-GB" b="1" dirty="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a:t>
            </a:r>
            <a:r>
              <a:rPr lang="en-GB" dirty="0" smtClean="0"/>
              <a:t>functions</a:t>
            </a:r>
          </a:p>
          <a:p>
            <a:pPr marL="285750" indent="-285750">
              <a:buFont typeface="Arial"/>
              <a:buChar char="•"/>
            </a:pPr>
            <a:r>
              <a:rPr lang="en-GB" dirty="0" smtClean="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a:t>
            </a:r>
            <a:r>
              <a:rPr lang="en-GB" dirty="0" smtClean="0"/>
              <a:t>can </a:t>
            </a:r>
            <a:r>
              <a:rPr lang="en-GB" dirty="0"/>
              <a:t>be queried </a:t>
            </a:r>
            <a:r>
              <a:rPr lang="en-GB" dirty="0" smtClean="0"/>
              <a:t>with </a:t>
            </a:r>
            <a:r>
              <a:rPr lang="en-GB" b="1" dirty="0" err="1">
                <a:solidFill>
                  <a:srgbClr val="3366FF"/>
                </a:solidFill>
                <a:latin typeface="Courier New"/>
                <a:cs typeface="Courier New"/>
              </a:rPr>
              <a:t>getDeviceInfo</a:t>
            </a:r>
            <a:r>
              <a:rPr lang="en-GB" dirty="0"/>
              <a:t> </a:t>
            </a:r>
            <a:r>
              <a:rPr lang="en-GB" dirty="0" smtClean="0"/>
              <a:t>and </a:t>
            </a:r>
            <a:r>
              <a:rPr lang="en-GB" dirty="0"/>
              <a:t>the </a:t>
            </a:r>
            <a:r>
              <a:rPr lang="en-GB" b="1" dirty="0">
                <a:solidFill>
                  <a:srgbClr val="3366FF"/>
                </a:solidFill>
                <a:latin typeface="Courier New"/>
                <a:cs typeface="Courier New"/>
              </a:rPr>
              <a:t>CL_DEVICE_IMAGE_SUPPORT</a:t>
            </a:r>
            <a:r>
              <a:rPr lang="en-GB" dirty="0">
                <a:solidFill>
                  <a:srgbClr val="3366FF"/>
                </a:solidFill>
              </a:rPr>
              <a:t> </a:t>
            </a:r>
            <a:r>
              <a:rPr lang="en-GB" dirty="0" smtClean="0"/>
              <a:t>parameter</a:t>
            </a:r>
            <a:endParaRPr lang="en-GB" dirty="0"/>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a:t>
            </a:r>
            <a:r>
              <a:rPr lang="en-GB" sz="1200" b="1" dirty="0" smtClean="0">
                <a:solidFill>
                  <a:srgbClr val="3366FF"/>
                </a:solidFill>
                <a:latin typeface="Calibri"/>
                <a:cs typeface="Calibri"/>
              </a:rPr>
              <a:t>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51472560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922886572"/>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smtClean="0">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smtClean="0"/>
              <a:t>Note: these sampler-less read functions are OpenCL 1.2+ only</a:t>
            </a:r>
            <a:endParaRPr lang="en-US" dirty="0"/>
          </a:p>
        </p:txBody>
      </p:sp>
    </p:spTree>
    <p:extLst>
      <p:ext uri="{BB962C8B-B14F-4D97-AF65-F5344CB8AC3E}">
        <p14:creationId xmlns:p14="http://schemas.microsoft.com/office/powerpoint/2010/main" val="10036129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6240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r>
              <a:rPr lang="en-GB" b="1" dirty="0">
                <a:solidFill>
                  <a:srgbClr val="3366FF"/>
                </a:solidFill>
                <a:latin typeface="Courier New"/>
                <a:cs typeface="Courier New"/>
              </a:rPr>
              <a:t>//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input,</a:t>
            </a:r>
          </a:p>
          <a:p>
            <a:pPr marL="0" indent="0">
              <a:buNone/>
            </a:pPr>
            <a:r>
              <a:rPr lang="en-GB" b="1" dirty="0" smtClean="0">
                <a:solidFill>
                  <a:srgbClr val="3366FF"/>
                </a:solidFill>
                <a:latin typeface="Courier New"/>
                <a:cs typeface="Courier New"/>
              </a:rPr>
              <a:t>    sampler,</a:t>
            </a:r>
          </a:p>
          <a:p>
            <a:pPr marL="0" indent="0">
              <a:buNone/>
            </a:pP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a:t>
            </a:r>
            <a:r>
              <a:rPr lang="en-GB"/>
              <a:t>host (</a:t>
            </a:r>
            <a:r>
              <a:rPr lang="en-GB" b="1" smtClean="0">
                <a:solidFill>
                  <a:srgbClr val="3366FF"/>
                </a:solidFill>
                <a:latin typeface="Courier New"/>
                <a:cs typeface="Courier New"/>
              </a:rPr>
              <a:t>clCreateSampler</a:t>
            </a:r>
            <a:r>
              <a:rPr lang="en-GB" smtClean="0"/>
              <a:t>) </a:t>
            </a:r>
            <a:r>
              <a:rPr lang="en-GB" dirty="0"/>
              <a:t>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Exercise: image </a:t>
            </a:r>
            <a:r>
              <a:rPr lang="en-GB" dirty="0" smtClean="0"/>
              <a:t>types</a:t>
            </a:r>
            <a:endParaRPr lang="en-GB" dirty="0"/>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smtClean="0"/>
              <a:t>Start with the </a:t>
            </a:r>
            <a:r>
              <a:rPr lang="en-GB" dirty="0" smtClean="0">
                <a:latin typeface="Courier New"/>
                <a:cs typeface="Courier New"/>
              </a:rPr>
              <a:t>Bilateral</a:t>
            </a:r>
            <a:r>
              <a:rPr lang="en-GB" dirty="0" smtClean="0"/>
              <a:t> example</a:t>
            </a:r>
            <a:endParaRPr lang="en-GB" dirty="0"/>
          </a:p>
          <a:p>
            <a:r>
              <a:rPr lang="en-GB" dirty="0" smtClean="0"/>
              <a:t>Convert the kernel and host program to use image types</a:t>
            </a:r>
          </a:p>
          <a:p>
            <a:pPr lvl="1"/>
            <a:r>
              <a:rPr lang="en-GB" dirty="0" smtClean="0"/>
              <a:t>The data is RGBA, 8-bit per channel, so you can use an image format with </a:t>
            </a:r>
            <a:r>
              <a:rPr lang="en-GB" dirty="0"/>
              <a:t>CL_RGBA</a:t>
            </a:r>
            <a:r>
              <a:rPr lang="en-GB" dirty="0" smtClean="0"/>
              <a:t> and either </a:t>
            </a:r>
            <a:r>
              <a:rPr lang="en-GB" dirty="0"/>
              <a:t>CL_UNSIGNED_INT8</a:t>
            </a:r>
            <a:r>
              <a:rPr lang="en-GB" dirty="0" smtClean="0"/>
              <a:t> or </a:t>
            </a:r>
            <a:r>
              <a:rPr lang="en-GB" dirty="0"/>
              <a:t>CL_UNORM_INT8</a:t>
            </a:r>
            <a:r>
              <a:rPr lang="en-GB" dirty="0" smtClean="0"/>
              <a:t> </a:t>
            </a:r>
            <a:endParaRPr lang="en-GB" dirty="0"/>
          </a:p>
          <a:p>
            <a:r>
              <a:rPr lang="en-GB" dirty="0" smtClean="0"/>
              <a:t>Use a sampler to automatically perform normalization and bounds checking</a:t>
            </a:r>
          </a:p>
          <a:p>
            <a:r>
              <a:rPr lang="en-GB" dirty="0" smtClean="0"/>
              <a:t>Compare the performance to the buffer version for different devices</a:t>
            </a:r>
          </a:p>
          <a:p>
            <a:r>
              <a:rPr lang="en-GB" dirty="0" smtClean="0"/>
              <a:t>Extra: try some other optimizations such as native </a:t>
            </a:r>
            <a:r>
              <a:rPr lang="en-GB" dirty="0" smtClean="0"/>
              <a:t>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a:t>
            </a:r>
            <a:r>
              <a:rPr lang="en-GB" b="1" dirty="0" smtClean="0">
                <a:solidFill>
                  <a:srgbClr val="3366FF"/>
                </a:solidFill>
                <a:latin typeface="Courier New"/>
                <a:cs typeface="Courier New"/>
              </a:rPr>
              <a:t>false</a:t>
            </a:r>
            <a:endParaRPr lang="en-GB" dirty="0"/>
          </a:p>
        </p:txBody>
      </p:sp>
    </p:spTree>
    <p:extLst>
      <p:ext uri="{BB962C8B-B14F-4D97-AF65-F5344CB8AC3E}">
        <p14:creationId xmlns:p14="http://schemas.microsoft.com/office/powerpoint/2010/main" val="224497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69718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TotalTime>
  <Words>7106</Words>
  <Application>Microsoft Macintosh PowerPoint</Application>
  <PresentationFormat>On-screen Show (4:3)</PresentationFormat>
  <Paragraphs>1054</Paragraphs>
  <Slides>81</Slides>
  <Notes>23</Notes>
  <HiddenSlides>43</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Advanced OpenCL Topics: Tools and Optimization</vt:lpstr>
      <vt:lpstr>Profiling</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10: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Access</vt:lpstr>
      <vt:lpstr>Memory layout is critical to performance</vt:lpstr>
      <vt:lpstr>Coalescence</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Occupancy</vt:lpstr>
      <vt:lpstr>Auto tuning</vt:lpstr>
      <vt:lpstr>Tuning Knobs some general issues to think about</vt:lpstr>
      <vt:lpstr>Auto tuning example - Flamingo</vt:lpstr>
      <vt:lpstr>Auto tuning - Example</vt:lpstr>
      <vt:lpstr>Thread throttling</vt:lpstr>
      <vt:lpstr>Barrier example</vt:lpstr>
      <vt:lpstr>Vectorization</vt:lpstr>
      <vt:lpstr>Vectorization</vt:lpstr>
      <vt:lpstr>Vectorization</vt:lpstr>
      <vt:lpstr>Vectorization</vt:lpstr>
      <vt:lpstr>Branching</vt:lpstr>
      <vt:lpstr>Single Instruction Multiple Data</vt:lpstr>
      <vt:lpstr>Branching</vt:lpstr>
      <vt:lpstr>Native Math Functions</vt:lpstr>
      <vt:lpstr>Half Precision</vt:lpstr>
      <vt:lpstr>Exercise 12</vt:lpstr>
      <vt:lpstr>Image Types</vt:lpstr>
      <vt:lpstr>Checking for Image Support</vt:lpstr>
      <vt:lpstr>Image Types – Host API</vt:lpstr>
      <vt:lpstr>Image Formats </vt:lpstr>
      <vt:lpstr>Image Types – Kernel</vt:lpstr>
      <vt:lpstr>Image Samplers</vt:lpstr>
      <vt:lpstr>Exercise: image types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James Price</cp:lastModifiedBy>
  <cp:revision>139</cp:revision>
  <dcterms:created xsi:type="dcterms:W3CDTF">2015-05-05T22:43:30Z</dcterms:created>
  <dcterms:modified xsi:type="dcterms:W3CDTF">2016-04-08T12:51:21Z</dcterms:modified>
</cp:coreProperties>
</file>