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76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76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8394" autoAdjust="0"/>
  </p:normalViewPr>
  <p:slideViewPr>
    <p:cSldViewPr>
      <p:cViewPr varScale="1">
        <p:scale>
          <a:sx n="122" d="100"/>
          <a:sy n="122" d="100"/>
        </p:scale>
        <p:origin x="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khronos.org/registry/cl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andsonopencl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tter/shoc/wiki" TargetMode="External"/><Relationship Id="rId2" Type="http://schemas.openxmlformats.org/officeDocument/2006/relationships/hyperlink" Target="http://uob-hpc.github.io/BabelStrea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wocl.org/signup-for-updates/" TargetMode="External"/><Relationship Id="rId2" Type="http://schemas.openxmlformats.org/officeDocument/2006/relationships/hyperlink" Target="http://www.iwocl.or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registry/c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hronos.org/spi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khronos.org/opencl/syc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cl.te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cl/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The OPENCL ECOSYSTEM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Resources:</a:t>
            </a:r>
            <a:br>
              <a:rPr lang="en-GB" dirty="0"/>
            </a:br>
            <a:r>
              <a:rPr lang="en-GB" dirty="0"/>
              <a:t>https://www.khronos.org/opencl/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2011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https://www.khronos.org/registry/cl/</a:t>
            </a:r>
            <a:r>
              <a:rPr lang="en-US" dirty="0"/>
              <a:t> </a:t>
            </a:r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Available on the same page as the spec.</a:t>
            </a: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/>
              <a:t>Hands On OpenCL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One of the most popular OpenCL training courses on the web</a:t>
            </a:r>
          </a:p>
          <a:p>
            <a:r>
              <a:rPr lang="en-GB" dirty="0"/>
              <a:t>Completely open source (creative commons attribution CC BY license)</a:t>
            </a:r>
          </a:p>
          <a:p>
            <a:r>
              <a:rPr lang="en-GB" dirty="0"/>
              <a:t>Downloaded over 11,000 times so far!</a:t>
            </a:r>
          </a:p>
          <a:p>
            <a:r>
              <a:rPr lang="en-GB" dirty="0"/>
              <a:t>Lots of training material, examples and solutions, source code etc.</a:t>
            </a:r>
          </a:p>
          <a:p>
            <a:r>
              <a:rPr lang="en-GB" dirty="0"/>
              <a:t>Works on Linux, Windows, OSX etc.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http://handsonopencl.github.io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Lots of OpenCL examples in the SDKs from the vendors:</a:t>
            </a:r>
          </a:p>
          <a:p>
            <a:pPr lvl="1"/>
            <a:r>
              <a:rPr lang="en-GB" dirty="0"/>
              <a:t> AMD, Intel, </a:t>
            </a:r>
            <a:r>
              <a:rPr lang="en-GB" dirty="0" err="1"/>
              <a:t>Nvidia</a:t>
            </a:r>
            <a:r>
              <a:rPr lang="en-GB" dirty="0"/>
              <a:t>, 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BabelStream</a:t>
            </a:r>
            <a:r>
              <a:rPr lang="en-GB" dirty="0"/>
              <a:t> benchmark:</a:t>
            </a:r>
          </a:p>
          <a:p>
            <a:pPr lvl="1"/>
            <a:r>
              <a:rPr lang="en-GB" dirty="0">
                <a:hlinkClick r:id="rId2"/>
              </a:rPr>
              <a:t>http://uob-hpc.github.io/BabelStream/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https://github.com/vetter/shoc/wiki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http://www.iwocl.org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http://www.iwocl.org/signup-for-updates/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IWOCL annual conference</a:t>
            </a:r>
          </a:p>
          <a:p>
            <a:pPr lvl="1"/>
            <a:r>
              <a:rPr lang="en-GB" dirty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parallel computing, 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APIs such as C++ and Python make 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is the </a:t>
            </a:r>
            <a:r>
              <a:rPr lang="en-GB" sz="3800" dirty="0">
                <a:solidFill>
                  <a:schemeClr val="accent2"/>
                </a:solidFill>
              </a:rPr>
              <a:t>only </a:t>
            </a:r>
            <a:r>
              <a:rPr lang="en-GB" dirty="0"/>
              <a:t>parallel programming standard that enables mixing task parallel and data parallel code in a single program while load balancing across </a:t>
            </a:r>
            <a:r>
              <a:rPr lang="en-GB" sz="3800" dirty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 of </a:t>
            </a:r>
            <a:r>
              <a:rPr lang="en-GB" dirty="0" err="1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public release, December 2008</a:t>
            </a:r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Released June 2010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Sub buffers</a:t>
            </a:r>
          </a:p>
          <a:p>
            <a:pPr lvl="1"/>
            <a:r>
              <a:rPr lang="en-GB" dirty="0"/>
              <a:t>User events</a:t>
            </a:r>
          </a:p>
          <a:p>
            <a:pPr lvl="1"/>
            <a:r>
              <a:rPr lang="en-GB" dirty="0"/>
              <a:t>More built-in functions</a:t>
            </a:r>
          </a:p>
          <a:p>
            <a:pPr lvl="1"/>
            <a:r>
              <a:rPr lang="en-GB" dirty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Released November 2011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Custom devices and built-in kernels</a:t>
            </a:r>
          </a:p>
          <a:p>
            <a:pPr lvl="1"/>
            <a:r>
              <a:rPr lang="en-GB" dirty="0"/>
              <a:t>Device partitioning</a:t>
            </a:r>
          </a:p>
          <a:p>
            <a:pPr lvl="1"/>
            <a:r>
              <a:rPr lang="en-GB" dirty="0"/>
              <a:t>Support separate compilation and linking of programs</a:t>
            </a:r>
          </a:p>
          <a:p>
            <a:pPr lvl="1"/>
            <a:r>
              <a:rPr lang="en-GB" dirty="0"/>
              <a:t>Greater support for OpenCL libraries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OpenCL progress</a:t>
            </a:r>
            <a:br>
              <a:rPr lang="en-US" dirty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&amp; linking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&amp; GL 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Released November 2013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Shared virtual memory (SVM)</a:t>
            </a:r>
          </a:p>
          <a:p>
            <a:pPr lvl="1"/>
            <a:r>
              <a:rPr lang="en-GB" dirty="0"/>
              <a:t>Dynamic parallelism</a:t>
            </a:r>
          </a:p>
          <a:p>
            <a:pPr lvl="1"/>
            <a:r>
              <a:rPr lang="en-GB" dirty="0"/>
              <a:t>Pipes</a:t>
            </a:r>
          </a:p>
          <a:p>
            <a:pPr lvl="1"/>
            <a:r>
              <a:rPr lang="en-GB" dirty="0"/>
              <a:t>Built-in reductions/broadcasts</a:t>
            </a:r>
          </a:p>
          <a:p>
            <a:pPr lvl="1"/>
            <a:r>
              <a:rPr lang="en-GB" dirty="0"/>
              <a:t>Sub-groups</a:t>
            </a:r>
          </a:p>
          <a:p>
            <a:pPr lvl="1"/>
            <a:r>
              <a:rPr lang="en-GB" dirty="0"/>
              <a:t>"generic" address space</a:t>
            </a:r>
          </a:p>
          <a:p>
            <a:pPr lvl="1"/>
            <a:r>
              <a:rPr lang="en-GB" dirty="0"/>
              <a:t>C11 atomics</a:t>
            </a:r>
          </a:p>
          <a:p>
            <a:pPr lvl="1"/>
            <a:r>
              <a:rPr lang="en-GB" dirty="0"/>
              <a:t>More 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clCloneKernel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/>
              <a:t>Specification and headers available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progression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Released at IWOCL 2017</a:t>
            </a:r>
          </a:p>
          <a:p>
            <a:pPr lvl="1"/>
            <a:r>
              <a:rPr lang="en-US" dirty="0"/>
              <a:t>Maintenance release at IWOCL 2018</a:t>
            </a:r>
          </a:p>
          <a:p>
            <a:endParaRPr lang="en-US" dirty="0"/>
          </a:p>
          <a:p>
            <a:r>
              <a:rPr lang="en-US" dirty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/>
              <a:t>SYCL 2.2 for single source C++</a:t>
            </a:r>
          </a:p>
          <a:p>
            <a:endParaRPr lang="en-US" dirty="0"/>
          </a:p>
          <a:p>
            <a:r>
              <a:rPr lang="en-US" dirty="0"/>
              <a:t>Specification and conformance tests available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2.x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Tutorial: Heterogeneous Computing Using Modern C++ with OpenCL Devices (Wednesday 9am)</a:t>
            </a:r>
          </a:p>
          <a:p>
            <a:r>
              <a:rPr lang="en-GB" dirty="0"/>
              <a:t>Keynote: OpenCL – A State of the Union (Wednesday 2pm)</a:t>
            </a:r>
          </a:p>
          <a:p>
            <a:r>
              <a:rPr lang="en-GB" dirty="0"/>
              <a:t>Panel: What Next for OpenCL? A session with the Khronos OpenCL WG</a:t>
            </a:r>
            <a:br>
              <a:rPr lang="en-GB" dirty="0"/>
            </a:br>
            <a:r>
              <a:rPr lang="en-GB" dirty="0"/>
              <a:t>(Wednesday 5pm)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hlinkClick r:id="rId2"/>
              </a:rPr>
              <a:t>Standard Portable Intermediate Representation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/>
              <a:t>Also intended to be a target for other languages/programming models (C++ AMP, SYCL, </a:t>
            </a:r>
            <a:r>
              <a:rPr lang="en-GB" dirty="0" err="1"/>
              <a:t>OpenACC</a:t>
            </a:r>
            <a:r>
              <a:rPr lang="en-GB" dirty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/>
              <a:t>Open source SPIR-V tools on Khronos website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/>
              <a:t>Supports ‘host-</a:t>
            </a:r>
            <a:r>
              <a:rPr lang="en-GB" dirty="0" err="1"/>
              <a:t>fallback</a:t>
            </a:r>
            <a:r>
              <a:rPr lang="en-GB" dirty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>
                <a:hlinkClick r:id="rId2"/>
              </a:rPr>
              <a:t>Provisional specification</a:t>
            </a:r>
            <a:r>
              <a:rPr lang="en-GB" dirty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/>
              <a:t>Implementations: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Codeplay</a:t>
            </a:r>
            <a:r>
              <a:rPr lang="en-GB" dirty="0"/>
              <a:t> </a:t>
            </a:r>
            <a:r>
              <a:rPr lang="en-GB" dirty="0" err="1"/>
              <a:t>ComputeCpp</a:t>
            </a:r>
            <a:r>
              <a:rPr lang="en-GB" dirty="0"/>
              <a:t> Community Edition (free)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triSYCL</a:t>
            </a:r>
            <a:r>
              <a:rPr lang="en-GB" dirty="0"/>
              <a:t> (open source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/>
          <p:cNvSpPr/>
          <p:nvPr/>
        </p:nvSpPr>
        <p:spPr>
          <a:xfrm>
            <a:off x="3131840" y="6381328"/>
            <a:ext cx="30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More info: </a:t>
            </a:r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sycl.tech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SYCL talks at IWOCL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Heterogeneous Computing Using Modern C++ with OpenCL Devices (Wednesday at 9am)</a:t>
            </a:r>
          </a:p>
          <a:p>
            <a:r>
              <a:rPr lang="en-GB" dirty="0"/>
              <a:t>Developer Feedback Session on OpenCL 2.x, SYCL and SPIR with the Khronos OpenCL working group (Wednesday 5.30pm)</a:t>
            </a:r>
          </a:p>
          <a:p>
            <a:r>
              <a:rPr lang="en-GB" dirty="0"/>
              <a:t>Accelerated Machine Learning Using </a:t>
            </a:r>
            <a:r>
              <a:rPr lang="en-GB" dirty="0" err="1"/>
              <a:t>TensorFlow</a:t>
            </a:r>
            <a:r>
              <a:rPr lang="en-GB" dirty="0"/>
              <a:t> and SYCL on OpenCL Devices (Thursday 4.30pm)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/>
              <a:t>clBLAS</a:t>
            </a:r>
            <a:r>
              <a:rPr lang="en-GB" dirty="0"/>
              <a:t>/</a:t>
            </a:r>
            <a:r>
              <a:rPr lang="en-GB" dirty="0" err="1"/>
              <a:t>clRNG</a:t>
            </a:r>
            <a:r>
              <a:rPr lang="en-GB" dirty="0"/>
              <a:t> (all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 err="1"/>
              <a:t>Arrayfire</a:t>
            </a:r>
            <a:r>
              <a:rPr lang="en-GB" dirty="0"/>
              <a:t> (on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/>
              <a:t>Boost compute with </a:t>
            </a:r>
            <a:r>
              <a:rPr lang="en-GB" dirty="0" err="1"/>
              <a:t>VexCL</a:t>
            </a:r>
            <a:endParaRPr lang="en-GB" dirty="0"/>
          </a:p>
          <a:p>
            <a:r>
              <a:rPr lang="en-GB" dirty="0" err="1"/>
              <a:t>ViennaCL</a:t>
            </a:r>
            <a:r>
              <a:rPr lang="en-GB" dirty="0"/>
              <a:t> (</a:t>
            </a:r>
            <a:r>
              <a:rPr lang="en-GB" dirty="0" err="1"/>
              <a:t>PETSc</a:t>
            </a:r>
            <a:r>
              <a:rPr lang="en-GB" dirty="0"/>
              <a:t>), PARALUTION</a:t>
            </a:r>
          </a:p>
          <a:p>
            <a:r>
              <a:rPr lang="en-GB" dirty="0"/>
              <a:t>Lots more - see the Khronos OpenCL pages: </a:t>
            </a:r>
          </a:p>
          <a:p>
            <a:pPr lvl="1"/>
            <a:r>
              <a:rPr lang="en-GB" dirty="0">
                <a:hlinkClick r:id="rId3"/>
              </a:rPr>
              <a:t>https://www.khronos.org/opencl/resources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38914</TotalTime>
  <Words>957</Words>
  <Application>Microsoft Macintosh PowerPoint</Application>
  <PresentationFormat>On-screen Show (4:3)</PresentationFormat>
  <Paragraphs>181</Paragraphs>
  <Slides>22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ヒラギノ角ゴ ProN W3</vt:lpstr>
      <vt:lpstr>Arial</vt:lpstr>
      <vt:lpstr>Calibri</vt:lpstr>
      <vt:lpstr>Myriad Set Text</vt:lpstr>
      <vt:lpstr>Tahoma</vt:lpstr>
      <vt:lpstr>Trebuchet MS</vt:lpstr>
      <vt:lpstr>KITE_OpenCL</vt:lpstr>
      <vt:lpstr>Advanced OpenCL Topics: The OPENCL ECOSYSTEM </vt:lpstr>
      <vt:lpstr>OpenCL progress v2.2 - Top to Bottom C++</vt:lpstr>
      <vt:lpstr>OpenCL 2.2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1282</cp:revision>
  <dcterms:created xsi:type="dcterms:W3CDTF">2013-06-29T14:06:29Z</dcterms:created>
  <dcterms:modified xsi:type="dcterms:W3CDTF">2018-05-09T15:48:42Z</dcterms:modified>
</cp:coreProperties>
</file>