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83" r:id="rId12"/>
    <p:sldId id="284" r:id="rId13"/>
    <p:sldId id="267" r:id="rId14"/>
    <p:sldId id="269" r:id="rId15"/>
    <p:sldId id="268" r:id="rId16"/>
    <p:sldId id="270" r:id="rId17"/>
    <p:sldId id="271" r:id="rId18"/>
    <p:sldId id="272" r:id="rId19"/>
    <p:sldId id="278" r:id="rId20"/>
    <p:sldId id="273" r:id="rId21"/>
    <p:sldId id="274" r:id="rId22"/>
    <p:sldId id="275" r:id="rId23"/>
    <p:sldId id="281" r:id="rId24"/>
    <p:sldId id="279" r:id="rId25"/>
    <p:sldId id="277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15/05/17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Runtime</a:t>
            </a:r>
            <a:r>
              <a:rPr lang="en-GB" baseline="0" dirty="0" smtClean="0"/>
              <a:t> can perform constant folding, constant propagation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before finalizing to native 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Core in </a:t>
            </a:r>
            <a:r>
              <a:rPr lang="en-GB" dirty="0" err="1" smtClean="0"/>
              <a:t>Vulkan</a:t>
            </a:r>
            <a:r>
              <a:rPr lang="en-GB" dirty="0" smtClean="0"/>
              <a:t> from 1.0</a:t>
            </a:r>
          </a:p>
          <a:p>
            <a:r>
              <a:rPr lang="en-GB" dirty="0" smtClean="0"/>
              <a:t>Core</a:t>
            </a:r>
            <a:r>
              <a:rPr lang="en-GB" baseline="0" dirty="0" smtClean="0"/>
              <a:t> in OpenCL 2.1</a:t>
            </a:r>
          </a:p>
          <a:p>
            <a:r>
              <a:rPr lang="en-GB" baseline="0" dirty="0" smtClean="0"/>
              <a:t>Intel shipping SPIR-V support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 C++ frontend</a:t>
            </a:r>
            <a:r>
              <a:rPr lang="en-GB" baseline="0" dirty="0" smtClean="0"/>
              <a:t> is now open source (</a:t>
            </a:r>
            <a:r>
              <a:rPr lang="en-GB" baseline="0" dirty="0" err="1" smtClean="0"/>
              <a:t>GitHub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potentially enable more optimizations.</a:t>
            </a:r>
          </a:p>
          <a:p>
            <a:r>
              <a:rPr lang="en-GB" baseline="0" dirty="0" err="1" smtClean="0"/>
              <a:t>reqd_work_group_size</a:t>
            </a:r>
            <a:r>
              <a:rPr lang="en-GB" baseline="0" dirty="0" smtClean="0"/>
              <a:t> requires that we know WGSIZE at compile-time, but can use meta</a:t>
            </a:r>
            <a:r>
              <a:rPr lang="en-GB" baseline="0" smtClean="0"/>
              <a:t>-programming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github.khronos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 smtClean="0"/>
              <a:t>Portable Binaries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 from OpenCL 2.1 onwards</a:t>
            </a:r>
          </a:p>
          <a:p>
            <a:pPr lvl="1"/>
            <a:r>
              <a:rPr lang="en-GB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endParaRPr lang="en-GB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SPIR-V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GB" dirty="0" smtClean="0"/>
              <a:t>Cross-vendor intermediate language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Supported as core by both OpenCL and </a:t>
            </a:r>
            <a:r>
              <a:rPr lang="en-GB" dirty="0" err="1" smtClean="0"/>
              <a:t>Vulkan</a:t>
            </a:r>
            <a:r>
              <a:rPr lang="en-GB" dirty="0" smtClean="0"/>
              <a:t> APIs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Two different ‘</a:t>
            </a:r>
            <a:r>
              <a:rPr lang="en-GB" sz="2400" dirty="0" err="1" smtClean="0"/>
              <a:t>flavors</a:t>
            </a:r>
            <a:r>
              <a:rPr lang="en-GB" sz="2400" dirty="0" smtClean="0"/>
              <a:t>’ of SPIR-V 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Environment specifications describe which features supported by each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Clean-sheet design, no dependency on LLVM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Open-source tools* provided for SPIR-V&lt;-&gt;LLVM translation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Enables alternative kernel programming languages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OpenCL 2.2 introduces a C++ kernel language using SPIR-V 1.2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Offline compilation workflow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Lowered to native ISA at runtime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457200" y="634167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r>
              <a:rPr lang="en-GB" b="1" dirty="0" smtClean="0">
                <a:hlinkClick r:id="rId4"/>
              </a:rPr>
              <a:t>http</a:t>
            </a:r>
            <a:r>
              <a:rPr lang="en-GB" b="1" dirty="0">
                <a:hlinkClick r:id="rId4"/>
              </a:rPr>
              <a:t>://github.khronos.org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2600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SPIR-V Ecosystem</a:t>
            </a:r>
            <a:endParaRPr lang="en-GB" dirty="0"/>
          </a:p>
        </p:txBody>
      </p:sp>
      <p:pic>
        <p:nvPicPr>
          <p:cNvPr id="4" name="Content Placeholder 4" descr="spirv-ecosyste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>
          <a:xfrm>
            <a:off x="-74605" y="1295211"/>
            <a:ext cx="9218605" cy="506987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588" y="18046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2822726" y="6488668"/>
            <a:ext cx="348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(IWOCL 2015, Stanford University)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63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It 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mechanism for automatically discovering and using new kernels, without having to write any new host code</a:t>
            </a:r>
          </a:p>
          <a:p>
            <a:r>
              <a:rPr lang="en-GB" dirty="0" smtClean="0"/>
              <a:t>This 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dirty="0" smtClean="0"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latin typeface="Courier New"/>
                <a:cs typeface="Courier New"/>
              </a:rPr>
              <a:t>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(from OpenCL 1.2 onwards):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 smtClean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  <a:p>
            <a:r>
              <a:rPr lang="en-GB" dirty="0" smtClean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flag to specify which GPU architecture 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compilation </a:t>
            </a:r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  ./</a:t>
            </a:r>
            <a:r>
              <a:rPr lang="en-GB" b="1" dirty="0" err="1" smtClean="0"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runtime compilation to embed values that are only known 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factor)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</a:t>
            </a:r>
            <a:r>
              <a:rPr lang="en-GB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{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stringstream</a:t>
            </a:r>
            <a:r>
              <a:rPr lang="en-GB" b="1" dirty="0">
                <a:latin typeface="Courier New"/>
                <a:cs typeface="Courier New"/>
              </a:rPr>
              <a:t> options;      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setf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::fixed,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floatfield</a:t>
            </a:r>
            <a:r>
              <a:rPr lang="en-GB" b="1" dirty="0">
                <a:latin typeface="Courier New"/>
                <a:cs typeface="Courier New"/>
              </a:rPr>
              <a:t>);     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options </a:t>
            </a:r>
            <a:r>
              <a:rPr lang="en-GB" b="1" dirty="0"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4BACC6"/>
                </a:solidFill>
                <a:latin typeface="Courier New"/>
                <a:cs typeface="Courier New"/>
              </a:rPr>
              <a:t>Dfactor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="</a:t>
            </a:r>
            <a:endParaRPr lang="en-GB" b="1" dirty="0" smtClean="0">
              <a:solidFill>
                <a:srgbClr val="4BACC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     &lt;&lt; 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;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</a:t>
            </a:r>
            <a:r>
              <a:rPr lang="en-GB" b="1" dirty="0"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latin typeface="Courier New"/>
                <a:cs typeface="Courier New"/>
              </a:rPr>
              <a:t>())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2.2 and SPIR-V provide the concept of </a:t>
            </a:r>
            <a:r>
              <a:rPr lang="en-GB" i="1" dirty="0" smtClean="0">
                <a:latin typeface="Trebuchet MS"/>
                <a:cs typeface="Trebuchet MS"/>
              </a:rPr>
              <a:t>specialization constants</a:t>
            </a:r>
            <a:r>
              <a:rPr lang="en-GB" dirty="0" smtClean="0">
                <a:latin typeface="Trebuchet MS"/>
                <a:cs typeface="Trebuchet MS"/>
              </a:rPr>
              <a:t>, which allow symbolic values to be set at runtime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85283" y="4363467"/>
            <a:ext cx="7199996" cy="2478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OpenCL C++ kernel code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specialization constant with ID 1 and default value of 3.f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</a:t>
            </a:r>
            <a:r>
              <a:rPr lang="en-GB" b="1" dirty="0" err="1" smtClean="0">
                <a:latin typeface="Courier New"/>
                <a:cs typeface="Courier New"/>
              </a:rPr>
              <a:t>spec_constant</a:t>
            </a:r>
            <a:r>
              <a:rPr lang="en-GB" b="1" dirty="0" smtClean="0">
                <a:latin typeface="Courier New"/>
                <a:cs typeface="Courier New"/>
              </a:rPr>
              <a:t>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&gt; factor = {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.f</a:t>
            </a:r>
            <a:r>
              <a:rPr lang="en-GB" b="1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latin typeface="Courier New"/>
                <a:cs typeface="Courier New"/>
              </a:rPr>
              <a:t>data[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] *= </a:t>
            </a:r>
            <a:r>
              <a:rPr lang="en-GB" b="1" dirty="0" err="1" smtClean="0">
                <a:latin typeface="Courier New"/>
                <a:cs typeface="Courier New"/>
              </a:rPr>
              <a:t>factor.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Font typeface="Arial"/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Host code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Set value of specialization constant and then build program</a:t>
            </a:r>
          </a:p>
          <a:p>
            <a:pPr marL="0" indent="0">
              <a:buNone/>
            </a:pP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clSetProgramSpecializationConstant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), &amp;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&amp;device,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, NULL, NULL);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86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The example is a simple bilateral filter</a:t>
            </a:r>
          </a:p>
          <a:p>
            <a:pPr lvl="1"/>
            <a:r>
              <a:rPr lang="en-GB" dirty="0" smtClean="0"/>
              <a:t>Edge-preserving smoothing/noise reduction filter</a:t>
            </a:r>
          </a:p>
          <a:p>
            <a:pPr lvl="1"/>
            <a:r>
              <a:rPr lang="en-GB" dirty="0" smtClean="0"/>
              <a:t>Each pixel of the output image is some function of its neighbouring pixels from the input image</a:t>
            </a:r>
          </a:p>
          <a:p>
            <a:pPr lvl="1"/>
            <a:r>
              <a:rPr lang="en-GB" dirty="0" smtClean="0"/>
              <a:t>Uses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r>
              <a:rPr lang="en-GB" dirty="0" smtClean="0"/>
              <a:t>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exp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distance</a:t>
            </a:r>
            <a:r>
              <a:rPr lang="en-GB" dirty="0" smtClean="0"/>
              <a:t> </a:t>
            </a:r>
            <a:r>
              <a:rPr lang="en-GB" dirty="0" err="1" smtClean="0"/>
              <a:t>builtins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 fully working implementation of this code is provided as a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08" y="1417638"/>
            <a:ext cx="8482482" cy="54403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Find the starting code in </a:t>
            </a:r>
            <a:r>
              <a:rPr lang="en-GB" b="1" dirty="0" smtClean="0">
                <a:latin typeface="Courier New"/>
                <a:cs typeface="Courier New"/>
              </a:rPr>
              <a:t>IWOCL_2017</a:t>
            </a:r>
            <a:r>
              <a:rPr lang="en-GB" b="1" dirty="0" smtClean="0">
                <a:latin typeface="Courier New"/>
                <a:cs typeface="Courier New"/>
              </a:rPr>
              <a:t>/exercises/</a:t>
            </a:r>
            <a:r>
              <a:rPr lang="en-GB" b="1" dirty="0">
                <a:latin typeface="Courier New"/>
                <a:cs typeface="Courier New"/>
              </a:rPr>
              <a:t>Bilateral</a:t>
            </a:r>
            <a:endParaRPr lang="en-GB" b="1" dirty="0" smtClean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Tip: If verification is too slow, 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 smtClean="0"/>
              <a:t> flag or set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Extra:</a:t>
            </a:r>
            <a:endParaRPr lang="en-GB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</a:t>
            </a: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Results from 2 different versions (original and meta programming) on an NVIDIA K40:</a:t>
            </a:r>
          </a:p>
          <a:p>
            <a:pPr marL="0" indent="0">
              <a:buNone/>
            </a:pPr>
            <a:endParaRPr lang="en-GB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427.7ms (</a:t>
            </a:r>
            <a:r>
              <a:rPr lang="en-GB" sz="2000" b="1" dirty="0">
                <a:latin typeface="Courier New"/>
                <a:cs typeface="Courier New"/>
              </a:rPr>
              <a:t>13.4ms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341.2ms (</a:t>
            </a:r>
            <a:r>
              <a:rPr lang="en-GB" sz="2000" b="1" dirty="0">
                <a:latin typeface="Courier New"/>
                <a:cs typeface="Courier New"/>
              </a:rPr>
              <a:t>10.7ms</a:t>
            </a:r>
            <a:r>
              <a:rPr lang="en-GB" sz="2000" dirty="0">
                <a:latin typeface="Courier New"/>
                <a:cs typeface="Courier New"/>
              </a:rPr>
              <a:t> / </a:t>
            </a:r>
            <a:r>
              <a:rPr lang="en-GB" sz="2000">
                <a:latin typeface="Courier New"/>
                <a:cs typeface="Courier New"/>
              </a:rPr>
              <a:t>frame</a:t>
            </a:r>
            <a:r>
              <a:rPr lang="en-GB" sz="200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831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 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en-GB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latin typeface="Courier New"/>
                <a:cs typeface="Courier New"/>
              </a:rPr>
              <a:t>$</a:t>
            </a:r>
            <a:r>
              <a:rPr lang="en-US" b="1" dirty="0">
                <a:latin typeface="Courier New"/>
                <a:cs typeface="Courier New"/>
              </a:rPr>
              <a:t>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 smtClean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$IN </a:t>
            </a:r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 smtClean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</a:t>
            </a:r>
            <a:r>
              <a:rPr lang="en-GB" b="1" i="1" dirty="0" smtClean="0">
                <a:solidFill>
                  <a:srgbClr val="0000FF"/>
                </a:solidFill>
              </a:rPr>
              <a:t>online*</a:t>
            </a:r>
            <a:r>
              <a:rPr lang="en-GB" dirty="0" smtClean="0"/>
              <a:t> compilation in order to achieve portability</a:t>
            </a:r>
          </a:p>
          <a:p>
            <a:pPr lvl="1"/>
            <a:r>
              <a:rPr lang="en-GB" dirty="0" smtClean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protect your OpenCL kernels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809" y="6488668"/>
            <a:ext cx="570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OpenCL 2.2 C++ kernels are offline compiled </a:t>
            </a:r>
            <a:r>
              <a:rPr lang="mr-IN" dirty="0" smtClean="0"/>
              <a:t>–</a:t>
            </a:r>
            <a:r>
              <a:rPr lang="en-US" dirty="0" smtClean="0"/>
              <a:t> more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</a:t>
            </a:r>
            <a:r>
              <a:rPr lang="en-GB" b="1" dirty="0" err="1" smtClean="0"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</a:t>
            </a:r>
            <a:r>
              <a:rPr lang="en-GB" b="1" dirty="0" err="1" smtClean="0">
                <a:latin typeface="Courier New"/>
                <a:cs typeface="Courier New"/>
              </a:rPr>
              <a:t>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 smtClean="0">
                <a:latin typeface="Courier New"/>
                <a:cs typeface="Courier New"/>
              </a:rPr>
              <a:t> *&gt; binaries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cl::Program::Binaries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latin typeface="Courier New"/>
                <a:cs typeface="Courier New"/>
              </a:rPr>
              <a:t>(binaries[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], sizes[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]));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2112</Words>
  <Application>Microsoft Macintosh PowerPoint</Application>
  <PresentationFormat>On-screen Show (4:3)</PresentationFormat>
  <Paragraphs>256</Paragraphs>
  <Slides>26</Slides>
  <Notes>10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</vt:lpstr>
      <vt:lpstr>SPIR-V Overview</vt:lpstr>
      <vt:lpstr>SPIR-V Ecosystem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Metaprogramming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James Price</cp:lastModifiedBy>
  <cp:revision>146</cp:revision>
  <dcterms:created xsi:type="dcterms:W3CDTF">2015-05-05T22:42:33Z</dcterms:created>
  <dcterms:modified xsi:type="dcterms:W3CDTF">2017-05-15T20:29:17Z</dcterms:modified>
</cp:coreProperties>
</file>