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86" r:id="rId28"/>
    <p:sldId id="287" r:id="rId29"/>
    <p:sldId id="288" r:id="rId30"/>
    <p:sldId id="289" r:id="rId31"/>
    <p:sldId id="290" r:id="rId32"/>
    <p:sldId id="291" r:id="rId33"/>
    <p:sldId id="279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comes from NVIDIA’s (fairly old) OpenCL</a:t>
            </a:r>
            <a:r>
              <a:rPr lang="en-GB" baseline="0" dirty="0" smtClean="0"/>
              <a:t> optimisation guidelines.</a:t>
            </a:r>
          </a:p>
          <a:p>
            <a:r>
              <a:rPr lang="en-GB" baseline="0" dirty="0" smtClean="0"/>
              <a:t>NVIDIA now recommend a new approach with latest drivers, using regular map/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 approach (mentioned later on zero-copy slide).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5/13/17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smtClean="0"/>
              <a:t>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</a:t>
            </a:r>
            <a:r>
              <a:rPr lang="en-US" dirty="0" smtClean="0"/>
              <a:t>expensive (has to go via the host)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 </a:t>
            </a:r>
            <a:r>
              <a:rPr lang="en-US" dirty="0" smtClean="0"/>
              <a:t>Halo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</a:t>
            </a:r>
            <a:r>
              <a:rPr lang="en-US" dirty="0" smtClean="0"/>
              <a:t>data up </a:t>
            </a:r>
            <a:r>
              <a:rPr lang="en-US" dirty="0" smtClean="0"/>
              <a:t>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 smtClean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sz="28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is </a:t>
            </a:r>
            <a:r>
              <a:rPr lang="en-US" dirty="0" smtClean="0"/>
              <a:t>more complicated but usually faster and more portable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</a:t>
            </a:r>
            <a:r>
              <a:rPr lang="en-US" dirty="0" smtClean="0"/>
              <a:t>this can </a:t>
            </a:r>
            <a:r>
              <a:rPr lang="en-US" dirty="0" smtClean="0"/>
              <a:t>enable much </a:t>
            </a:r>
            <a:r>
              <a:rPr lang="en-US" dirty="0" smtClean="0"/>
              <a:t>faster</a:t>
            </a:r>
            <a:br>
              <a:rPr lang="en-US" dirty="0" smtClean="0"/>
            </a:br>
            <a:r>
              <a:rPr lang="en-US" dirty="0" smtClean="0"/>
              <a:t>host </a:t>
            </a:r>
            <a:r>
              <a:rPr lang="en-US" dirty="0" smtClean="0"/>
              <a:t>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dirty="0" smtClean="0"/>
              <a:t>over </a:t>
            </a:r>
            <a:r>
              <a:rPr lang="en-US" dirty="0"/>
              <a:t>PCI-E Gen </a:t>
            </a:r>
            <a:r>
              <a:rPr lang="en-US" dirty="0" smtClean="0"/>
              <a:t>3.0 </a:t>
            </a:r>
            <a:r>
              <a:rPr lang="en-US" dirty="0" smtClean="0"/>
              <a:t>might </a:t>
            </a:r>
            <a:r>
              <a:rPr lang="en-US" dirty="0" smtClean="0"/>
              <a:t>manage ~6GB/s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the hardware can sustain </a:t>
            </a:r>
            <a:r>
              <a:rPr lang="en-US" dirty="0" smtClean="0"/>
              <a:t>transfer rates of up to </a:t>
            </a:r>
            <a:r>
              <a:rPr lang="en-US" dirty="0" smtClean="0"/>
              <a:t>12GB/s</a:t>
            </a:r>
            <a:endParaRPr lang="en-US" dirty="0" smtClean="0"/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</a:t>
            </a:r>
            <a:r>
              <a:rPr lang="en-US" dirty="0" smtClean="0"/>
              <a:t>get back from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/>
              <a:t>when accessed, will trigger a page fault in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The kernel will then allocate us some memory, and allow us to write 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Therefore,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</a:t>
            </a:r>
            <a:r>
              <a:rPr lang="en-US" u="sng" dirty="0" smtClean="0">
                <a:solidFill>
                  <a:srgbClr val="FF0000"/>
                </a:solidFill>
              </a:rPr>
              <a:t>wasting bandwidth and costing performance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Copy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Copy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Pinned memory </a:t>
            </a:r>
            <a:r>
              <a:rPr lang="en-US" dirty="0" smtClean="0"/>
              <a:t>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CL_MAP_READ,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Allocating pinned memory is </a:t>
            </a:r>
            <a:r>
              <a:rPr lang="en-US" b="1" dirty="0" smtClean="0">
                <a:solidFill>
                  <a:srgbClr val="FF0000"/>
                </a:solidFill>
              </a:rPr>
              <a:t>much</a:t>
            </a:r>
            <a:r>
              <a:rPr lang="en-US" dirty="0" smtClean="0">
                <a:solidFill>
                  <a:srgbClr val="FF0000"/>
                </a:solidFill>
              </a:rPr>
              <a:t> more expensive than regular memory </a:t>
            </a:r>
            <a:r>
              <a:rPr lang="en-US" dirty="0" smtClean="0"/>
              <a:t>(</a:t>
            </a:r>
            <a:r>
              <a:rPr lang="en-US" dirty="0"/>
              <a:t>about 100x slower</a:t>
            </a:r>
            <a:r>
              <a:rPr lang="en-US" dirty="0" smtClean="0"/>
              <a:t>), so frequent allocations will be bad for performance.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008000"/>
                </a:solidFill>
              </a:rPr>
              <a:t>frequent reads and writes will be </a:t>
            </a:r>
            <a:r>
              <a:rPr lang="en-US" b="1" i="1" dirty="0" smtClean="0">
                <a:solidFill>
                  <a:srgbClr val="008000"/>
                </a:solidFill>
              </a:rPr>
              <a:t>much</a:t>
            </a:r>
            <a:r>
              <a:rPr lang="en-US" dirty="0" smtClean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This approach often performs well for discrete devices too, although this may depend on the platform/device/driver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cl</a:t>
            </a:r>
            <a:r>
              <a:rPr lang="en-US" sz="1400" b="1" dirty="0"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context</a:t>
            </a:r>
            <a:r>
              <a:rPr lang="en-US" sz="1400" b="1" dirty="0"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  <a:r>
              <a:rPr lang="en-US" sz="1400" b="1" dirty="0" smtClean="0">
                <a:latin typeface="Courier New"/>
                <a:cs typeface="Courier New"/>
              </a:rPr>
              <a:t>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CL_MAP_WRITE,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smtClean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OpenCL 1.x buffer objects can only be passed as kernel arguments</a:t>
            </a:r>
          </a:p>
          <a:p>
            <a:r>
              <a:rPr lang="en-US" dirty="0" smtClean="0"/>
              <a:t>Buffer </a:t>
            </a:r>
            <a:r>
              <a:rPr lang="en-US" dirty="0" smtClean="0"/>
              <a:t>objects </a:t>
            </a:r>
            <a:r>
              <a:rPr lang="en-US" dirty="0" smtClean="0"/>
              <a:t>are described as a pointer to type in kernels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Can't pass a pointer + offset as </a:t>
            </a:r>
            <a:r>
              <a:rPr lang="en-US" dirty="0" smtClean="0"/>
              <a:t>an argument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Can't store pointers in buffer object(s)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Host and OpenCL device do not share the same virtual address space</a:t>
            </a:r>
          </a:p>
          <a:p>
            <a:pPr lvl="1"/>
            <a:r>
              <a:rPr lang="en-US" dirty="0" smtClean="0"/>
              <a:t>No guarantee that the same virtual address will be used for a kernel argument across multiple </a:t>
            </a:r>
            <a:r>
              <a:rPr lang="en-US" dirty="0" err="1" smtClean="0"/>
              <a:t>enqueues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OpenCL 2.0 introduces shared virtual memory</a:t>
            </a:r>
          </a:p>
          <a:p>
            <a:pPr lvl="1"/>
            <a:r>
              <a:rPr lang="en-US" dirty="0" smtClean="0"/>
              <a:t>Currently supported by AMD, Intel, NVIDIA (beta), ARM, Imagination, Qualcomm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– allocates a shared virtual memory buffer</a:t>
            </a:r>
          </a:p>
          <a:p>
            <a:pPr lvl="1"/>
            <a:r>
              <a:rPr lang="en-US" dirty="0" smtClean="0"/>
              <a:t>Specify size in bytes</a:t>
            </a:r>
          </a:p>
          <a:p>
            <a:pPr lvl="1"/>
            <a:r>
              <a:rPr lang="en-US" dirty="0" smtClean="0"/>
              <a:t>Specify usage information</a:t>
            </a:r>
          </a:p>
          <a:p>
            <a:pPr lvl="1"/>
            <a:r>
              <a:rPr lang="en-US" dirty="0" smtClean="0"/>
              <a:t>Optional alignment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SVM pointer can be shared by the host </a:t>
            </a:r>
            <a:r>
              <a:rPr lang="en-US" b="1" dirty="0" smtClean="0">
                <a:solidFill>
                  <a:srgbClr val="008000"/>
                </a:solidFill>
              </a:rPr>
              <a:t>and</a:t>
            </a:r>
            <a:r>
              <a:rPr lang="en-US" dirty="0" smtClean="0"/>
              <a:t> OpenCL 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 smtClean="0"/>
              <a:t>SVM pointers as kernel arguments</a:t>
            </a:r>
          </a:p>
          <a:p>
            <a:r>
              <a:rPr lang="en-US" sz="2000" dirty="0" smtClean="0"/>
              <a:t>A SVM pointer</a:t>
            </a:r>
          </a:p>
          <a:p>
            <a:r>
              <a:rPr lang="en-US" sz="2000" dirty="0" smtClean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 smtClean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CL_MEM_READ_WRITE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assing SVM pointers as arguments</a:t>
            </a:r>
          </a:p>
          <a:p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assing SVM pointer + offset as arguments</a:t>
            </a:r>
          </a:p>
          <a:p>
            <a:r>
              <a:rPr lang="en-US" sz="16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</a:t>
            </a:r>
            <a:r>
              <a:rPr lang="en-US" sz="1600" b="1" dirty="0" smtClean="0">
                <a:latin typeface="Courier New"/>
                <a:cs typeface="Courier New"/>
              </a:rPr>
              <a:t>(&amp;platforms);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</a:t>
            </a:r>
            <a:r>
              <a:rPr lang="en-US" sz="1600" b="1" dirty="0" smtClean="0">
                <a:latin typeface="Courier New"/>
                <a:cs typeface="Courier New"/>
              </a:rPr>
              <a:t>latforms[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cl::Context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 smtClean="0">
                <a:latin typeface="Courier New"/>
                <a:cs typeface="Courier New"/>
              </a:rPr>
              <a:t>(devices[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types of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Coarse-grained </a:t>
            </a:r>
            <a:r>
              <a:rPr lang="en-US" dirty="0" smtClean="0"/>
              <a:t>buffer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Fine-grained </a:t>
            </a:r>
            <a:r>
              <a:rPr lang="en-US" dirty="0" smtClean="0"/>
              <a:t>buffer sharing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System sharing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Fine-grained and system sharing are </a:t>
            </a:r>
            <a:r>
              <a:rPr lang="en-US" b="1" dirty="0" smtClean="0">
                <a:solidFill>
                  <a:srgbClr val="FF0000"/>
                </a:solidFill>
              </a:rPr>
              <a:t>optional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Virtual Memory:</a:t>
            </a:r>
            <a:br>
              <a:rPr lang="en-US" dirty="0" smtClean="0"/>
            </a:br>
            <a:r>
              <a:rPr lang="en-US" dirty="0" smtClean="0"/>
              <a:t>Coarse &amp; Fine 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SVM buffers allocated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</a:t>
            </a:r>
            <a:r>
              <a:rPr lang="en-US" dirty="0" smtClean="0"/>
              <a:t>is only </a:t>
            </a:r>
            <a:r>
              <a:rPr lang="en-US" dirty="0" smtClean="0"/>
              <a:t>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 smtClean="0"/>
              <a:t> /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 smtClean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is at a </a:t>
            </a:r>
            <a:r>
              <a:rPr lang="en-US" dirty="0" smtClean="0"/>
              <a:t>the buffer </a:t>
            </a:r>
            <a:r>
              <a:rPr lang="en-US" dirty="0" smtClean="0"/>
              <a:t>level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Allows sharing of pointers between host and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 synchronization needed between host and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This is an </a:t>
            </a:r>
            <a:r>
              <a:rPr lang="en-US" b="1" i="1" u="sng" dirty="0" smtClean="0"/>
              <a:t>optional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Virtual Memory:</a:t>
            </a:r>
            <a:br>
              <a:rPr lang="en-US" dirty="0" smtClean="0"/>
            </a:br>
            <a:r>
              <a:rPr lang="en-US" dirty="0" smtClean="0"/>
              <a:t>System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directly use </a:t>
            </a:r>
            <a:r>
              <a:rPr lang="en-US" i="1" dirty="0" smtClean="0"/>
              <a:t>any</a:t>
            </a:r>
            <a:r>
              <a:rPr lang="en-US" dirty="0" smtClean="0"/>
              <a:t> pointer allocated on the host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OpenCL</a:t>
            </a:r>
            <a:r>
              <a:rPr lang="en-US" dirty="0" smtClean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</a:t>
            </a:r>
            <a:r>
              <a:rPr lang="en-US" dirty="0" smtClean="0"/>
              <a:t>using </a:t>
            </a:r>
            <a:r>
              <a:rPr lang="en-US" dirty="0"/>
              <a:t>C11 atomics and synchronization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This is an </a:t>
            </a:r>
            <a:r>
              <a:rPr lang="en-US" b="1" i="1" u="sng" dirty="0" smtClean="0"/>
              <a:t>optional</a:t>
            </a:r>
            <a:r>
              <a:rPr lang="en-US" dirty="0" smtClean="0"/>
              <a:t> feature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dirty="0" smtClean="0"/>
              <a:t> example</a:t>
            </a:r>
          </a:p>
          <a:p>
            <a:r>
              <a:rPr lang="en-GB" dirty="0" smtClean="0"/>
              <a:t>Improve the performance of the host-to-device data transfers by </a:t>
            </a:r>
            <a:r>
              <a:rPr lang="en-GB" dirty="0" smtClean="0"/>
              <a:t>using </a:t>
            </a:r>
            <a:r>
              <a:rPr lang="en-GB" dirty="0" smtClean="0"/>
              <a:t>pinned </a:t>
            </a:r>
            <a:r>
              <a:rPr lang="en-GB" dirty="0" smtClean="0"/>
              <a:t>memory, then if time allows, also try </a:t>
            </a:r>
            <a:r>
              <a:rPr lang="en-GB" dirty="0" smtClean="0"/>
              <a:t>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 smtClean="0"/>
              <a:t>Exercise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$ </a:t>
            </a:r>
            <a:r>
              <a:rPr lang="en-GB" b="1" dirty="0">
                <a:latin typeface="Courier New"/>
                <a:cs typeface="Courier New"/>
              </a:rPr>
              <a:t>./transfer --</a:t>
            </a:r>
            <a:r>
              <a:rPr lang="en-GB" b="1" dirty="0" smtClean="0">
                <a:latin typeface="Courier New"/>
                <a:cs typeface="Courier New"/>
              </a:rPr>
              <a:t>list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</a:t>
            </a:r>
            <a:r>
              <a:rPr lang="de-DE" dirty="0" smtClean="0">
                <a:latin typeface="Courier New"/>
                <a:cs typeface="Courier New"/>
              </a:rPr>
              <a:t>Intel</a:t>
            </a:r>
            <a:r>
              <a:rPr lang="de-DE" dirty="0">
                <a:latin typeface="Courier New"/>
                <a:cs typeface="Courier New"/>
              </a:rPr>
              <a:t>(R) Core(TM) i5-3550 CPU @ </a:t>
            </a:r>
            <a:r>
              <a:rPr lang="de-DE" dirty="0" smtClean="0">
                <a:latin typeface="Courier New"/>
                <a:cs typeface="Courier New"/>
              </a:rPr>
              <a:t>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K40c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5.28s      1.77s       4.86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4.86s      1.30s       6.61 GB/s</a:t>
            </a:r>
            <a:endParaRPr lang="de-DE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Using </a:t>
            </a:r>
            <a:r>
              <a:rPr lang="en-GB" b="1" dirty="0">
                <a:latin typeface="Courier New"/>
                <a:cs typeface="Courier New"/>
              </a:rPr>
              <a:t>OpenCL device: Tesla </a:t>
            </a:r>
            <a:r>
              <a:rPr lang="en-GB" b="1" dirty="0" smtClean="0">
                <a:latin typeface="Courier New"/>
                <a:cs typeface="Courier New"/>
              </a:rPr>
              <a:t>K20c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6.21s      2.61s       3.29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6.18s      2.56s       3.36 GB/</a:t>
            </a:r>
            <a:r>
              <a:rPr lang="de-DE" dirty="0" smtClean="0">
                <a:latin typeface="Courier New"/>
                <a:cs typeface="Courier New"/>
              </a:rPr>
              <a:t>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Device </a:t>
            </a:r>
            <a:r>
              <a:rPr lang="en-GB" b="1" dirty="0">
                <a:latin typeface="Courier New"/>
                <a:cs typeface="Courier New"/>
              </a:rPr>
              <a:t>has host-unified </a:t>
            </a:r>
            <a:r>
              <a:rPr lang="en-GB" b="1" dirty="0" smtClean="0">
                <a:latin typeface="Courier New"/>
                <a:cs typeface="Courier New"/>
              </a:rPr>
              <a:t>memory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4.06s      1.44s       5.95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2.82s      0.00s    5156.02 GB/s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</a:t>
            </a:r>
            <a:r>
              <a:rPr lang="en-US" sz="1400" b="1" dirty="0" smtClean="0">
                <a:latin typeface="Courier New"/>
                <a:cs typeface="Courier New"/>
              </a:rPr>
              <a:t>l::Context </a:t>
            </a:r>
            <a:r>
              <a:rPr lang="en-US" sz="14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 smtClean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platforms[</a:t>
            </a:r>
            <a:r>
              <a:rPr lang="en-US" sz="1400" b="1" dirty="0" err="1" smtClean="0">
                <a:latin typeface="Courier New"/>
                <a:cs typeface="Courier New"/>
              </a:rPr>
              <a:t>plat_num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context from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device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</a:t>
            </a:r>
            <a:r>
              <a:rPr lang="en-US" sz="1400" b="1" dirty="0" smtClean="0">
                <a:latin typeface="Courier New"/>
                <a:cs typeface="Courier New"/>
              </a:rPr>
              <a:t>(devices[</a:t>
            </a:r>
            <a:r>
              <a:rPr lang="en-US" sz="1400" b="1" dirty="0" err="1" smtClean="0">
                <a:latin typeface="Courier New"/>
                <a:cs typeface="Courier New"/>
              </a:rPr>
              <a:t>dev_num</a:t>
            </a:r>
            <a:r>
              <a:rPr lang="en-US" sz="1400" b="1" dirty="0" smtClean="0">
                <a:latin typeface="Courier New"/>
                <a:cs typeface="Courier New"/>
              </a:rPr>
              <a:t>]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you have </a:t>
            </a:r>
            <a:r>
              <a:rPr lang="en-US" dirty="0" smtClean="0"/>
              <a:t>to manually partition </a:t>
            </a:r>
            <a:r>
              <a:rPr lang="en-US" dirty="0" smtClean="0"/>
              <a:t>the problem and/or </a:t>
            </a:r>
            <a:r>
              <a:rPr lang="en-US" dirty="0" smtClean="0"/>
              <a:t>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</a:t>
            </a:r>
            <a:r>
              <a:rPr lang="en-US" dirty="0" smtClean="0"/>
              <a:t>this where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There are a couple of </a:t>
            </a:r>
            <a:r>
              <a:rPr lang="en-US" dirty="0" smtClean="0"/>
              <a:t>different ways to use </a:t>
            </a:r>
            <a:r>
              <a:rPr lang="en-US" dirty="0" smtClean="0"/>
              <a:t>multiple devices within 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</a:t>
            </a:r>
            <a:r>
              <a:rPr lang="en-US" dirty="0" smtClean="0"/>
              <a:t>the host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CANNOT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</a:t>
            </a:r>
            <a:r>
              <a:rPr lang="en-US" dirty="0" smtClean="0"/>
              <a:t>device</a:t>
            </a:r>
            <a:r>
              <a:rPr lang="en-US" dirty="0" smtClean="0"/>
              <a:t>, although </a:t>
            </a:r>
            <a:r>
              <a:rPr lang="en-US" u="sng" dirty="0" smtClean="0"/>
              <a:t>only</a:t>
            </a:r>
            <a:r>
              <a:rPr lang="en-US" dirty="0" smtClean="0"/>
              <a:t>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CAN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 smtClean="0"/>
              <a:t>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2358</Words>
  <Application>Microsoft Macintosh PowerPoint</Application>
  <PresentationFormat>On-screen Show (4:3)</PresentationFormat>
  <Paragraphs>384</Paragraphs>
  <Slides>34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Courier New</vt:lpstr>
      <vt:lpstr>Menlo</vt:lpstr>
      <vt:lpstr>Menlo Regular</vt:lpstr>
      <vt:lpstr>Arial</vt:lpstr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</vt:vector>
  </TitlesOfParts>
  <Company>University of Bristol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95</cp:revision>
  <dcterms:created xsi:type="dcterms:W3CDTF">2015-05-05T22:40:57Z</dcterms:created>
  <dcterms:modified xsi:type="dcterms:W3CDTF">2017-05-13T22:01:35Z</dcterms:modified>
</cp:coreProperties>
</file>