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9" r:id="rId13"/>
    <p:sldId id="268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79" r:id="rId22"/>
    <p:sldId id="277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19/04/16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potentially enable more optimizations.</a:t>
            </a:r>
          </a:p>
          <a:p>
            <a:r>
              <a:rPr lang="en-GB" baseline="0" dirty="0" err="1" smtClean="0"/>
              <a:t>reqd_work_group_size</a:t>
            </a:r>
            <a:r>
              <a:rPr lang="en-GB" baseline="0" dirty="0" smtClean="0"/>
              <a:t> requires that we know WGSIZE at compile-time, but can use meta</a:t>
            </a:r>
            <a:r>
              <a:rPr lang="en-GB" baseline="0" smtClean="0"/>
              <a:t>-programming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bsdl.org/download-2.0.ph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 smtClean="0"/>
              <a:t>Portable Binaries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 from OpenCL 2.1 onwards</a:t>
            </a:r>
          </a:p>
          <a:p>
            <a:pPr lvl="1"/>
            <a:r>
              <a:rPr lang="en-GB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endParaRPr lang="en-GB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97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It 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rogram.getInfo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ernel.getArgInfo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&lt;CL_KERNEL_ARG*&gt;();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program.compile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  <a:p>
            <a:r>
              <a:rPr lang="en-GB" dirty="0" smtClean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flag to specify which GPU architecture 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compilation </a:t>
            </a:r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runtime compilation to embed values that are only known 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factor)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</a:t>
            </a:r>
            <a:r>
              <a:rPr lang="en-GB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{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stringstream</a:t>
            </a:r>
            <a:r>
              <a:rPr lang="en-GB" b="1" dirty="0">
                <a:latin typeface="Courier New"/>
                <a:cs typeface="Courier New"/>
              </a:rPr>
              <a:t> options;      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setf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::fixed,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floatfield</a:t>
            </a:r>
            <a:r>
              <a:rPr lang="en-GB" b="1" dirty="0">
                <a:latin typeface="Courier New"/>
                <a:cs typeface="Courier New"/>
              </a:rPr>
              <a:t>);     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options </a:t>
            </a:r>
            <a:r>
              <a:rPr lang="en-GB" b="1" dirty="0"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4BACC6"/>
                </a:solidFill>
                <a:latin typeface="Courier New"/>
                <a:cs typeface="Courier New"/>
              </a:rPr>
              <a:t>Dfactor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="</a:t>
            </a:r>
            <a:endParaRPr lang="en-GB" b="1" dirty="0" smtClean="0">
              <a:solidFill>
                <a:srgbClr val="4BACC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     &lt;&lt; 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;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</a:t>
            </a:r>
            <a:r>
              <a:rPr lang="en-GB" b="1" dirty="0"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latin typeface="Courier New"/>
                <a:cs typeface="Courier New"/>
              </a:rPr>
              <a:t>())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./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The example is a simple bilateral filter</a:t>
            </a:r>
          </a:p>
          <a:p>
            <a:pPr lvl="1"/>
            <a:r>
              <a:rPr lang="en-GB" dirty="0" smtClean="0"/>
              <a:t>Edge-preserving smoothing/noise reduction filter</a:t>
            </a:r>
          </a:p>
          <a:p>
            <a:pPr lvl="1"/>
            <a:r>
              <a:rPr lang="en-GB" dirty="0" smtClean="0"/>
              <a:t>Each pixel in output is some function of its neighbouring pixels in input</a:t>
            </a:r>
          </a:p>
          <a:p>
            <a:pPr lvl="1"/>
            <a:r>
              <a:rPr lang="en-GB" dirty="0" smtClean="0"/>
              <a:t>Uses </a:t>
            </a:r>
            <a:r>
              <a:rPr lang="en-GB" dirty="0" err="1" smtClean="0">
                <a:latin typeface="Courier New"/>
                <a:cs typeface="Courier New"/>
              </a:rPr>
              <a:t>sqrt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exp</a:t>
            </a:r>
            <a:r>
              <a:rPr lang="en-GB" dirty="0" smtClean="0"/>
              <a:t> and </a:t>
            </a:r>
            <a:r>
              <a:rPr lang="en-GB" dirty="0" smtClean="0">
                <a:latin typeface="Courier New"/>
                <a:cs typeface="Courier New"/>
              </a:rPr>
              <a:t>distance</a:t>
            </a:r>
            <a:r>
              <a:rPr lang="en-GB" dirty="0" smtClean="0"/>
              <a:t> </a:t>
            </a:r>
            <a:r>
              <a:rPr lang="en-GB" dirty="0" err="1" smtClean="0"/>
              <a:t>builtins</a:t>
            </a:r>
            <a:endParaRPr lang="en-GB" dirty="0" smtClean="0"/>
          </a:p>
          <a:p>
            <a:r>
              <a:rPr lang="en-GB" dirty="0" smtClean="0"/>
              <a:t>A fully working implementation of this code is provided as a starting point</a:t>
            </a:r>
          </a:p>
          <a:p>
            <a:r>
              <a:rPr lang="en-GB" b="1" dirty="0" smtClean="0"/>
              <a:t>NOTE:</a:t>
            </a:r>
            <a:r>
              <a:rPr lang="en-GB" dirty="0" smtClean="0"/>
              <a:t> Requires the SDL2 library</a:t>
            </a:r>
          </a:p>
          <a:p>
            <a:pPr lvl="1"/>
            <a:r>
              <a:rPr lang="en-GB" dirty="0" smtClean="0"/>
              <a:t>Linux: </a:t>
            </a:r>
            <a:r>
              <a:rPr lang="en-GB" dirty="0" smtClean="0">
                <a:latin typeface="Courier New"/>
                <a:cs typeface="Courier New"/>
              </a:rPr>
              <a:t>yum install SDL2-devel</a:t>
            </a:r>
            <a:r>
              <a:rPr lang="en-GB" dirty="0" smtClean="0"/>
              <a:t> or </a:t>
            </a:r>
            <a:r>
              <a:rPr lang="en-GB" dirty="0" smtClean="0">
                <a:latin typeface="Courier New"/>
                <a:cs typeface="Courier New"/>
              </a:rPr>
              <a:t>apt-get install libsdl2</a:t>
            </a:r>
            <a:r>
              <a:rPr lang="en-GB" dirty="0">
                <a:latin typeface="Courier New"/>
                <a:cs typeface="Courier New"/>
              </a:rPr>
              <a:t>-</a:t>
            </a:r>
            <a:r>
              <a:rPr lang="en-GB" dirty="0" smtClean="0">
                <a:latin typeface="Courier New"/>
                <a:cs typeface="Courier New"/>
              </a:rPr>
              <a:t>dev</a:t>
            </a:r>
          </a:p>
          <a:p>
            <a:pPr lvl="1"/>
            <a:r>
              <a:rPr lang="en-GB" dirty="0" smtClean="0"/>
              <a:t>OS X: Download and install SDL2 development framework</a:t>
            </a:r>
          </a:p>
          <a:p>
            <a:pPr lvl="2"/>
            <a:r>
              <a:rPr lang="en-GB" dirty="0">
                <a:hlinkClick r:id="rId2"/>
              </a:rPr>
              <a:t>https://www.libsdl.org/download-2.0.</a:t>
            </a:r>
            <a:r>
              <a:rPr lang="en-GB" dirty="0" smtClean="0">
                <a:hlinkClick r:id="rId2"/>
              </a:rPr>
              <a:t>php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Windows: SDL2 libraries/headers provided with </a:t>
            </a:r>
            <a:r>
              <a:rPr lang="en-GB" dirty="0" smtClean="0"/>
              <a:t>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Find the starting code in e.g. ~/IWOCL2016</a:t>
            </a:r>
            <a:r>
              <a:rPr lang="en-GB" dirty="0"/>
              <a:t>/solutions/Bilateral</a:t>
            </a:r>
            <a:endParaRPr lang="en-GB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Tip: If verification is too slow, 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 smtClean="0"/>
              <a:t> flag or set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Make the work-group size inside the kernel a compile-time constant, and change the local memory allocation to only use as much as is needed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Modify </a:t>
            </a:r>
            <a:r>
              <a:rPr lang="en-GB" dirty="0"/>
              <a:t>the kernel to allow the runtime to toggle whether or not local memory is used at all, which could </a:t>
            </a:r>
            <a:r>
              <a:rPr lang="en-GB" dirty="0" smtClean="0"/>
              <a:t>improve performance portability on devices without physical local memory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Results from meta programming version on an </a:t>
            </a:r>
            <a:r>
              <a:rPr lang="en-GB" dirty="0" err="1" smtClean="0"/>
              <a:t>Nvidia</a:t>
            </a:r>
            <a:r>
              <a:rPr lang="en-GB" dirty="0" smtClean="0"/>
              <a:t> K40: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Running </a:t>
            </a:r>
            <a:r>
              <a:rPr lang="en-GB" sz="2000" dirty="0">
                <a:latin typeface="Courier New"/>
                <a:cs typeface="Courier New"/>
              </a:rPr>
              <a:t>reference...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Reference took 7784.3ms (1 frame</a:t>
            </a:r>
            <a:r>
              <a:rPr lang="en-GB" sz="20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~/IWOCL2016/exercises/Bilateral$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OpenCL </a:t>
            </a:r>
            <a:r>
              <a:rPr lang="en-GB" sz="2000" dirty="0">
                <a:latin typeface="Courier New"/>
                <a:cs typeface="Courier New"/>
              </a:rPr>
              <a:t>took 428.1ms (13.4ms / frame)</a:t>
            </a:r>
          </a:p>
          <a:p>
            <a:pPr marL="0" indent="0">
              <a:buNone/>
            </a:pPr>
            <a:endParaRPr lang="en-GB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~/IWOCL2016/solutions/Bilateral$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OpenCL </a:t>
            </a:r>
            <a:r>
              <a:rPr lang="en-GB" sz="2000" dirty="0">
                <a:latin typeface="Courier New"/>
                <a:cs typeface="Courier New"/>
              </a:rPr>
              <a:t>took 357.9ms (11.2ms / frame</a:t>
            </a:r>
            <a:r>
              <a:rPr lang="en-GB" sz="2000" dirty="0" smtClean="0">
                <a:latin typeface="Courier New"/>
                <a:cs typeface="Courier New"/>
              </a:rPr>
              <a:t>)</a:t>
            </a:r>
            <a:endParaRPr lang="en-GB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8493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 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en-GB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NAME=${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IN%.cl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OUT=$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NAME.h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char *"$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NAME"_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=" &gt;$OUT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sed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-e 's/\\/\\\\/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/^/"/;s/$/\\n"/' \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$IN &gt;&gt;$OUT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";" &gt;&gt;$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</a:t>
            </a:r>
            <a:r>
              <a:rPr lang="en-GB" b="1" i="1" dirty="0" smtClean="0">
                <a:solidFill>
                  <a:srgbClr val="0000FF"/>
                </a:solidFill>
              </a:rPr>
              <a:t>online</a:t>
            </a:r>
            <a:r>
              <a:rPr lang="en-GB" dirty="0" smtClean="0"/>
              <a:t> compilation in order to achieve portability</a:t>
            </a:r>
          </a:p>
          <a:p>
            <a:pPr lvl="1"/>
            <a:r>
              <a:rPr lang="en-GB" dirty="0" smtClean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</a:t>
            </a:r>
            <a:r>
              <a:rPr lang="en-GB" b="1" dirty="0" err="1" smtClean="0"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</a:t>
            </a:r>
            <a:r>
              <a:rPr lang="en-GB" b="1" dirty="0" err="1" smtClean="0">
                <a:latin typeface="Courier New"/>
                <a:cs typeface="Courier New"/>
              </a:rPr>
              <a:t>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 smtClean="0">
                <a:latin typeface="Courier New"/>
                <a:cs typeface="Courier New"/>
              </a:rPr>
              <a:t> *&gt; binaries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cl::Program::Binaries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latin typeface="Courier New"/>
                <a:cs typeface="Courier New"/>
              </a:rPr>
              <a:t>(binaries[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], sizes[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]));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1955</Words>
  <Application>Microsoft Macintosh PowerPoint</Application>
  <PresentationFormat>On-screen Show (4:3)</PresentationFormat>
  <Paragraphs>228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James Price</cp:lastModifiedBy>
  <cp:revision>95</cp:revision>
  <dcterms:created xsi:type="dcterms:W3CDTF">2015-05-05T22:42:33Z</dcterms:created>
  <dcterms:modified xsi:type="dcterms:W3CDTF">2016-04-18T23:08:11Z</dcterms:modified>
</cp:coreProperties>
</file>