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84" r:id="rId13"/>
    <p:sldId id="267" r:id="rId14"/>
    <p:sldId id="269" r:id="rId15"/>
    <p:sldId id="268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81" r:id="rId24"/>
    <p:sldId id="279" r:id="rId25"/>
    <p:sldId id="277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61"/>
  </p:normalViewPr>
  <p:slideViewPr>
    <p:cSldViewPr snapToGrid="0" snapToObjects="1">
      <p:cViewPr varScale="1">
        <p:scale>
          <a:sx n="102" d="100"/>
          <a:sy n="102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Kernels</a:t>
            </a:r>
            <a:r>
              <a:rPr lang="en-GB" baseline="0" dirty="0"/>
              <a:t> bundled into binary, no need to ship extra files, set paths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Runtime</a:t>
            </a:r>
            <a:r>
              <a:rPr lang="en-GB" baseline="0" dirty="0"/>
              <a:t> can perform constant folding, constant propagation </a:t>
            </a:r>
            <a:r>
              <a:rPr lang="en-GB" baseline="0" dirty="0" err="1"/>
              <a:t>etc</a:t>
            </a:r>
            <a:r>
              <a:rPr lang="en-GB" baseline="0" dirty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</a:t>
            </a:r>
            <a:r>
              <a:rPr lang="en-GB" baseline="0" dirty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in </a:t>
            </a:r>
            <a:r>
              <a:rPr lang="en-GB" dirty="0" err="1"/>
              <a:t>Vulkan</a:t>
            </a:r>
            <a:r>
              <a:rPr lang="en-GB" dirty="0"/>
              <a:t> from 1.0</a:t>
            </a:r>
          </a:p>
          <a:p>
            <a:r>
              <a:rPr lang="en-GB" dirty="0"/>
              <a:t>Core</a:t>
            </a:r>
            <a:r>
              <a:rPr lang="en-GB" baseline="0" dirty="0"/>
              <a:t> in OpenCL 2.1</a:t>
            </a:r>
          </a:p>
          <a:p>
            <a:r>
              <a:rPr lang="en-GB" baseline="0" dirty="0"/>
              <a:t>Intel shipping SPIR-V support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 C++ frontend</a:t>
            </a:r>
            <a:r>
              <a:rPr lang="en-GB" baseline="0" dirty="0"/>
              <a:t> is now open source (</a:t>
            </a:r>
            <a:r>
              <a:rPr lang="en-GB" baseline="0" dirty="0" err="1"/>
              <a:t>GitHub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Hints</a:t>
            </a:r>
            <a:r>
              <a:rPr lang="en-GB" baseline="0" dirty="0"/>
              <a:t> to compiler to make it potentially enable more optimizations.</a:t>
            </a:r>
          </a:p>
          <a:p>
            <a:r>
              <a:rPr lang="en-GB" baseline="0" dirty="0" err="1"/>
              <a:t>reqd_work_group_size</a:t>
            </a:r>
            <a:r>
              <a:rPr lang="en-GB" baseline="0" dirty="0"/>
              <a:t> requires that we know WGSIZE at compile-time, but can use meta-programming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ifdefs</a:t>
            </a:r>
            <a:r>
              <a:rPr lang="en-GB" baseline="0" dirty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5/4/18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5/4/18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5/4/18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5/4/18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khronos.or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Kernel Compilation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/>
              <a:t>Portable Binaries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Khronos has produced a specification for a </a:t>
            </a:r>
            <a:r>
              <a:rPr lang="en-GB" b="1" dirty="0">
                <a:solidFill>
                  <a:srgbClr val="008000"/>
                </a:solidFill>
              </a:rPr>
              <a:t>S</a:t>
            </a:r>
            <a:r>
              <a:rPr lang="en-GB" dirty="0"/>
              <a:t>tandard </a:t>
            </a:r>
            <a:r>
              <a:rPr lang="en-GB" b="1" dirty="0">
                <a:solidFill>
                  <a:srgbClr val="008000"/>
                </a:solidFill>
              </a:rPr>
              <a:t>P</a:t>
            </a:r>
            <a:r>
              <a:rPr lang="en-GB" dirty="0"/>
              <a:t>ortable </a:t>
            </a:r>
            <a:r>
              <a:rPr lang="en-GB" b="1" dirty="0">
                <a:solidFill>
                  <a:srgbClr val="008000"/>
                </a:solidFill>
              </a:rPr>
              <a:t>I</a:t>
            </a:r>
            <a:r>
              <a:rPr lang="en-GB" dirty="0"/>
              <a:t>ntermediate </a:t>
            </a:r>
            <a:r>
              <a:rPr lang="en-GB" b="1" dirty="0">
                <a:solidFill>
                  <a:srgbClr val="008000"/>
                </a:solidFill>
              </a:rPr>
              <a:t>R</a:t>
            </a:r>
            <a:r>
              <a:rPr lang="en-GB" dirty="0"/>
              <a:t>epresentation</a:t>
            </a:r>
          </a:p>
          <a:p>
            <a:r>
              <a:rPr lang="en-GB" dirty="0"/>
              <a:t>This defines a binary format that is designed to be portable, allowing us to use the same binary across many platforms</a:t>
            </a:r>
          </a:p>
          <a:p>
            <a:r>
              <a:rPr lang="en-GB" dirty="0"/>
              <a:t>Not yet supported by all vendors, but SPIR-V is now core from OpenCL 2.1 onwards</a:t>
            </a:r>
          </a:p>
          <a:p>
            <a:pPr lvl="1"/>
            <a:r>
              <a:rPr lang="en-GB" b="1" dirty="0" err="1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SPIR-V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/>
              <a:t>Supported as core by both OpenCL and </a:t>
            </a:r>
            <a:r>
              <a:rPr lang="en-GB" dirty="0" err="1"/>
              <a:t>Vulkan</a:t>
            </a:r>
            <a:r>
              <a:rPr lang="en-GB" dirty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Two different ‘</a:t>
            </a:r>
            <a:r>
              <a:rPr lang="en-GB" sz="2400" dirty="0" err="1"/>
              <a:t>flavors</a:t>
            </a:r>
            <a:r>
              <a:rPr lang="en-GB" sz="2400" dirty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OpenCL 2.2 introduces a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>
                <a:hlinkClick r:id="rId4"/>
              </a:rPr>
              <a:t>http://github.khronos.org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SPIR-V Ecosystem</a:t>
            </a:r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88" y="18046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(IWOCL 2015, Stanford University) </a:t>
            </a:r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It can be useful to inspect compiler output to see if the compiler is doing what you think it’s doing</a:t>
            </a:r>
          </a:p>
          <a:p>
            <a:r>
              <a:rPr lang="en-GB" dirty="0"/>
              <a:t>On NVIDIA platforms the ‘binary’ retrieved is actually PTX, their abstract assembly language</a:t>
            </a:r>
          </a:p>
          <a:p>
            <a:r>
              <a:rPr lang="en-GB" dirty="0"/>
              <a:t>On AMD platforms you can add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/>
              <a:t> to the build options to generate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/>
              <a:t> files containing the intermediate representation and native assembly code</a:t>
            </a:r>
          </a:p>
          <a:p>
            <a:r>
              <a:rPr lang="en-GB" dirty="0"/>
              <a:t>Other vendors may provide an offline compiler which can generate LLVM/SPIR or assembly</a:t>
            </a:r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mechanism for automatically discovering and using new kernels, without having to write any new host code</a:t>
            </a:r>
          </a:p>
          <a:p>
            <a:r>
              <a:rPr lang="en-GB" dirty="0"/>
              <a:t>This can make it much easier to add new kernels to an existing application</a:t>
            </a:r>
          </a:p>
          <a:p>
            <a:r>
              <a:rPr lang="en-GB" dirty="0"/>
              <a:t>Provides a means for libraries and frameworks to accept additional kernels from third parties</a:t>
            </a:r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&lt;CL_PROGRAM_KERNEL_NAMES&gt;();</a:t>
            </a:r>
          </a:p>
          <a:p>
            <a:r>
              <a:rPr lang="en-GB" dirty="0"/>
              <a:t>We can also query information about kernel arguments (from OpenCL 1.2 onwards):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-cl-fp32-correctly-rounded-divide-sqrt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Options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</a:rPr>
              <a:t>implies</a:t>
            </a: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/>
              <a:t>For example, NVIDIA provide the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/>
              <a:t> flag to specify which GPU architecture should be targeted, 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/>
              <a:t>Some vendors support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/>
              <a:t> flags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compilation </a:t>
            </a:r>
            <a:r>
              <a:rPr lang="en-GB" dirty="0"/>
              <a:t>hints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/>
              <a:t>As with C/C++, use the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/>
              <a:t>/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load our OpenCL kernel source code from file(s) at runtime</a:t>
            </a:r>
          </a:p>
          <a:p>
            <a:r>
              <a:rPr lang="en-GB" dirty="0"/>
              <a:t>We can make things easier by using a script to convert OpenCL source files into string literals defined inside header files</a:t>
            </a:r>
          </a:p>
          <a:p>
            <a:r>
              <a:rPr lang="en-GB" dirty="0"/>
              <a:t>This script then becomes part of the build process in the </a:t>
            </a:r>
            <a:r>
              <a:rPr lang="en-GB" dirty="0" err="1"/>
              <a:t>Makefile</a:t>
            </a:r>
            <a:r>
              <a:rPr lang="en-GB" dirty="0"/>
              <a:t>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    ./</a:t>
            </a:r>
            <a:r>
              <a:rPr lang="en-GB" b="1" dirty="0" err="1">
                <a:latin typeface="Courier New"/>
                <a:cs typeface="Courier New"/>
              </a:rPr>
              <a:t>stringify_ocl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exploit runtime compilation to embed values that are only known at runtime into kernels as compile-time constants</a:t>
            </a:r>
          </a:p>
          <a:p>
            <a:r>
              <a:rPr lang="en-GB" dirty="0"/>
              <a:t>In some cases this can significantly improve performance</a:t>
            </a:r>
          </a:p>
          <a:p>
            <a:r>
              <a:rPr lang="en-GB" dirty="0"/>
              <a:t>OpenCL compilers support the same </a:t>
            </a:r>
            <a:r>
              <a:rPr lang="en-GB" dirty="0" err="1"/>
              <a:t>preprocessor</a:t>
            </a:r>
            <a:r>
              <a:rPr lang="en-GB" dirty="0"/>
              <a:t> definition flags as GCC/Clang: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Defining the value as a </a:t>
            </a:r>
            <a:r>
              <a:rPr lang="en-GB" dirty="0" err="1"/>
              <a:t>preprocessor</a:t>
            </a:r>
            <a:r>
              <a:rPr lang="en-GB" dirty="0"/>
              <a:t> 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*data)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options &lt;&lt;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     &lt;&lt; 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;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known at application build time (e.g. passed as command-line argument)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instead of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/>
              <a:t>, then define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at runtime using OpenCL build options: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>
                <a:latin typeface="Trebuchet MS"/>
                <a:cs typeface="Trebuchet MS"/>
              </a:rPr>
              <a:t>specialization constants</a:t>
            </a:r>
            <a:r>
              <a:rPr lang="en-GB" dirty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3.f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cl::</a:t>
            </a:r>
            <a:r>
              <a:rPr lang="en-GB" b="1" dirty="0" err="1">
                <a:latin typeface="Courier New"/>
                <a:cs typeface="Courier New"/>
              </a:rPr>
              <a:t>spec_constant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3.f</a:t>
            </a:r>
            <a:r>
              <a:rPr lang="en-GB" b="1" dirty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>
                <a:latin typeface="Courier New"/>
                <a:cs typeface="Courier New"/>
              </a:rPr>
              <a:t>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err="1">
                <a:latin typeface="Courier New"/>
                <a:cs typeface="Courier New"/>
              </a:rPr>
              <a:t>factor.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Host code</a:t>
            </a:r>
          </a:p>
          <a:p>
            <a:pPr marL="0" indent="0">
              <a:buFont typeface="Arial"/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), &amp;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&amp;device,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The example is a simple bilateral filter</a:t>
            </a:r>
          </a:p>
          <a:p>
            <a:pPr lvl="1"/>
            <a:r>
              <a:rPr lang="en-GB" dirty="0"/>
              <a:t>Edge-preserving smoothing/noise reduction filter</a:t>
            </a:r>
          </a:p>
          <a:p>
            <a:pPr lvl="1"/>
            <a:r>
              <a:rPr lang="en-GB" dirty="0"/>
              <a:t>Each pixel of the output image is some function of its neighbouring pixels from the input image</a:t>
            </a:r>
          </a:p>
          <a:p>
            <a:pPr lvl="1"/>
            <a:r>
              <a:rPr lang="en-GB" dirty="0"/>
              <a:t>Uses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r>
              <a:rPr lang="en-GB" dirty="0"/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exp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distance</a:t>
            </a:r>
            <a:r>
              <a:rPr lang="en-GB" dirty="0"/>
              <a:t> </a:t>
            </a:r>
            <a:r>
              <a:rPr lang="en-GB" dirty="0" err="1"/>
              <a:t>builtins</a:t>
            </a:r>
            <a:endParaRPr lang="en-GB" dirty="0"/>
          </a:p>
          <a:p>
            <a:endParaRPr lang="en-GB" dirty="0"/>
          </a:p>
          <a:p>
            <a:r>
              <a:rPr lang="en-GB" dirty="0"/>
              <a:t>A fully working implementation of this code is provided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1417638"/>
            <a:ext cx="8482482" cy="5440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Find the starting code in </a:t>
            </a:r>
            <a:r>
              <a:rPr lang="en-GB" b="1" dirty="0">
                <a:latin typeface="Courier New"/>
                <a:cs typeface="Courier New"/>
              </a:rPr>
              <a:t>IWOCL_2018/exercises/Bilateral</a:t>
            </a:r>
          </a:p>
          <a:p>
            <a:pPr>
              <a:lnSpc>
                <a:spcPct val="120000"/>
              </a:lnSpc>
            </a:pPr>
            <a:r>
              <a:rPr lang="en-GB" dirty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provided</a:t>
            </a:r>
          </a:p>
          <a:p>
            <a:pPr>
              <a:lnSpc>
                <a:spcPct val="120000"/>
              </a:lnSpc>
            </a:pPr>
            <a:r>
              <a:rPr lang="en-GB" dirty="0"/>
              <a:t>Tip: If verification is too slow, 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/>
              <a:t> flag or set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Extra: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Get the compiler to generate the assembly code and look through this, correlating it to your source code</a:t>
            </a:r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427.7ms (</a:t>
            </a:r>
            <a:r>
              <a:rPr lang="en-GB" sz="2000" b="1" dirty="0">
                <a:latin typeface="Courier New"/>
                <a:cs typeface="Courier New"/>
              </a:rPr>
              <a:t>13.4ms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341.2ms (</a:t>
            </a:r>
            <a:r>
              <a:rPr lang="en-GB" sz="2000" b="1" dirty="0">
                <a:latin typeface="Courier New"/>
                <a:cs typeface="Courier New"/>
              </a:rPr>
              <a:t>10.7ms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c[i]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#!/bin/bash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$NAME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 $IN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Shipping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OpenCL applications rely on </a:t>
            </a:r>
            <a:r>
              <a:rPr lang="en-GB" b="1" i="1" dirty="0">
                <a:solidFill>
                  <a:srgbClr val="0000FF"/>
                </a:solidFill>
              </a:rPr>
              <a:t>online*</a:t>
            </a:r>
            <a:r>
              <a:rPr lang="en-GB" dirty="0"/>
              <a:t> compilation in order to achieve portability</a:t>
            </a:r>
          </a:p>
          <a:p>
            <a:pPr lvl="1"/>
            <a:r>
              <a:rPr lang="en-GB" dirty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/>
              <a:t>There are a few ways to try protect your OpenCL kernels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809" y="6488668"/>
            <a:ext cx="57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OpenCL 2.2 C++ kernels are offline compiled </a:t>
            </a:r>
            <a:r>
              <a:rPr lang="mr-IN" dirty="0"/>
              <a:t>–</a:t>
            </a:r>
            <a:r>
              <a:rPr lang="en-US" dirty="0"/>
              <a:t> more later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Encrypting OpenCL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achieved with a standard encryption 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/>
              <a:t>This prevents the source from being easily read, but it can still be retrieved by intercepting the call to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</a:pPr>
            <a:r>
              <a:rPr lang="en-GB" dirty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OpenCL allows you to retrieve a binary from the runtime after it is compiled, and use this instead of loading a program from source</a:t>
            </a:r>
          </a:p>
          <a:p>
            <a:r>
              <a:rPr lang="en-GB" dirty="0"/>
              <a:t>This means that we can precompile our OpenCL kernels and ship the binaries with our application (instead of the source code)</a:t>
            </a:r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Retrieving the binary: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</a:t>
            </a:r>
            <a:r>
              <a:rPr lang="en-GB" b="1" dirty="0" err="1">
                <a:latin typeface="Courier New"/>
                <a:cs typeface="Courier New"/>
              </a:rPr>
              <a:t>kernel_source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>
                <a:latin typeface="Courier New"/>
                <a:cs typeface="Courier New"/>
              </a:rPr>
              <a:t>&gt; sizes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*&gt; binaries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cl::Program::Binaries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>
                <a:latin typeface="Courier New"/>
                <a:cs typeface="Courier New"/>
              </a:rPr>
              <a:t>(binaries[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], sizes[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]));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/>
              <a:t>If a binary isn’t compatible with the target device, an error will be returned either when creating the program or building it</a:t>
            </a:r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1995</Words>
  <Application>Microsoft Macintosh PowerPoint</Application>
  <PresentationFormat>On-screen Show (4:3)</PresentationFormat>
  <Paragraphs>256</Paragraphs>
  <Slides>26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Mangal</vt:lpstr>
      <vt:lpstr>Trebuchet MS</vt:lpstr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Tom Deakin</cp:lastModifiedBy>
  <cp:revision>147</cp:revision>
  <dcterms:created xsi:type="dcterms:W3CDTF">2015-05-05T22:42:33Z</dcterms:created>
  <dcterms:modified xsi:type="dcterms:W3CDTF">2018-05-04T15:05:35Z</dcterms:modified>
</cp:coreProperties>
</file>