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3"/>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36" r:id="rId33"/>
    <p:sldId id="287" r:id="rId34"/>
    <p:sldId id="288" r:id="rId35"/>
    <p:sldId id="289" r:id="rId36"/>
    <p:sldId id="290" r:id="rId37"/>
    <p:sldId id="291" r:id="rId38"/>
    <p:sldId id="292" r:id="rId39"/>
    <p:sldId id="293" r:id="rId40"/>
    <p:sldId id="294" r:id="rId41"/>
    <p:sldId id="295" r:id="rId42"/>
    <p:sldId id="296"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298" r:id="rId59"/>
    <p:sldId id="314" r:id="rId60"/>
    <p:sldId id="313" r:id="rId61"/>
    <p:sldId id="315" r:id="rId62"/>
    <p:sldId id="316" r:id="rId63"/>
    <p:sldId id="317" r:id="rId64"/>
    <p:sldId id="318" r:id="rId65"/>
    <p:sldId id="320" r:id="rId66"/>
    <p:sldId id="321" r:id="rId67"/>
    <p:sldId id="322" r:id="rId68"/>
    <p:sldId id="323" r:id="rId69"/>
    <p:sldId id="324" r:id="rId70"/>
    <p:sldId id="338" r:id="rId71"/>
    <p:sldId id="325" r:id="rId72"/>
    <p:sldId id="326" r:id="rId73"/>
    <p:sldId id="327" r:id="rId74"/>
    <p:sldId id="328" r:id="rId75"/>
    <p:sldId id="329" r:id="rId76"/>
    <p:sldId id="337" r:id="rId77"/>
    <p:sldId id="330" r:id="rId78"/>
    <p:sldId id="331" r:id="rId79"/>
    <p:sldId id="332" r:id="rId80"/>
    <p:sldId id="333" r:id="rId81"/>
    <p:sldId id="334" r:id="rId8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99" autoAdjust="0"/>
  </p:normalViewPr>
  <p:slideViewPr>
    <p:cSldViewPr snapToGrid="0" snapToObjects="1">
      <p:cViewPr varScale="1">
        <p:scale>
          <a:sx n="116" d="100"/>
          <a:sy n="116" d="100"/>
        </p:scale>
        <p:origin x="-2640"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notesMaster" Target="notesMasters/notesMaster1.xml"/><Relationship Id="rId84" Type="http://schemas.openxmlformats.org/officeDocument/2006/relationships/printerSettings" Target="printerSettings/printerSettings1.bin"/><Relationship Id="rId85" Type="http://schemas.openxmlformats.org/officeDocument/2006/relationships/presProps" Target="presProps.xml"/><Relationship Id="rId86" Type="http://schemas.openxmlformats.org/officeDocument/2006/relationships/viewProps" Target="viewProps.xml"/><Relationship Id="rId87" Type="http://schemas.openxmlformats.org/officeDocument/2006/relationships/theme" Target="theme/theme1.xml"/><Relationship Id="rId8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07/04/16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Still have</a:t>
            </a:r>
            <a:r>
              <a:rPr lang="en-GB" baseline="0" dirty="0" smtClean="0"/>
              <a:t> to expose the implementation decisions in your code though (e.g. via command-line options)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61</a:t>
            </a:fld>
            <a:endParaRPr lang="en-GB"/>
          </a:p>
        </p:txBody>
      </p:sp>
    </p:spTree>
    <p:extLst>
      <p:ext uri="{BB962C8B-B14F-4D97-AF65-F5344CB8AC3E}">
        <p14:creationId xmlns:p14="http://schemas.microsoft.com/office/powerpoint/2010/main" val="1145895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smtClean="0"/>
          </a:p>
          <a:p>
            <a:endParaRPr lang="en-GB" dirty="0" smtClean="0"/>
          </a:p>
          <a:p>
            <a:r>
              <a:rPr lang="en-GB" dirty="0" smtClean="0"/>
              <a:t>Architecture dependent, may not always</a:t>
            </a:r>
            <a:r>
              <a:rPr lang="en-GB" baseline="0" dirty="0" smtClean="0"/>
              <a:t> be useful</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63</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64</a:t>
            </a:fld>
            <a:endParaRPr lang="en-GB"/>
          </a:p>
        </p:txBody>
      </p:sp>
    </p:spTree>
    <p:extLst>
      <p:ext uri="{BB962C8B-B14F-4D97-AF65-F5344CB8AC3E}">
        <p14:creationId xmlns:p14="http://schemas.microsoft.com/office/powerpoint/2010/main" val="941717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standard math functions (</a:t>
            </a:r>
            <a:r>
              <a:rPr lang="en-GB" dirty="0" err="1" smtClean="0"/>
              <a:t>sqrt</a:t>
            </a:r>
            <a:r>
              <a:rPr lang="en-GB" dirty="0" smtClean="0"/>
              <a:t>, sin</a:t>
            </a:r>
            <a:r>
              <a:rPr lang="en-GB" baseline="0" dirty="0" smtClean="0"/>
              <a:t> </a:t>
            </a:r>
            <a:r>
              <a:rPr lang="en-GB" baseline="0" dirty="0" err="1" smtClean="0"/>
              <a:t>etc</a:t>
            </a:r>
            <a:r>
              <a:rPr lang="en-GB" dirty="0" smtClean="0"/>
              <a:t>) work on these</a:t>
            </a:r>
            <a:r>
              <a:rPr lang="en-GB" baseline="0" dirty="0" smtClean="0"/>
              <a:t> vector types (component-wise)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65</a:t>
            </a:fld>
            <a:endParaRPr lang="en-GB"/>
          </a:p>
        </p:txBody>
      </p:sp>
    </p:spTree>
    <p:extLst>
      <p:ext uri="{BB962C8B-B14F-4D97-AF65-F5344CB8AC3E}">
        <p14:creationId xmlns:p14="http://schemas.microsoft.com/office/powerpoint/2010/main" val="4261164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device query would return 1 on platforms that implicitly</a:t>
            </a:r>
            <a:r>
              <a:rPr lang="en-GB" baseline="0" dirty="0" smtClean="0"/>
              <a:t> </a:t>
            </a:r>
            <a:r>
              <a:rPr lang="en-GB" baseline="0" dirty="0" err="1" smtClean="0"/>
              <a:t>vectorize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68</a:t>
            </a:fld>
            <a:endParaRPr lang="en-GB"/>
          </a:p>
        </p:txBody>
      </p:sp>
    </p:spTree>
    <p:extLst>
      <p:ext uri="{BB962C8B-B14F-4D97-AF65-F5344CB8AC3E}">
        <p14:creationId xmlns:p14="http://schemas.microsoft.com/office/powerpoint/2010/main" val="3581421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Branches</a:t>
            </a:r>
            <a:r>
              <a:rPr lang="en-GB" baseline="0" dirty="0" smtClean="0"/>
              <a:t> will cause pipeline stalls if there’s no branch prediction/speculative execution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69</a:t>
            </a:fld>
            <a:endParaRPr lang="en-GB"/>
          </a:p>
        </p:txBody>
      </p:sp>
    </p:spTree>
    <p:extLst>
      <p:ext uri="{BB962C8B-B14F-4D97-AF65-F5344CB8AC3E}">
        <p14:creationId xmlns:p14="http://schemas.microsoft.com/office/powerpoint/2010/main" val="1154213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Mask 0 if a &lt;= b </a:t>
            </a:r>
          </a:p>
          <a:p>
            <a:endParaRPr lang="en-US" dirty="0" smtClean="0"/>
          </a:p>
          <a:p>
            <a:r>
              <a:rPr lang="en-US" dirty="0" smtClean="0"/>
              <a:t>Single</a:t>
            </a:r>
            <a:r>
              <a:rPr lang="en-US" baseline="0" dirty="0" smtClean="0"/>
              <a:t>-cycle multiply-add means we get the extra multiplication by the mask for free</a:t>
            </a:r>
          </a:p>
          <a:p>
            <a:r>
              <a:rPr lang="en-US" baseline="0" dirty="0" smtClean="0"/>
              <a:t>No branches means there won’t be any pipeline stalls</a:t>
            </a:r>
          </a:p>
          <a:p>
            <a:r>
              <a:rPr lang="en-US" baseline="0" dirty="0" smtClean="0"/>
              <a:t>Subtle point: more instruction level parallelism in second example: the </a:t>
            </a:r>
            <a:r>
              <a:rPr lang="en-US" baseline="0" dirty="0" err="1" smtClean="0"/>
              <a:t>mul</a:t>
            </a:r>
            <a:r>
              <a:rPr lang="en-US" baseline="0" dirty="0" smtClean="0"/>
              <a:t> and sub can be issued independently from the </a:t>
            </a:r>
            <a:r>
              <a:rPr lang="en-US" baseline="0" dirty="0" err="1" smtClean="0"/>
              <a:t>setp</a:t>
            </a:r>
            <a:r>
              <a:rPr lang="en-US" baseline="0" dirty="0" smtClean="0"/>
              <a:t> and </a:t>
            </a:r>
            <a:r>
              <a:rPr lang="en-US" baseline="0" dirty="0" err="1" smtClean="0"/>
              <a:t>selp</a:t>
            </a:r>
            <a:r>
              <a:rPr lang="en-US" baseline="0" dirty="0" smtClean="0"/>
              <a:t> on dual-issue architectures</a:t>
            </a:r>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71</a:t>
            </a:fld>
            <a:endParaRPr lang="en-GB"/>
          </a:p>
        </p:txBody>
      </p:sp>
    </p:spTree>
    <p:extLst>
      <p:ext uri="{BB962C8B-B14F-4D97-AF65-F5344CB8AC3E}">
        <p14:creationId xmlns:p14="http://schemas.microsoft.com/office/powerpoint/2010/main" val="4019362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precision guarantees at all*** for native functions – need</a:t>
            </a:r>
            <a:r>
              <a:rPr lang="en-GB" baseline="0" dirty="0" smtClean="0"/>
              <a:t> to be careful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72</a:t>
            </a:fld>
            <a:endParaRPr lang="en-GB"/>
          </a:p>
        </p:txBody>
      </p:sp>
    </p:spTree>
    <p:extLst>
      <p:ext uri="{BB962C8B-B14F-4D97-AF65-F5344CB8AC3E}">
        <p14:creationId xmlns:p14="http://schemas.microsoft.com/office/powerpoint/2010/main" val="1610227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73</a:t>
            </a:fld>
            <a:endParaRPr lang="en-GB"/>
          </a:p>
        </p:txBody>
      </p:sp>
    </p:spTree>
    <p:extLst>
      <p:ext uri="{BB962C8B-B14F-4D97-AF65-F5344CB8AC3E}">
        <p14:creationId xmlns:p14="http://schemas.microsoft.com/office/powerpoint/2010/main" val="1133319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 Xeon Phi is only platform we’ve come across that doesn’t support images</a:t>
            </a:r>
          </a:p>
          <a:p>
            <a:r>
              <a:rPr lang="en-GB" dirty="0" smtClean="0"/>
              <a:t>As well as being faster on many devices, also more convenient</a:t>
            </a:r>
            <a:r>
              <a:rPr lang="en-GB" baseline="0" dirty="0" smtClean="0"/>
              <a:t> (bounds checking, normalization, interpolation)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75</a:t>
            </a:fld>
            <a:endParaRPr lang="en-GB"/>
          </a:p>
        </p:txBody>
      </p:sp>
    </p:spTree>
    <p:extLst>
      <p:ext uri="{BB962C8B-B14F-4D97-AF65-F5344CB8AC3E}">
        <p14:creationId xmlns:p14="http://schemas.microsoft.com/office/powerpoint/2010/main" val="1455476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a:t>
            </a:r>
            <a:r>
              <a:rPr lang="en-GB" baseline="0" dirty="0" smtClean="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76</a:t>
            </a:fld>
            <a:endParaRPr lang="en-GB"/>
          </a:p>
        </p:txBody>
      </p:sp>
    </p:spTree>
    <p:extLst>
      <p:ext uri="{BB962C8B-B14F-4D97-AF65-F5344CB8AC3E}">
        <p14:creationId xmlns:p14="http://schemas.microsoft.com/office/powerpoint/2010/main" val="1548980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all combinations of</a:t>
            </a:r>
            <a:r>
              <a:rPr lang="en-GB" baseline="0" dirty="0" smtClean="0"/>
              <a:t> data-type/channel order are valid (see table in spec)</a:t>
            </a:r>
          </a:p>
          <a:p>
            <a:r>
              <a:rPr lang="en-GB" baseline="0" dirty="0" smtClean="0"/>
              <a:t>Min requirement is for CL_RGBA with the UNORM, SIGNED, UNSIGNED and *_FLOAT types, and CL_BGRA with CL_UNORM_INT8</a:t>
            </a:r>
          </a:p>
          <a:p>
            <a:r>
              <a:rPr lang="en-GB" baseline="0" dirty="0" smtClean="0"/>
              <a:t>CL_*x variants affect border </a:t>
            </a:r>
            <a:r>
              <a:rPr lang="en-GB" baseline="0" dirty="0" err="1" smtClean="0"/>
              <a:t>color</a:t>
            </a:r>
            <a:r>
              <a:rPr lang="en-GB" baseline="0" dirty="0" smtClean="0"/>
              <a:t> when clamping out-of-range </a:t>
            </a:r>
            <a:r>
              <a:rPr lang="en-GB" baseline="0" dirty="0" err="1" smtClean="0"/>
              <a:t>coords</a:t>
            </a:r>
            <a:r>
              <a:rPr lang="en-GB" baseline="0" dirty="0" smtClean="0"/>
              <a:t> – x means alpha is 0, otherwise 1</a:t>
            </a:r>
          </a:p>
          <a:p>
            <a:r>
              <a:rPr lang="en-GB" baseline="0" dirty="0" smtClean="0"/>
              <a:t>INTENSITY </a:t>
            </a:r>
            <a:r>
              <a:rPr lang="en-GB" baseline="0" dirty="0" err="1" smtClean="0"/>
              <a:t>vs</a:t>
            </a:r>
            <a:r>
              <a:rPr lang="en-GB" baseline="0" dirty="0" smtClean="0"/>
              <a:t> LUMINANCE – also affects border </a:t>
            </a:r>
            <a:r>
              <a:rPr lang="en-GB" baseline="0" dirty="0" err="1" smtClean="0"/>
              <a:t>color</a:t>
            </a:r>
            <a:r>
              <a:rPr lang="en-GB" baseline="0" dirty="0" smtClean="0"/>
              <a:t> (INTENSITY means alpha is 0, otherwise 1)</a:t>
            </a:r>
          </a:p>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78</a:t>
            </a:fld>
            <a:endParaRPr lang="en-GB"/>
          </a:p>
        </p:txBody>
      </p:sp>
    </p:spTree>
    <p:extLst>
      <p:ext uri="{BB962C8B-B14F-4D97-AF65-F5344CB8AC3E}">
        <p14:creationId xmlns:p14="http://schemas.microsoft.com/office/powerpoint/2010/main" val="1497800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 2.0 introduced </a:t>
            </a:r>
            <a:r>
              <a:rPr lang="en-GB" b="1" dirty="0" err="1" smtClean="0">
                <a:latin typeface="Courier New"/>
                <a:cs typeface="Courier New"/>
              </a:rPr>
              <a:t>read_write</a:t>
            </a:r>
            <a:r>
              <a:rPr lang="en-GB" dirty="0" smtClean="0"/>
              <a:t> attribute for images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79</a:t>
            </a:fld>
            <a:endParaRPr lang="en-GB"/>
          </a:p>
        </p:txBody>
      </p:sp>
    </p:spTree>
    <p:extLst>
      <p:ext uri="{BB962C8B-B14F-4D97-AF65-F5344CB8AC3E}">
        <p14:creationId xmlns:p14="http://schemas.microsoft.com/office/powerpoint/2010/main" val="399853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Declaring the sampler inside the OpenCL program may be faster – compiler can optimize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80</a:t>
            </a:fld>
            <a:endParaRPr lang="en-GB"/>
          </a:p>
        </p:txBody>
      </p:sp>
    </p:spTree>
    <p:extLst>
      <p:ext uri="{BB962C8B-B14F-4D97-AF65-F5344CB8AC3E}">
        <p14:creationId xmlns:p14="http://schemas.microsoft.com/office/powerpoint/2010/main" val="4009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 </a:t>
            </a:r>
            <a:r>
              <a:rPr lang="en-US" dirty="0" err="1" smtClean="0"/>
              <a:t>vTune</a:t>
            </a:r>
            <a:r>
              <a:rPr lang="en-US" dirty="0" smtClean="0"/>
              <a:t> – Commercial,</a:t>
            </a:r>
            <a:r>
              <a:rPr lang="en-US" baseline="0" dirty="0" smtClean="0"/>
              <a:t> 30 day free trial. </a:t>
            </a:r>
          </a:p>
          <a:p>
            <a:r>
              <a:rPr lang="en-GB" dirty="0" smtClean="0"/>
              <a:t>Intel's offline compiler shows whether your kernel is being </a:t>
            </a:r>
            <a:r>
              <a:rPr lang="en-GB" dirty="0" err="1" smtClean="0"/>
              <a:t>vectorised</a:t>
            </a:r>
            <a:r>
              <a:rPr lang="en-GB" dirty="0" smtClean="0"/>
              <a:t> for the target device – if it can’t </a:t>
            </a:r>
            <a:r>
              <a:rPr lang="en-GB" dirty="0" err="1" smtClean="0"/>
              <a:t>vectorise</a:t>
            </a:r>
            <a:r>
              <a:rPr lang="en-GB" dirty="0" smtClean="0"/>
              <a:t>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pPr marL="0" indent="0">
              <a:buFont typeface="+mj-lt"/>
              <a:buNone/>
            </a:pPr>
            <a:endParaRPr lang="en-GB" dirty="0" smtClean="0"/>
          </a:p>
          <a:p>
            <a:pPr marL="0" indent="0">
              <a:buFont typeface="+mj-lt"/>
              <a:buNone/>
            </a:pPr>
            <a:r>
              <a:rPr lang="en-GB" dirty="0" err="1" smtClean="0"/>
              <a:t>Extrae</a:t>
            </a:r>
            <a:r>
              <a:rPr lang="en-GB" dirty="0" smtClean="0"/>
              <a:t> </a:t>
            </a:r>
            <a:r>
              <a:rPr lang="en-GB" i="1" dirty="0" smtClean="0"/>
              <a:t>instruments</a:t>
            </a:r>
            <a:r>
              <a:rPr lang="en-GB" dirty="0" smtClean="0"/>
              <a:t> your application and produces “</a:t>
            </a:r>
            <a:r>
              <a:rPr lang="en-GB" dirty="0" err="1" smtClean="0"/>
              <a:t>timestamped</a:t>
            </a:r>
            <a:r>
              <a:rPr lang="en-GB" dirty="0" smtClean="0"/>
              <a:t> events of runtime calls, performance counters and source code references”</a:t>
            </a:r>
          </a:p>
          <a:p>
            <a:pPr marL="914400" lvl="1" indent="-514350"/>
            <a:r>
              <a:rPr lang="en-GB" dirty="0" smtClean="0"/>
              <a:t>Allows you to measure the run times of your API and kernel calls</a:t>
            </a:r>
          </a:p>
          <a:p>
            <a:pPr marL="514350" indent="-514350">
              <a:buFont typeface="+mj-lt"/>
              <a:buAutoNum type="arabicPeriod"/>
            </a:pPr>
            <a:endParaRPr lang="en-GB" dirty="0" smtClean="0"/>
          </a:p>
          <a:p>
            <a:pPr marL="0" indent="0">
              <a:buFont typeface="+mj-lt"/>
              <a:buNone/>
            </a:pPr>
            <a:r>
              <a:rPr lang="en-GB" dirty="0" err="1" smtClean="0"/>
              <a:t>Paraver</a:t>
            </a:r>
            <a:r>
              <a:rPr lang="en-GB" dirty="0" smtClean="0"/>
              <a:t> provides a way to view and </a:t>
            </a:r>
            <a:r>
              <a:rPr lang="en-GB" dirty="0" err="1" smtClean="0"/>
              <a:t>analyze</a:t>
            </a:r>
            <a:r>
              <a:rPr lang="en-GB" dirty="0" smtClean="0"/>
              <a:t> these traces in a graphical way</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AMD </a:t>
            </a:r>
            <a:r>
              <a:rPr lang="en-US" dirty="0" err="1" smtClean="0"/>
              <a:t>CodeXL</a:t>
            </a:r>
            <a:r>
              <a:rPr lang="en-US" dirty="0" smtClean="0"/>
              <a:t> – classic</a:t>
            </a:r>
            <a:r>
              <a:rPr lang="en-US" baseline="0" dirty="0" smtClean="0"/>
              <a:t> debugging abilities, step through code and inspect state on AMD GPUs</a:t>
            </a:r>
          </a:p>
          <a:p>
            <a:r>
              <a:rPr lang="en-US" baseline="0" dirty="0" smtClean="0"/>
              <a:t>Intel INDE – starter edition free, offline compiling, Visual Studio plugin with debugging</a:t>
            </a:r>
          </a:p>
          <a:p>
            <a:r>
              <a:rPr lang="en-US" baseline="0" dirty="0" err="1" smtClean="0"/>
              <a:t>Oclgrind</a:t>
            </a:r>
            <a:r>
              <a:rPr lang="en-US" baseline="0" dirty="0" smtClean="0"/>
              <a:t> – Presents as an </a:t>
            </a:r>
            <a:r>
              <a:rPr lang="en-US" baseline="0" dirty="0" err="1" smtClean="0"/>
              <a:t>OpenCL</a:t>
            </a:r>
            <a:r>
              <a:rPr lang="en-US" baseline="0" dirty="0" smtClean="0"/>
              <a:t> platform, simulates your code and identifies issues </a:t>
            </a:r>
          </a:p>
          <a:p>
            <a:r>
              <a:rPr lang="en-US" baseline="0" dirty="0" err="1" smtClean="0"/>
              <a:t>GPUVerify</a:t>
            </a:r>
            <a:r>
              <a:rPr lang="en-US" baseline="0" dirty="0" smtClean="0"/>
              <a:t> – Formal analysis of GPU kernels, data races and bugs</a:t>
            </a:r>
          </a:p>
          <a:p>
            <a:r>
              <a:rPr lang="en-US" baseline="0" dirty="0" err="1" smtClean="0"/>
              <a:t>Printf</a:t>
            </a:r>
            <a:r>
              <a:rPr lang="en-US" baseline="0" dirty="0" smtClean="0"/>
              <a:t> – Works (almost!) everywhere, careful not to print too much. </a:t>
            </a:r>
          </a:p>
          <a:p>
            <a:endParaRPr lang="en-US" baseline="0" dirty="0" smtClean="0"/>
          </a:p>
          <a:p>
            <a:r>
              <a:rPr lang="en-US" baseline="0" dirty="0" smtClean="0"/>
              <a:t>Also mention:</a:t>
            </a:r>
          </a:p>
          <a:p>
            <a:r>
              <a:rPr lang="en-US" baseline="0" dirty="0" smtClean="0"/>
              <a:t>Copy to host and inspect. </a:t>
            </a:r>
            <a:endParaRPr lang="en-US"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32</a:t>
            </a:fld>
            <a:endParaRPr lang="en-GB"/>
          </a:p>
        </p:txBody>
      </p:sp>
    </p:spTree>
    <p:extLst>
      <p:ext uri="{BB962C8B-B14F-4D97-AF65-F5344CB8AC3E}">
        <p14:creationId xmlns:p14="http://schemas.microsoft.com/office/powerpoint/2010/main" val="217507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40</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query the maximum size of a constant memory allocation</a:t>
            </a:r>
            <a:r>
              <a:rPr lang="en-GB" baseline="0" dirty="0" smtClean="0"/>
              <a:t> with CL_DEVICE_MAX_CONSTANT_BUFFER_SIZE</a:t>
            </a:r>
          </a:p>
          <a:p>
            <a:r>
              <a:rPr lang="en-GB" baseline="0" dirty="0" smtClean="0"/>
              <a:t>Limited number of constant memory arguments per kernel – CL_DEVICE_MAX_CONSTANT_ARGS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55</a:t>
            </a:fld>
            <a:endParaRPr lang="en-GB"/>
          </a:p>
        </p:txBody>
      </p:sp>
    </p:spTree>
    <p:extLst>
      <p:ext uri="{BB962C8B-B14F-4D97-AF65-F5344CB8AC3E}">
        <p14:creationId xmlns:p14="http://schemas.microsoft.com/office/powerpoint/2010/main" val="79359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 which will allocate remainder box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56</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13327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07/04/16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07/04/16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07/04/16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07/04/16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07/04/16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07/04/16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07/04/16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07/04/16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07/04/16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07/04/16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07/04/16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07/04/16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mistymountain.co.uk/flamingo/"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OpenCL Topics:</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solidFill>
                  <a:srgbClr val="3366FF"/>
                </a:solidFill>
                <a:latin typeface="Courier New"/>
                <a:cs typeface="Courier New"/>
              </a:rPr>
              <a:t>(context, CL_QUEUE_PROFILING_ENABLE);</a:t>
            </a:r>
          </a:p>
          <a:p>
            <a:r>
              <a:rPr lang="en-GB" dirty="0" smtClean="0"/>
              <a:t>Capture the event from the command</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cl</a:t>
            </a:r>
            <a:r>
              <a:rPr lang="en-GB" b="1" dirty="0">
                <a:solidFill>
                  <a:srgbClr val="3366FF"/>
                </a:solidFill>
                <a:latin typeface="Courier New" panose="02070309020205020404" pitchFamily="49" charset="0"/>
                <a:cs typeface="Courier New" panose="02070309020205020404" pitchFamily="49" charset="0"/>
              </a:rPr>
              <a:t>::Event </a:t>
            </a:r>
            <a:r>
              <a:rPr lang="en-GB" b="1" dirty="0" smtClean="0">
                <a:solidFill>
                  <a:srgbClr val="3366FF"/>
                </a:solidFill>
                <a:latin typeface="Courier New" panose="02070309020205020404" pitchFamily="49" charset="0"/>
                <a:cs typeface="Courier New" panose="02070309020205020404" pitchFamily="49" charset="0"/>
              </a:rPr>
              <a:t>event = 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solidFill>
                  <a:srgbClr val="3366FF"/>
                </a:solidFill>
                <a:latin typeface="Courier New"/>
                <a:cs typeface="Courier New"/>
              </a:rPr>
              <a:t>queue.enqueueReadBuffer</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d_data</a:t>
            </a:r>
            <a:r>
              <a:rPr lang="en-GB" b="1" dirty="0" smtClean="0">
                <a:solidFill>
                  <a:srgbClr val="3366FF"/>
                </a:solidFill>
                <a:latin typeface="Courier New"/>
                <a:cs typeface="Courier New"/>
              </a:rPr>
              <a:t>, CL_FALSE,</a:t>
            </a:r>
          </a:p>
          <a:p>
            <a:pPr marL="45720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0, </a:t>
            </a:r>
            <a:r>
              <a:rPr lang="en-GB" b="1" dirty="0" err="1" smtClean="0">
                <a:solidFill>
                  <a:srgbClr val="3366FF"/>
                </a:solidFill>
                <a:latin typeface="Courier New"/>
                <a:cs typeface="Courier New"/>
              </a:rPr>
              <a:t>sz</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h_data</a:t>
            </a:r>
            <a:r>
              <a:rPr lang="en-GB" b="1" dirty="0" smtClean="0">
                <a:solidFill>
                  <a:srgbClr val="3366FF"/>
                </a:solidFill>
                <a:latin typeface="Courier New"/>
                <a:cs typeface="Courier New"/>
              </a:rPr>
              <a:t>, NULL, &amp;event);</a:t>
            </a:r>
          </a:p>
          <a:p>
            <a:r>
              <a:rPr lang="en-GB" dirty="0" smtClean="0"/>
              <a:t>Query the start and end times from the event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 Ensure command has </a:t>
            </a:r>
            <a:r>
              <a:rPr lang="en-GB" b="1" dirty="0" smtClean="0">
                <a:solidFill>
                  <a:srgbClr val="3366FF"/>
                </a:solidFill>
                <a:latin typeface="Courier New" panose="02070309020205020404" pitchFamily="49" charset="0"/>
                <a:cs typeface="Courier New" panose="02070309020205020404" pitchFamily="49" charset="0"/>
              </a:rPr>
              <a:t>finished</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event.wait</a:t>
            </a:r>
            <a:r>
              <a:rPr lang="en-GB" b="1" dirty="0" smtClean="0">
                <a:solidFill>
                  <a:srgbClr val="3366FF"/>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 </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cl_ulong</a:t>
            </a:r>
            <a:r>
              <a:rPr lang="en-GB" b="1" dirty="0" smtClean="0">
                <a:solidFill>
                  <a:srgbClr val="3366FF"/>
                </a:solidFill>
                <a:latin typeface="Courier New" panose="02070309020205020404" pitchFamily="49" charset="0"/>
                <a:cs typeface="Courier New" panose="02070309020205020404" pitchFamily="49" charset="0"/>
              </a:rPr>
              <a:t> start, end;</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s</a:t>
            </a:r>
            <a:r>
              <a:rPr lang="en-GB" b="1" dirty="0" smtClean="0">
                <a:solidFill>
                  <a:srgbClr val="3366FF"/>
                </a:solidFill>
                <a:latin typeface="Courier New" panose="02070309020205020404" pitchFamily="49" charset="0"/>
                <a:cs typeface="Courier New" panose="02070309020205020404" pitchFamily="49" charset="0"/>
              </a:rPr>
              <a:t>tart = </a:t>
            </a: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&lt;</a:t>
            </a:r>
            <a:r>
              <a:rPr lang="en-GB" b="1" dirty="0" smtClean="0">
                <a:solidFill>
                  <a:srgbClr val="3366FF"/>
                </a:solidFill>
                <a:latin typeface="Courier New" panose="02070309020205020404" pitchFamily="49" charset="0"/>
                <a:cs typeface="Courier New" panose="02070309020205020404" pitchFamily="49" charset="0"/>
              </a:rPr>
              <a:t>CL_PROFILING_COMMAND_START&gt;();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e</a:t>
            </a:r>
            <a:r>
              <a:rPr lang="en-GB" b="1" dirty="0" smtClean="0">
                <a:solidFill>
                  <a:srgbClr val="3366FF"/>
                </a:solidFill>
                <a:latin typeface="Courier New" panose="02070309020205020404" pitchFamily="49" charset="0"/>
                <a:cs typeface="Courier New" panose="02070309020205020404" pitchFamily="49" charset="0"/>
              </a:rPr>
              <a:t>nd = </a:t>
            </a: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&lt;</a:t>
            </a:r>
            <a:r>
              <a:rPr lang="en-GB" b="1" dirty="0" smtClean="0">
                <a:solidFill>
                  <a:srgbClr val="3366FF"/>
                </a:solidFill>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a:solidFill>
                  <a:srgbClr val="3366FF"/>
                </a:solidFill>
                <a:latin typeface="Courier New" panose="02070309020205020404" pitchFamily="49" charset="0"/>
                <a:cs typeface="Courier New" panose="02070309020205020404" pitchFamily="49" charset="0"/>
              </a:rPr>
              <a:t>// </a:t>
            </a:r>
            <a:r>
              <a:rPr lang="en-GB" b="1" dirty="0" smtClean="0">
                <a:solidFill>
                  <a:srgbClr val="3366FF"/>
                </a:solidFill>
                <a:latin typeface="Courier New" panose="02070309020205020404" pitchFamily="49" charset="0"/>
                <a:cs typeface="Courier New" panose="02070309020205020404" pitchFamily="49" charset="0"/>
              </a:rPr>
              <a:t>Compute time taken (in milliseconds)</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double </a:t>
            </a:r>
            <a:r>
              <a:rPr lang="en-GB" b="1" dirty="0" err="1">
                <a:solidFill>
                  <a:srgbClr val="3366FF"/>
                </a:solidFill>
                <a:latin typeface="Courier New" panose="02070309020205020404" pitchFamily="49" charset="0"/>
                <a:cs typeface="Courier New" panose="02070309020205020404" pitchFamily="49" charset="0"/>
              </a:rPr>
              <a:t>time_taken</a:t>
            </a:r>
            <a:r>
              <a:rPr lang="en-GB" b="1" dirty="0">
                <a:solidFill>
                  <a:srgbClr val="3366FF"/>
                </a:solidFill>
                <a:latin typeface="Courier New" panose="02070309020205020404" pitchFamily="49" charset="0"/>
                <a:cs typeface="Courier New" panose="02070309020205020404" pitchFamily="49" charset="0"/>
              </a:rPr>
              <a:t> = </a:t>
            </a:r>
            <a:r>
              <a:rPr lang="en-GB" b="1" dirty="0" smtClean="0">
                <a:solidFill>
                  <a:srgbClr val="3366FF"/>
                </a:solidFill>
                <a:latin typeface="Courier New" panose="02070309020205020404" pitchFamily="49" charset="0"/>
                <a:cs typeface="Courier New" panose="02070309020205020404" pitchFamily="49" charset="0"/>
              </a:rPr>
              <a:t>(end</a:t>
            </a:r>
            <a:r>
              <a:rPr lang="en-GB" b="1" dirty="0">
                <a:solidFill>
                  <a:srgbClr val="3366FF"/>
                </a:solidFill>
                <a:latin typeface="Courier New" panose="02070309020205020404" pitchFamily="49" charset="0"/>
                <a:cs typeface="Courier New" panose="02070309020205020404" pitchFamily="49" charset="0"/>
              </a:rPr>
              <a:t>-start)*1.0e-6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SDK (Visual Studio plugin)</a:t>
            </a:r>
          </a:p>
          <a:p>
            <a:r>
              <a:rPr lang="en-US" dirty="0" smtClean="0"/>
              <a:t>GDB (CPU platforms)</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OpenCL 1.2 onwards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dirty="0" smtClean="0"/>
              <a:t>Exercise 10: 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12</a:t>
            </a:r>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fontScale="92500"/>
          </a:bodyPr>
          <a:lstStyle/>
          <a:p>
            <a:r>
              <a:rPr lang="en-US" dirty="0" smtClean="0"/>
              <a:t>Intel System Analyzer, Platform Analyzer,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b="1" dirty="0" err="1" smtClean="0">
                <a:solidFill>
                  <a:srgbClr val="FF0000"/>
                </a:solidFill>
              </a:rPr>
              <a:t>AoS</a:t>
            </a:r>
            <a:r>
              <a:rPr lang="en-US" b="1" dirty="0" smtClean="0">
                <a:solidFill>
                  <a:srgbClr val="FF0000"/>
                </a:solidFill>
              </a:rPr>
              <a:t> vs. </a:t>
            </a:r>
            <a:r>
              <a:rPr lang="en-US" b="1" dirty="0" err="1" smtClean="0">
                <a:solidFill>
                  <a:srgbClr val="FF0000"/>
                </a:solidFill>
              </a:rPr>
              <a:t>SoA</a:t>
            </a:r>
            <a:r>
              <a:rPr lang="en-US" b="1" dirty="0" smtClean="0"/>
              <a:t> </a:t>
            </a:r>
            <a:r>
              <a:rPr lang="en-US" dirty="0" smtClean="0"/>
              <a:t>(Array of Structures vs. Structure of Arrays)</a:t>
            </a:r>
            <a:endParaRPr lang="en-US" dirty="0" smtClean="0">
              <a:solidFill>
                <a:srgbClr val="FF0000"/>
              </a:solidFill>
            </a:endParaRPr>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a:t>
            </a:r>
            <a:r>
              <a:rPr lang="en-GB" dirty="0" smtClean="0"/>
              <a:t>often more </a:t>
            </a:r>
            <a:r>
              <a:rPr lang="en-GB" dirty="0"/>
              <a:t>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a:latin typeface="Courier New Bold"/>
              </a:rPr>
              <a:t> </a:t>
            </a:r>
            <a:r>
              <a:rPr lang="en-GB" b="1" dirty="0" smtClean="0">
                <a:latin typeface="Courier New Bold"/>
              </a:rPr>
              <a:t>Point{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dirty="0"/>
              <a:t>Coalesce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a:solidFill>
                  <a:srgbClr val="3366FF"/>
                </a:solidFill>
                <a:latin typeface="Courier New"/>
                <a:cs typeface="Courier New"/>
                <a:sym typeface="Menlo Regular"/>
              </a:rPr>
              <a:t>__kernel func( __global float </a:t>
            </a:r>
            <a:r>
              <a:rPr sz="1400" b="1" dirty="0" smtClean="0">
                <a:solidFill>
                  <a:srgbClr val="3366FF"/>
                </a:solidFill>
                <a:latin typeface="Courier New"/>
                <a:cs typeface="Courier New"/>
                <a:sym typeface="Menlo Regular"/>
              </a:rPr>
              <a:t>*</a:t>
            </a:r>
            <a:r>
              <a:rPr sz="1400" b="1" dirty="0">
                <a:solidFill>
                  <a:srgbClr val="3366FF"/>
                </a:solidFill>
                <a:latin typeface="Courier New"/>
                <a:cs typeface="Courier New"/>
                <a:sym typeface="Menlo Regular"/>
              </a:rPr>
              <a:t>memA, </a:t>
            </a:r>
            <a:r>
              <a:rPr lang="en-GB" sz="1400" b="1" dirty="0" smtClean="0">
                <a:solidFill>
                  <a:srgbClr val="3366FF"/>
                </a:solidFill>
                <a:latin typeface="Courier New"/>
                <a:cs typeface="Courier New"/>
                <a:sym typeface="Menlo Regular"/>
              </a:rPr>
              <a:t/>
            </a:r>
            <a:br>
              <a:rPr lang="en-GB" sz="1400" b="1" dirty="0" smtClean="0">
                <a:solidFill>
                  <a:srgbClr val="3366FF"/>
                </a:solidFill>
                <a:latin typeface="Courier New"/>
                <a:cs typeface="Courier New"/>
                <a:sym typeface="Menlo Regular"/>
              </a:rPr>
            </a:b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__global </a:t>
            </a:r>
            <a:r>
              <a:rPr sz="1400" b="1" dirty="0">
                <a:solidFill>
                  <a:srgbClr val="3366FF"/>
                </a:solidFill>
                <a:latin typeface="Courier New"/>
                <a:cs typeface="Courier New"/>
                <a:sym typeface="Menlo Regular"/>
              </a:rPr>
              <a:t>float *memB)</a:t>
            </a:r>
          </a:p>
          <a:p>
            <a:pPr defTabSz="410751">
              <a:defRPr sz="1800"/>
            </a:pP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int g_id = get_global_id(0);</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ideal</a:t>
            </a: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float val1 = memA[g_id];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still </a:t>
            </a:r>
            <a:r>
              <a:rPr sz="1400" b="1" dirty="0">
                <a:solidFill>
                  <a:srgbClr val="3366FF"/>
                </a:solidFill>
                <a:latin typeface="Courier New"/>
                <a:cs typeface="Courier New"/>
                <a:sym typeface="Menlo Regular"/>
              </a:rPr>
              <a:t>pretty good </a:t>
            </a:r>
          </a:p>
          <a:p>
            <a:pPr lvl="1" indent="241093" defTabSz="410751">
              <a:defRPr sz="1800"/>
            </a:pPr>
            <a:r>
              <a:rPr sz="1400" b="1" dirty="0">
                <a:solidFill>
                  <a:srgbClr val="3366FF"/>
                </a:solidFill>
                <a:latin typeface="Courier New"/>
                <a:cs typeface="Courier New"/>
                <a:sym typeface="Menlo Regular"/>
              </a:rPr>
              <a:t>const int c = 3;</a:t>
            </a:r>
          </a:p>
          <a:p>
            <a:pPr lvl="1" indent="241093" defTabSz="410751">
              <a:defRPr sz="1800"/>
            </a:pPr>
            <a:r>
              <a:rPr sz="1400" b="1" dirty="0">
                <a:solidFill>
                  <a:srgbClr val="3366FF"/>
                </a:solidFill>
                <a:latin typeface="Courier New"/>
                <a:cs typeface="Courier New"/>
                <a:sym typeface="Menlo Regular"/>
              </a:rPr>
              <a:t>float val2 = memA[g_id + c];</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stride </a:t>
            </a:r>
            <a:r>
              <a:rPr sz="1400" b="1" dirty="0">
                <a:solidFill>
                  <a:srgbClr val="3366FF"/>
                </a:solidFill>
                <a:latin typeface="Courier New"/>
                <a:cs typeface="Courier New"/>
                <a:sym typeface="Menlo Regular"/>
              </a:rPr>
              <a:t>size is not so good</a:t>
            </a:r>
          </a:p>
          <a:p>
            <a:pPr lvl="1" indent="241093" defTabSz="410751">
              <a:defRPr sz="1800"/>
            </a:pPr>
            <a:r>
              <a:rPr sz="1400" b="1" dirty="0">
                <a:solidFill>
                  <a:srgbClr val="3366FF"/>
                </a:solidFill>
                <a:latin typeface="Courier New"/>
                <a:cs typeface="Courier New"/>
                <a:sym typeface="Menlo Regular"/>
              </a:rPr>
              <a:t>float val3 = memA[c*g_id];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const int loc =</a:t>
            </a:r>
          </a:p>
          <a:p>
            <a:pPr lvl="1" indent="241093" defTabSz="410751">
              <a:defRPr sz="1800"/>
            </a:pPr>
            <a:r>
              <a:rPr sz="1400" b="1" dirty="0">
                <a:solidFill>
                  <a:srgbClr val="3366FF"/>
                </a:solidFill>
                <a:latin typeface="Courier New"/>
                <a:cs typeface="Courier New"/>
                <a:sym typeface="Menlo Regular"/>
              </a:rPr>
              <a:t>  some_strange_func(g_id);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terrible</a:t>
            </a: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float val4 = memA[loc];</a:t>
            </a:r>
          </a:p>
          <a:p>
            <a:pPr defTabSz="410751">
              <a:defRPr sz="1800"/>
            </a:pPr>
            <a:r>
              <a:rPr sz="1400" b="1" dirty="0">
                <a:solidFill>
                  <a:srgbClr val="3366FF"/>
                </a:solidFill>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data that never changes</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Some devices may have dedicated on-chip caches or data-paths for constant memory</a:t>
            </a:r>
          </a:p>
          <a:p>
            <a:pPr marL="285750" indent="-285750">
              <a:buFont typeface="Arial"/>
              <a:buChar char="•"/>
            </a:pPr>
            <a:r>
              <a:rPr lang="en-US" sz="1800" dirty="0" smtClean="0"/>
              <a:t>Devices are guaranteed to support constant memory allocations of at least 64kB</a:t>
            </a:r>
          </a:p>
          <a:p>
            <a:pPr marL="285750" indent="-285750">
              <a:buFont typeface="Arial"/>
              <a:buChar char="•"/>
            </a:pPr>
            <a:r>
              <a:rPr lang="en-US" sz="1800" dirty="0" smtClean="0"/>
              <a:t>Can also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rgbClr val="3366FF"/>
                </a:solidFill>
                <a:latin typeface="Courier New"/>
                <a:cs typeface="Courier New"/>
              </a:rPr>
              <a:t>kernel void </a:t>
            </a:r>
            <a:r>
              <a:rPr lang="en-US" sz="1400" b="1" dirty="0" err="1" smtClean="0">
                <a:solidFill>
                  <a:srgbClr val="3366FF"/>
                </a:solidFill>
                <a:latin typeface="Courier New"/>
                <a:cs typeface="Courier New"/>
              </a:rPr>
              <a:t>calc_something</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constant memory </a:t>
            </a:r>
            <a:r>
              <a:rPr lang="en-US" sz="1400" b="1" dirty="0">
                <a:solidFill>
                  <a:srgbClr val="3366FF"/>
                </a:solidFill>
                <a:latin typeface="Courier New"/>
                <a:cs typeface="Courier New"/>
              </a:rPr>
              <a:t>is set by the host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float *</a:t>
            </a:r>
            <a:r>
              <a:rPr lang="en-US" sz="1400" b="1" dirty="0" err="1" smtClean="0">
                <a:solidFill>
                  <a:srgbClr val="3366FF"/>
                </a:solidFill>
                <a:latin typeface="Courier New"/>
                <a:cs typeface="Courier New"/>
              </a:rPr>
              <a:t>params</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smtClean="0">
                <a:solidFill>
                  <a:srgbClr val="3366FF"/>
                </a:solidFill>
                <a:latin typeface="Courier New"/>
                <a:cs typeface="Courier New"/>
              </a:rPr>
              <a:t>  // code here</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being a power of 2 helps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3"/>
              </a:rPr>
              <a:t>http://mistymountain.co.uk/flamingo</a:t>
            </a:r>
            <a:r>
              <a:rPr lang="en-GB" dirty="0" smtClean="0">
                <a:hlinkClick r:id="rId3"/>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it up by improving the cache behaviour</a:t>
            </a:r>
          </a:p>
          <a:p>
            <a:pPr lvl="1"/>
            <a:r>
              <a:rPr lang="en-GB" dirty="0" smtClean="0"/>
              <a:t>Non-intuitive</a:t>
            </a:r>
          </a:p>
          <a:p>
            <a:pPr lvl="1"/>
            <a:r>
              <a:rPr lang="en-GB" dirty="0" smtClean="0"/>
              <a:t>Works by stopping some work-items from racing ahead and trashing the cache before all the other work-items have finished working with the current contents</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815386"/>
          </a:xfrm>
        </p:spPr>
        <p:txBody>
          <a:bodyPr>
            <a:normAutofit fontScale="85000" lnSpcReduction="20000"/>
          </a:bodyPr>
          <a:lstStyle/>
          <a:p>
            <a:pPr>
              <a:lnSpc>
                <a:spcPct val="120000"/>
              </a:lnSpc>
            </a:pPr>
            <a:r>
              <a:rPr lang="en-GB" dirty="0" smtClean="0"/>
              <a:t>In the past, several platforms </a:t>
            </a:r>
            <a:r>
              <a:rPr lang="en-GB" i="1" dirty="0" smtClean="0"/>
              <a:t>required</a:t>
            </a:r>
            <a:r>
              <a:rPr lang="en-GB" dirty="0" smtClean="0"/>
              <a:t>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lnSpcReduction="10000"/>
          </a:bodyPr>
          <a:lstStyle/>
          <a:p>
            <a:pPr>
              <a:lnSpc>
                <a:spcPct val="110000"/>
              </a:lnSpc>
            </a:pPr>
            <a:r>
              <a:rPr lang="en-GB" dirty="0" smtClean="0"/>
              <a:t>You may 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 </a:t>
            </a:r>
            <a:r>
              <a:rPr lang="en-GB" dirty="0" err="1" smtClean="0"/>
              <a:t>e.g</a:t>
            </a:r>
            <a:r>
              <a:rPr lang="en-GB" dirty="0" smtClean="0"/>
              <a:t>:</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75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b="1" i="1" dirty="0" smtClean="0">
                <a:solidFill>
                  <a:srgbClr val="FF0000"/>
                </a:solidFill>
              </a:rPr>
              <a:t>divergent branches</a:t>
            </a:r>
            <a:r>
              <a:rPr lang="en-GB" i="1" dirty="0" smtClean="0"/>
              <a:t> (vs. </a:t>
            </a:r>
            <a:r>
              <a:rPr lang="en-GB" b="1" i="1" dirty="0" smtClean="0">
                <a:solidFill>
                  <a:srgbClr val="0000FF"/>
                </a:solidFill>
              </a:rPr>
              <a:t>uniform branches</a:t>
            </a:r>
            <a:r>
              <a:rPr lang="en-GB" i="1" dirty="0" smtClean="0"/>
              <a:t>)</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446"/>
            <a:ext cx="8229600" cy="823072"/>
          </a:xfrm>
        </p:spPr>
        <p:txBody>
          <a:bodyPr/>
          <a:lstStyle/>
          <a:p>
            <a:r>
              <a:rPr lang="en-US" dirty="0" smtClean="0"/>
              <a:t>Single Instruction Multiple Data</a:t>
            </a:r>
            <a:endParaRPr lang="en-US" dirty="0"/>
          </a:p>
        </p:txBody>
      </p:sp>
      <p:sp>
        <p:nvSpPr>
          <p:cNvPr id="3" name="Content Placeholder 2"/>
          <p:cNvSpPr>
            <a:spLocks noGrp="1"/>
          </p:cNvSpPr>
          <p:nvPr>
            <p:ph idx="1"/>
          </p:nvPr>
        </p:nvSpPr>
        <p:spPr>
          <a:xfrm>
            <a:off x="457200" y="1334471"/>
            <a:ext cx="8229600" cy="3700373"/>
          </a:xfrm>
        </p:spPr>
        <p:txBody>
          <a:bodyPr>
            <a:normAutofit fontScale="85000" lnSpcReduction="20000"/>
          </a:bodyPr>
          <a:lstStyle/>
          <a:p>
            <a:r>
              <a:rPr lang="en-US" dirty="0" smtClean="0"/>
              <a:t>Individual threads of a warp start together at the same program address</a:t>
            </a:r>
          </a:p>
          <a:p>
            <a:r>
              <a:rPr lang="en-US" dirty="0" smtClean="0"/>
              <a:t>Each thread has its own instruction address counter and register state</a:t>
            </a:r>
          </a:p>
          <a:p>
            <a:pPr lvl="1"/>
            <a:r>
              <a:rPr lang="en-US" dirty="0" smtClean="0"/>
              <a:t>Each thread is free to branch and execute independently </a:t>
            </a:r>
          </a:p>
          <a:p>
            <a:pPr lvl="1"/>
            <a:r>
              <a:rPr lang="en-US" dirty="0" smtClean="0"/>
              <a:t>Provide the MIMD abstraction</a:t>
            </a:r>
          </a:p>
          <a:p>
            <a:r>
              <a:rPr lang="en-US" dirty="0" smtClean="0"/>
              <a:t>Branch behavior</a:t>
            </a:r>
          </a:p>
          <a:p>
            <a:pPr lvl="1"/>
            <a:r>
              <a:rPr lang="en-US" dirty="0" smtClean="0"/>
              <a:t>Each branch will be executed serially</a:t>
            </a:r>
          </a:p>
          <a:p>
            <a:pPr lvl="1"/>
            <a:r>
              <a:rPr lang="en-US" dirty="0" smtClean="0"/>
              <a:t>Threads not following the current branch will be disabled</a:t>
            </a:r>
            <a:endParaRPr lang="en-US" dirty="0"/>
          </a:p>
        </p:txBody>
      </p:sp>
      <p:sp>
        <p:nvSpPr>
          <p:cNvPr id="4" name="Slide Number Placeholder 3"/>
          <p:cNvSpPr>
            <a:spLocks noGrp="1"/>
          </p:cNvSpPr>
          <p:nvPr>
            <p:ph type="sldNum" sz="quarter" idx="4294967295"/>
          </p:nvPr>
        </p:nvSpPr>
        <p:spPr>
          <a:xfrm>
            <a:off x="7010400" y="6619875"/>
            <a:ext cx="2133600" cy="238125"/>
          </a:xfrm>
          <a:prstGeom prst="rect">
            <a:avLst/>
          </a:prstGeom>
        </p:spPr>
        <p:txBody>
          <a:bodyPr/>
          <a:lstStyle/>
          <a:p>
            <a:fld id="{2896719B-9FD1-D649-80A9-72C010E2E609}" type="slidenum">
              <a:rPr lang="en-US" smtClean="0">
                <a:solidFill>
                  <a:srgbClr val="000000"/>
                </a:solidFill>
              </a:rPr>
              <a:pPr/>
              <a:t>70</a:t>
            </a:fld>
            <a:endParaRPr lang="en-US">
              <a:solidFill>
                <a:srgbClr val="000000"/>
              </a:solidFill>
            </a:endParaRPr>
          </a:p>
        </p:txBody>
      </p:sp>
      <p:cxnSp>
        <p:nvCxnSpPr>
          <p:cNvPr id="5" name="Straight Arrow Connector 4"/>
          <p:cNvCxnSpPr/>
          <p:nvPr/>
        </p:nvCxnSpPr>
        <p:spPr>
          <a:xfrm>
            <a:off x="2054592"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054592"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054592"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054592"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222992" y="5283202"/>
            <a:ext cx="914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210770" y="5576714"/>
            <a:ext cx="914400" cy="0"/>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367882" y="5858936"/>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367882" y="6146802"/>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69298"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869298"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869298"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869298"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Left Brace 16"/>
          <p:cNvSpPr/>
          <p:nvPr/>
        </p:nvSpPr>
        <p:spPr>
          <a:xfrm>
            <a:off x="1648187" y="5170311"/>
            <a:ext cx="203200" cy="1128889"/>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srgbClr val="000000"/>
              </a:solidFill>
            </a:endParaRPr>
          </a:p>
        </p:txBody>
      </p:sp>
      <p:sp>
        <p:nvSpPr>
          <p:cNvPr id="18" name="TextBox 17"/>
          <p:cNvSpPr txBox="1"/>
          <p:nvPr/>
        </p:nvSpPr>
        <p:spPr>
          <a:xfrm>
            <a:off x="767643" y="5565421"/>
            <a:ext cx="845744"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A warp</a:t>
            </a:r>
            <a:endParaRPr lang="en-US" sz="1800" dirty="0">
              <a:solidFill>
                <a:srgbClr val="000000"/>
              </a:solidFill>
              <a:latin typeface="Arial"/>
              <a:ea typeface="ＭＳ Ｐゴシック"/>
            </a:endParaRPr>
          </a:p>
        </p:txBody>
      </p:sp>
      <p:sp>
        <p:nvSpPr>
          <p:cNvPr id="19" name="TextBox 18"/>
          <p:cNvSpPr txBox="1"/>
          <p:nvPr/>
        </p:nvSpPr>
        <p:spPr>
          <a:xfrm>
            <a:off x="2071509" y="6488668"/>
            <a:ext cx="632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Start</a:t>
            </a:r>
            <a:endParaRPr lang="en-US" sz="1800" dirty="0">
              <a:solidFill>
                <a:srgbClr val="000000"/>
              </a:solidFill>
              <a:latin typeface="Arial"/>
              <a:ea typeface="ＭＳ Ｐゴシック"/>
            </a:endParaRPr>
          </a:p>
        </p:txBody>
      </p:sp>
      <p:sp>
        <p:nvSpPr>
          <p:cNvPr id="20" name="TextBox 19"/>
          <p:cNvSpPr txBox="1"/>
          <p:nvPr/>
        </p:nvSpPr>
        <p:spPr>
          <a:xfrm>
            <a:off x="3206041"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Branch1</a:t>
            </a:r>
            <a:endParaRPr lang="en-US" sz="1800" dirty="0">
              <a:solidFill>
                <a:srgbClr val="000000"/>
              </a:solidFill>
              <a:latin typeface="Arial"/>
              <a:ea typeface="ＭＳ Ｐゴシック"/>
            </a:endParaRPr>
          </a:p>
        </p:txBody>
      </p:sp>
      <p:sp>
        <p:nvSpPr>
          <p:cNvPr id="21" name="TextBox 20"/>
          <p:cNvSpPr txBox="1"/>
          <p:nvPr/>
        </p:nvSpPr>
        <p:spPr>
          <a:xfrm>
            <a:off x="4329286"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Branch2</a:t>
            </a:r>
            <a:endParaRPr lang="en-US" sz="1800" dirty="0">
              <a:solidFill>
                <a:srgbClr val="000000"/>
              </a:solidFill>
              <a:latin typeface="Arial"/>
              <a:ea typeface="ＭＳ Ｐゴシック"/>
            </a:endParaRPr>
          </a:p>
        </p:txBody>
      </p:sp>
      <p:sp>
        <p:nvSpPr>
          <p:cNvPr id="22" name="TextBox 21"/>
          <p:cNvSpPr txBox="1"/>
          <p:nvPr/>
        </p:nvSpPr>
        <p:spPr>
          <a:xfrm>
            <a:off x="5429952"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Branch3</a:t>
            </a:r>
            <a:endParaRPr lang="en-US" sz="1800" dirty="0">
              <a:solidFill>
                <a:srgbClr val="000000"/>
              </a:solidFill>
              <a:latin typeface="Arial"/>
              <a:ea typeface="ＭＳ Ｐゴシック"/>
            </a:endParaRPr>
          </a:p>
        </p:txBody>
      </p:sp>
      <p:sp>
        <p:nvSpPr>
          <p:cNvPr id="23" name="TextBox 22"/>
          <p:cNvSpPr txBox="1"/>
          <p:nvPr/>
        </p:nvSpPr>
        <p:spPr>
          <a:xfrm>
            <a:off x="6925730" y="6488668"/>
            <a:ext cx="106477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Converge</a:t>
            </a:r>
            <a:endParaRPr lang="en-US" sz="1800" dirty="0">
              <a:solidFill>
                <a:srgbClr val="000000"/>
              </a:solidFill>
              <a:latin typeface="Arial"/>
              <a:ea typeface="ＭＳ Ｐゴシック"/>
            </a:endParaRPr>
          </a:p>
        </p:txBody>
      </p:sp>
      <p:sp>
        <p:nvSpPr>
          <p:cNvPr id="24" name="Right Arrow 23"/>
          <p:cNvSpPr/>
          <p:nvPr/>
        </p:nvSpPr>
        <p:spPr>
          <a:xfrm>
            <a:off x="632179" y="6366933"/>
            <a:ext cx="8274755" cy="101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fontAlgn="auto">
              <a:spcBef>
                <a:spcPts val="0"/>
              </a:spcBef>
              <a:spcAft>
                <a:spcPts val="0"/>
              </a:spcAft>
            </a:pPr>
            <a:endParaRPr lang="en-US" sz="1800">
              <a:solidFill>
                <a:srgbClr val="FFFFFF"/>
              </a:solidFill>
            </a:endParaRPr>
          </a:p>
        </p:txBody>
      </p:sp>
      <p:sp>
        <p:nvSpPr>
          <p:cNvPr id="25" name="TextBox 24"/>
          <p:cNvSpPr txBox="1"/>
          <p:nvPr/>
        </p:nvSpPr>
        <p:spPr>
          <a:xfrm>
            <a:off x="8161865" y="6050844"/>
            <a:ext cx="649537"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Time</a:t>
            </a:r>
            <a:endParaRPr lang="en-US" sz="1800" dirty="0">
              <a:solidFill>
                <a:srgbClr val="000000"/>
              </a:solidFill>
              <a:latin typeface="Arial"/>
              <a:ea typeface="ＭＳ Ｐゴシック"/>
            </a:endParaRPr>
          </a:p>
        </p:txBody>
      </p:sp>
    </p:spTree>
    <p:extLst>
      <p:ext uri="{BB962C8B-B14F-4D97-AF65-F5344CB8AC3E}">
        <p14:creationId xmlns:p14="http://schemas.microsoft.com/office/powerpoint/2010/main" val="2608114612"/>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3366FF"/>
                </a:solidFill>
                <a:latin typeface="Courier New"/>
                <a:cs typeface="Courier New"/>
              </a:rPr>
              <a:t>// Only evaluate expression</a:t>
            </a:r>
          </a:p>
          <a:p>
            <a:pPr marL="0" indent="0">
              <a:buNone/>
            </a:pPr>
            <a:r>
              <a:rPr lang="en-GB" sz="1400" b="1" dirty="0" smtClean="0">
                <a:solidFill>
                  <a:srgbClr val="3366FF"/>
                </a:solidFill>
                <a:latin typeface="Courier New"/>
                <a:cs typeface="Courier New"/>
              </a:rPr>
              <a:t>// if condition is met</a:t>
            </a:r>
          </a:p>
          <a:p>
            <a:pPr marL="0" indent="0">
              <a:buNone/>
            </a:pPr>
            <a:r>
              <a:rPr lang="en-GB" sz="1400" b="1" dirty="0" smtClean="0">
                <a:solidFill>
                  <a:srgbClr val="3366FF"/>
                </a:solidFill>
                <a:latin typeface="Courier New"/>
                <a:cs typeface="Courier New"/>
              </a:rPr>
              <a:t>if </a:t>
            </a:r>
            <a:r>
              <a:rPr lang="en-GB" sz="1400" b="1" dirty="0">
                <a:solidFill>
                  <a:srgbClr val="3366FF"/>
                </a:solidFill>
                <a:latin typeface="Courier New"/>
                <a:cs typeface="Courier New"/>
              </a:rPr>
              <a:t>(a &gt; b)</a:t>
            </a:r>
          </a:p>
          <a:p>
            <a:pPr marL="0" indent="0">
              <a:buNone/>
            </a:pPr>
            <a:r>
              <a:rPr lang="en-GB" sz="1400" b="1" dirty="0">
                <a:solidFill>
                  <a:srgbClr val="3366FF"/>
                </a:solidFill>
                <a:latin typeface="Courier New"/>
                <a:cs typeface="Courier New"/>
              </a:rPr>
              <a:t>{</a:t>
            </a:r>
          </a:p>
          <a:p>
            <a:pPr marL="0" indent="0">
              <a:buNone/>
            </a:pPr>
            <a:r>
              <a:rPr lang="it-IT" sz="1400" b="1" dirty="0">
                <a:solidFill>
                  <a:srgbClr val="3366FF"/>
                </a:solidFill>
                <a:latin typeface="Courier New"/>
                <a:cs typeface="Courier New"/>
              </a:rPr>
              <a:t>  </a:t>
            </a:r>
            <a:r>
              <a:rPr lang="it-IT" sz="1400" b="1" dirty="0" err="1" smtClean="0">
                <a:solidFill>
                  <a:srgbClr val="3366FF"/>
                </a:solidFill>
                <a:latin typeface="Courier New"/>
                <a:cs typeface="Courier New"/>
              </a:rPr>
              <a:t>acc</a:t>
            </a:r>
            <a:r>
              <a:rPr lang="it-IT" sz="1400" b="1" dirty="0" smtClean="0">
                <a:solidFill>
                  <a:srgbClr val="3366FF"/>
                </a:solidFill>
                <a:latin typeface="Courier New"/>
                <a:cs typeface="Courier New"/>
              </a:rPr>
              <a:t> </a:t>
            </a:r>
            <a:r>
              <a:rPr lang="it-IT" sz="1400" b="1" dirty="0">
                <a:solidFill>
                  <a:srgbClr val="3366FF"/>
                </a:solidFill>
                <a:latin typeface="Courier New"/>
                <a:cs typeface="Courier New"/>
              </a:rPr>
              <a:t>+= (a - b*c);</a:t>
            </a:r>
          </a:p>
          <a:p>
            <a:pPr marL="0" indent="0">
              <a:buNone/>
            </a:pPr>
            <a:r>
              <a:rPr lang="it-IT" sz="1400" b="1" dirty="0" smtClean="0">
                <a:solidFill>
                  <a:srgbClr val="3366FF"/>
                </a:solidFill>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3366FF"/>
                </a:solidFill>
                <a:latin typeface="Courier New"/>
                <a:cs typeface="Courier New"/>
              </a:rPr>
              <a:t>// Always evaluate expression</a:t>
            </a:r>
          </a:p>
          <a:p>
            <a:pPr marL="0" indent="0">
              <a:buNone/>
            </a:pPr>
            <a:r>
              <a:rPr lang="en-GB" sz="1400" b="1" dirty="0" smtClean="0">
                <a:solidFill>
                  <a:srgbClr val="3366FF"/>
                </a:solidFill>
                <a:latin typeface="Courier New"/>
                <a:cs typeface="Courier New"/>
              </a:rPr>
              <a:t>// and mask result</a:t>
            </a:r>
          </a:p>
          <a:p>
            <a:pPr marL="0" indent="0">
              <a:buNone/>
            </a:pPr>
            <a:r>
              <a:rPr lang="en-GB" sz="1400" b="1" dirty="0" smtClean="0">
                <a:solidFill>
                  <a:srgbClr val="3366FF"/>
                </a:solidFill>
                <a:latin typeface="Courier New"/>
                <a:cs typeface="Courier New"/>
              </a:rPr>
              <a:t>temp </a:t>
            </a:r>
            <a:r>
              <a:rPr lang="en-GB" sz="1400" b="1" dirty="0">
                <a:solidFill>
                  <a:srgbClr val="3366FF"/>
                </a:solidFill>
                <a:latin typeface="Courier New"/>
                <a:cs typeface="Courier New"/>
              </a:rPr>
              <a:t>= (a - b*c);</a:t>
            </a:r>
          </a:p>
          <a:p>
            <a:pPr marL="0" indent="0">
              <a:buNone/>
            </a:pPr>
            <a:r>
              <a:rPr lang="da-DK" sz="1400" b="1" dirty="0">
                <a:solidFill>
                  <a:srgbClr val="3366FF"/>
                </a:solidFill>
                <a:latin typeface="Courier New"/>
                <a:cs typeface="Courier New"/>
              </a:rPr>
              <a:t>mask = (a &gt; b ? </a:t>
            </a:r>
            <a:r>
              <a:rPr lang="da-DK" sz="1400" b="1" dirty="0" smtClean="0">
                <a:solidFill>
                  <a:srgbClr val="3366FF"/>
                </a:solidFill>
                <a:latin typeface="Courier New"/>
                <a:cs typeface="Courier New"/>
              </a:rPr>
              <a:t>1.f </a:t>
            </a:r>
            <a:r>
              <a:rPr lang="da-DK" sz="1400" b="1" dirty="0">
                <a:solidFill>
                  <a:srgbClr val="3366FF"/>
                </a:solidFill>
                <a:latin typeface="Courier New"/>
                <a:cs typeface="Courier New"/>
              </a:rPr>
              <a:t>: </a:t>
            </a:r>
            <a:r>
              <a:rPr lang="da-DK" sz="1400" b="1" dirty="0" smtClean="0">
                <a:solidFill>
                  <a:srgbClr val="3366FF"/>
                </a:solidFill>
                <a:latin typeface="Courier New"/>
                <a:cs typeface="Courier New"/>
              </a:rPr>
              <a:t>0.f);</a:t>
            </a:r>
            <a:endParaRPr lang="da-DK" sz="1400" b="1" dirty="0">
              <a:solidFill>
                <a:srgbClr val="3366FF"/>
              </a:solidFill>
              <a:latin typeface="Courier New"/>
              <a:cs typeface="Courier New"/>
            </a:endParaRPr>
          </a:p>
          <a:p>
            <a:pPr marL="0" indent="0">
              <a:buNone/>
            </a:pPr>
            <a:r>
              <a:rPr lang="da-DK" sz="1400" b="1" dirty="0" err="1" smtClean="0">
                <a:solidFill>
                  <a:srgbClr val="3366FF"/>
                </a:solidFill>
                <a:latin typeface="Courier New"/>
                <a:cs typeface="Courier New"/>
              </a:rPr>
              <a:t>acc</a:t>
            </a:r>
            <a:r>
              <a:rPr lang="da-DK" sz="1400" b="1" dirty="0" smtClean="0">
                <a:solidFill>
                  <a:srgbClr val="3366FF"/>
                </a:solidFill>
                <a:latin typeface="Courier New"/>
                <a:cs typeface="Courier New"/>
              </a:rPr>
              <a:t> </a:t>
            </a:r>
            <a:r>
              <a:rPr lang="da-DK" sz="1400" b="1" dirty="0">
                <a:solidFill>
                  <a:srgbClr val="3366FF"/>
                </a:solidFill>
                <a:latin typeface="Courier New"/>
                <a:cs typeface="Courier New"/>
              </a:rPr>
              <a:t>+= (mask * </a:t>
            </a:r>
            <a:r>
              <a:rPr lang="da-DK" sz="1400" b="1" dirty="0" err="1">
                <a:solidFill>
                  <a:srgbClr val="3366FF"/>
                </a:solidFill>
                <a:latin typeface="Courier New"/>
                <a:cs typeface="Courier New"/>
              </a:rPr>
              <a:t>temp</a:t>
            </a:r>
            <a:r>
              <a:rPr lang="da-DK" sz="1400" b="1" dirty="0">
                <a:solidFill>
                  <a:srgbClr val="3366FF"/>
                </a:solidFill>
                <a:latin typeface="Courier New"/>
                <a:cs typeface="Courier New"/>
              </a:rPr>
              <a:t>)</a:t>
            </a:r>
            <a:r>
              <a:rPr lang="da-DK" sz="1400" b="1" dirty="0" smtClean="0">
                <a:solidFill>
                  <a:srgbClr val="3366FF"/>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00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r>
              <a:rPr lang="en-GB" dirty="0"/>
              <a:t>There are also </a:t>
            </a:r>
            <a:r>
              <a:rPr lang="en-GB" b="1" dirty="0">
                <a:solidFill>
                  <a:srgbClr val="3366FF"/>
                </a:solidFill>
                <a:latin typeface="Courier New"/>
                <a:cs typeface="Courier New"/>
              </a:rPr>
              <a:t>half_</a:t>
            </a:r>
            <a:r>
              <a:rPr lang="en-GB" dirty="0"/>
              <a:t> variants of many of the math functions</a:t>
            </a:r>
          </a:p>
          <a:p>
            <a:pPr lvl="1"/>
            <a:r>
              <a:rPr lang="en-GB" dirty="0"/>
              <a:t>Unlike the </a:t>
            </a:r>
            <a:r>
              <a:rPr lang="en-GB" b="1" dirty="0">
                <a:solidFill>
                  <a:srgbClr val="3366FF"/>
                </a:solidFill>
                <a:latin typeface="Courier New"/>
                <a:cs typeface="Courier New"/>
              </a:rPr>
              <a:t>native_</a:t>
            </a:r>
            <a:r>
              <a:rPr lang="en-GB" dirty="0"/>
              <a:t> functions, these </a:t>
            </a:r>
            <a:r>
              <a:rPr lang="en-GB" i="1" dirty="0"/>
              <a:t>do</a:t>
            </a:r>
            <a:r>
              <a:rPr lang="en-GB" dirty="0"/>
              <a:t> have well-defined precision requirements</a:t>
            </a:r>
          </a:p>
          <a:p>
            <a:pPr>
              <a:lnSpc>
                <a:spcPct val="110000"/>
              </a:lnSpc>
            </a:pPr>
            <a:r>
              <a:rPr lang="en-GB" dirty="0" smtClean="0"/>
              <a:t>If you can settle for reduced precision, then native/half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lnSpcReduction="10000"/>
          </a:bodyPr>
          <a:lstStyle/>
          <a:p>
            <a:r>
              <a:rPr lang="en-GB" dirty="0" smtClean="0"/>
              <a:t>OpenCL provides a half precision data type</a:t>
            </a:r>
          </a:p>
          <a:p>
            <a:pPr lvl="1"/>
            <a:r>
              <a:rPr lang="en-GB" dirty="0" smtClean="0"/>
              <a:t>This can only be used as storage </a:t>
            </a:r>
          </a:p>
          <a:p>
            <a:pPr marL="457200" lvl="1" indent="0">
              <a:buNone/>
            </a:pPr>
            <a:r>
              <a:rPr lang="en-GB" dirty="0"/>
              <a:t> </a:t>
            </a:r>
            <a:r>
              <a:rPr lang="en-GB" dirty="0" smtClean="0"/>
              <a:t>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the </a:t>
            </a:r>
            <a:r>
              <a:rPr lang="en-GB" b="1" dirty="0" smtClean="0">
                <a:solidFill>
                  <a:srgbClr val="3366FF"/>
                </a:solidFill>
                <a:latin typeface="Courier New"/>
                <a:cs typeface="Courier New"/>
              </a:rPr>
              <a:t>cl_khr_fp16</a:t>
            </a:r>
            <a:r>
              <a:rPr lang="en-GB" dirty="0"/>
              <a:t> </a:t>
            </a:r>
            <a:r>
              <a:rPr lang="en-GB" dirty="0" smtClean="0"/>
              <a:t>extension, you can also perform arithmetic on these types, and use the built-in math functions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3366FF"/>
                </a:solidFill>
                <a:latin typeface="Courier New"/>
                <a:cs typeface="Courier New"/>
              </a:rPr>
              <a:t>// Check if device supports images</a:t>
            </a:r>
          </a:p>
          <a:p>
            <a:pPr marL="0" indent="0">
              <a:buNone/>
            </a:pPr>
            <a:r>
              <a:rPr lang="en-GB" b="1" dirty="0" err="1" smtClean="0">
                <a:solidFill>
                  <a:srgbClr val="3366FF"/>
                </a:solidFill>
                <a:latin typeface="Courier New"/>
                <a:cs typeface="Courier New"/>
              </a:rPr>
              <a:t>cl_bool</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imageSupport</a:t>
            </a: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&lt;CL_DEVICE_IMAGE_SUPPORT&gt;(</a:t>
            </a:r>
          </a:p>
          <a:p>
            <a:pPr marL="0" indent="0">
              <a:buNone/>
            </a:pP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imageSupport</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Check maximum image dimensions</a:t>
            </a:r>
          </a:p>
          <a:p>
            <a:pPr marL="0" indent="0">
              <a:buNone/>
            </a:pPr>
            <a:r>
              <a:rPr lang="en-GB" b="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maxWidth</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maxHeight</a:t>
            </a: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&lt;CL_DEVICE_IMAGE2D_MAX_WIDTH&gt;(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maxWidth</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&lt;CL_DEVICE_IMAGE2D_MAX_HEIGHT&gt;(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maxHeight</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r>
              <a:rPr lang="en-GB" b="1" dirty="0">
                <a:solidFill>
                  <a:srgbClr val="3366FF"/>
                </a:solidFill>
                <a:latin typeface="Courier New"/>
                <a:cs typeface="Courier New"/>
              </a:rPr>
              <a:t>;</a:t>
            </a: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Get list of supported image formats</a:t>
            </a:r>
          </a:p>
          <a:p>
            <a:pPr marL="0" indent="0">
              <a:buNone/>
            </a:pPr>
            <a:r>
              <a:rPr lang="en-GB" b="1" dirty="0" err="1" smtClean="0">
                <a:solidFill>
                  <a:srgbClr val="3366FF"/>
                </a:solidFill>
                <a:latin typeface="Courier New"/>
                <a:cs typeface="Courier New"/>
              </a:rPr>
              <a:t>std</a:t>
            </a:r>
            <a:r>
              <a:rPr lang="en-GB" b="1" dirty="0" smtClean="0">
                <a:solidFill>
                  <a:srgbClr val="3366FF"/>
                </a:solidFill>
                <a:latin typeface="Courier New"/>
                <a:cs typeface="Courier New"/>
              </a:rPr>
              <a:t>::vector&lt;cl::</a:t>
            </a:r>
            <a:r>
              <a:rPr lang="en-GB" b="1" dirty="0" err="1" smtClean="0">
                <a:solidFill>
                  <a:srgbClr val="3366FF"/>
                </a:solidFill>
                <a:latin typeface="Courier New"/>
                <a:cs typeface="Courier New"/>
              </a:rPr>
              <a:t>ImageFormat</a:t>
            </a:r>
            <a:r>
              <a:rPr lang="en-GB" b="1" dirty="0" smtClean="0">
                <a:solidFill>
                  <a:srgbClr val="3366FF"/>
                </a:solidFill>
                <a:latin typeface="Courier New"/>
                <a:cs typeface="Courier New"/>
              </a:rPr>
              <a:t>&gt; formats;</a:t>
            </a:r>
          </a:p>
          <a:p>
            <a:pPr marL="0" indent="0">
              <a:buNone/>
            </a:pPr>
            <a:r>
              <a:rPr lang="en-GB" b="1" dirty="0" err="1" smtClean="0">
                <a:solidFill>
                  <a:srgbClr val="3366FF"/>
                </a:solidFill>
                <a:latin typeface="Courier New"/>
                <a:cs typeface="Courier New"/>
              </a:rPr>
              <a:t>context.getSupportedImageFormats</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CL_MEM_READ_WRITE,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CL_MEM_OBJECT_IMAGE2D,</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&amp;formats</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kernel compiler will define the </a:t>
            </a:r>
            <a:r>
              <a:rPr lang="en-GB" dirty="0" err="1" smtClean="0"/>
              <a:t>preprocessor</a:t>
            </a:r>
            <a:r>
              <a:rPr lang="en-GB" dirty="0" smtClean="0"/>
              <a:t> macro </a:t>
            </a:r>
            <a:r>
              <a:rPr lang="en-GB" b="1" dirty="0" smtClean="0">
                <a:solidFill>
                  <a:srgbClr val="3366FF"/>
                </a:solidFill>
                <a:latin typeface="Courier New"/>
                <a:cs typeface="Courier New"/>
              </a:rPr>
              <a:t>__IMAGE_SUPPORT__=1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2048x2048x2048</a:t>
            </a:r>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2579565701"/>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format(</a:t>
            </a:r>
          </a:p>
          <a:p>
            <a:pPr marL="0" indent="0">
              <a:buNone/>
            </a:pPr>
            <a:r>
              <a:rPr lang="en-GB" b="1" dirty="0">
                <a:solidFill>
                  <a:srgbClr val="3366FF"/>
                </a:solidFill>
                <a:latin typeface="Courier New"/>
                <a:cs typeface="Courier New"/>
              </a:rPr>
              <a:t>  CL_RGBA,      // channel order</a:t>
            </a:r>
          </a:p>
          <a:p>
            <a:pPr marL="0" indent="0">
              <a:buNone/>
            </a:pPr>
            <a:r>
              <a:rPr lang="en-GB" b="1" dirty="0">
                <a:solidFill>
                  <a:srgbClr val="3366FF"/>
                </a:solidFill>
                <a:latin typeface="Courier New"/>
                <a:cs typeface="Courier New"/>
              </a:rPr>
              <a:t>  CL_UNORM_INT8 // channel data type</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cl::Image2D </a:t>
            </a:r>
            <a:r>
              <a:rPr lang="en-GB" b="1" dirty="0" err="1">
                <a:solidFill>
                  <a:srgbClr val="3366FF"/>
                </a:solidFill>
                <a:latin typeface="Courier New"/>
                <a:cs typeface="Courier New"/>
              </a:rPr>
              <a:t>d_image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context,          // context object</a:t>
            </a:r>
          </a:p>
          <a:p>
            <a:pPr marL="0" indent="0">
              <a:buNone/>
            </a:pPr>
            <a:r>
              <a:rPr lang="en-GB" b="1" dirty="0">
                <a:solidFill>
                  <a:srgbClr val="3366FF"/>
                </a:solidFill>
                <a:latin typeface="Courier New"/>
                <a:cs typeface="Courier New"/>
              </a:rPr>
              <a:t>  CL_MEM_READ_ONLY, // memory access flags</a:t>
            </a:r>
          </a:p>
          <a:p>
            <a:pPr marL="0" indent="0">
              <a:buNone/>
            </a:pPr>
            <a:r>
              <a:rPr lang="en-GB" b="1" dirty="0">
                <a:solidFill>
                  <a:srgbClr val="3366FF"/>
                </a:solidFill>
                <a:latin typeface="Courier New"/>
                <a:cs typeface="Courier New"/>
              </a:rPr>
              <a:t>  format,           // image format (above)</a:t>
            </a:r>
          </a:p>
          <a:p>
            <a:pPr marL="0" indent="0">
              <a:buNone/>
            </a:pPr>
            <a:r>
              <a:rPr lang="en-GB" b="1" dirty="0">
                <a:solidFill>
                  <a:srgbClr val="3366FF"/>
                </a:solidFill>
                <a:latin typeface="Courier New"/>
                <a:cs typeface="Courier New"/>
              </a:rPr>
              <a:t>  width,            // image width</a:t>
            </a:r>
          </a:p>
          <a:p>
            <a:pPr marL="0" indent="0">
              <a:buNone/>
            </a:pPr>
            <a:r>
              <a:rPr lang="en-GB" b="1" dirty="0">
                <a:solidFill>
                  <a:srgbClr val="3366FF"/>
                </a:solidFill>
                <a:latin typeface="Courier New"/>
                <a:cs typeface="Courier New"/>
              </a:rPr>
              <a:t>  height,           // image height</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hr-HR" b="1" dirty="0">
                <a:solidFill>
                  <a:srgbClr val="3366FF"/>
                </a:solidFill>
                <a:latin typeface="Courier New"/>
                <a:cs typeface="Courier New"/>
              </a:rPr>
              <a:t>cl::size_t&lt;3&gt; origin;</a:t>
            </a:r>
          </a:p>
          <a:p>
            <a:pPr marL="0" indent="0">
              <a:buNone/>
            </a:pPr>
            <a:r>
              <a:rPr lang="hr-HR" b="1" dirty="0">
                <a:solidFill>
                  <a:srgbClr val="3366FF"/>
                </a:solidFill>
                <a:latin typeface="Courier New"/>
                <a:cs typeface="Courier New"/>
              </a:rPr>
              <a:t>    origin[0] = origin[1] = origin[2] = 0;</a:t>
            </a:r>
          </a:p>
          <a:p>
            <a:pPr marL="0" indent="0">
              <a:buNone/>
            </a:pPr>
            <a:r>
              <a:rPr lang="hr-HR" b="1" dirty="0">
                <a:solidFill>
                  <a:srgbClr val="3366FF"/>
                </a:solidFill>
                <a:latin typeface="Courier New"/>
                <a:cs typeface="Courier New"/>
              </a:rPr>
              <a:t>cl::size_t&lt;3&gt; region;</a:t>
            </a:r>
          </a:p>
          <a:p>
            <a:pPr marL="0" indent="0">
              <a:buNone/>
            </a:pPr>
            <a:r>
              <a:rPr lang="hr-HR" b="1" dirty="0">
                <a:solidFill>
                  <a:srgbClr val="3366FF"/>
                </a:solidFill>
                <a:latin typeface="Courier New"/>
                <a:cs typeface="Courier New"/>
              </a:rPr>
              <a:t>    region[0] = </a:t>
            </a:r>
            <a:r>
              <a:rPr lang="hr-HR" b="1" dirty="0" smtClean="0">
                <a:solidFill>
                  <a:srgbClr val="3366FF"/>
                </a:solidFill>
                <a:latin typeface="Courier New"/>
                <a:cs typeface="Courier New"/>
              </a:rPr>
              <a:t>width;</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region[1] = </a:t>
            </a:r>
            <a:r>
              <a:rPr lang="hr-HR" b="1" dirty="0" smtClean="0">
                <a:solidFill>
                  <a:srgbClr val="3366FF"/>
                </a:solidFill>
                <a:latin typeface="Courier New"/>
                <a:cs typeface="Courier New"/>
              </a:rPr>
              <a:t>height;</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region[2] = 1;</a:t>
            </a:r>
            <a:endParaRPr lang="en-GB" b="1" dirty="0">
              <a:solidFill>
                <a:srgbClr val="3366FF"/>
              </a:solidFill>
              <a:latin typeface="Courier New"/>
              <a:cs typeface="Courier New"/>
            </a:endParaRPr>
          </a:p>
          <a:p>
            <a:pPr marL="0" indent="0">
              <a:buNone/>
            </a:pPr>
            <a:r>
              <a:rPr lang="en-GB" b="1" dirty="0" err="1">
                <a:solidFill>
                  <a:srgbClr val="3366FF"/>
                </a:solidFill>
                <a:latin typeface="Courier New"/>
                <a:cs typeface="Courier New"/>
              </a:rPr>
              <a:t>queue.enqueueWriteImage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d_image</a:t>
            </a:r>
            <a:r>
              <a:rPr lang="en-GB" b="1" dirty="0">
                <a:solidFill>
                  <a:srgbClr val="3366FF"/>
                </a:solidFill>
                <a:latin typeface="Courier New"/>
                <a:cs typeface="Courier New"/>
              </a:rPr>
              <a:t>,      // image object</a:t>
            </a:r>
          </a:p>
          <a:p>
            <a:pPr marL="0" indent="0">
              <a:buNone/>
            </a:pPr>
            <a:r>
              <a:rPr lang="en-GB" b="1" dirty="0">
                <a:solidFill>
                  <a:srgbClr val="3366FF"/>
                </a:solidFill>
                <a:latin typeface="Courier New"/>
                <a:cs typeface="Courier New"/>
              </a:rPr>
              <a:t>  CL_TRUE,      // blocking read</a:t>
            </a:r>
          </a:p>
          <a:p>
            <a:pPr marL="0" indent="0">
              <a:buNone/>
            </a:pPr>
            <a:r>
              <a:rPr lang="en-GB" b="1" dirty="0">
                <a:solidFill>
                  <a:srgbClr val="3366FF"/>
                </a:solidFill>
                <a:latin typeface="Courier New"/>
                <a:cs typeface="Courier New"/>
              </a:rPr>
              <a:t>  origin,       // origin of write</a:t>
            </a:r>
          </a:p>
          <a:p>
            <a:pPr marL="0" indent="0">
              <a:buNone/>
            </a:pPr>
            <a:r>
              <a:rPr lang="en-GB" b="1" dirty="0">
                <a:solidFill>
                  <a:srgbClr val="3366FF"/>
                </a:solidFill>
                <a:latin typeface="Courier New"/>
                <a:cs typeface="Courier New"/>
              </a:rPr>
              <a:t>  region,       // region to write</a:t>
            </a:r>
          </a:p>
          <a:p>
            <a:pPr marL="0" indent="0">
              <a:buNone/>
            </a:pPr>
            <a:r>
              <a:rPr lang="en-GB" b="1" dirty="0">
                <a:solidFill>
                  <a:srgbClr val="3366FF"/>
                </a:solidFill>
                <a:latin typeface="Courier New"/>
                <a:cs typeface="Courier New"/>
              </a:rPr>
              <a:t>  0,            // image row pitch</a:t>
            </a:r>
          </a:p>
          <a:p>
            <a:pPr marL="0" indent="0">
              <a:buNone/>
            </a:pPr>
            <a:r>
              <a:rPr lang="en-GB" b="1" dirty="0">
                <a:solidFill>
                  <a:srgbClr val="3366FF"/>
                </a:solidFill>
                <a:latin typeface="Courier New"/>
                <a:cs typeface="Courier New"/>
              </a:rPr>
              <a:t>  0,            // image slice pitch (3D only)</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h_image</a:t>
            </a:r>
            <a:r>
              <a:rPr lang="en-GB" b="1" dirty="0">
                <a:solidFill>
                  <a:srgbClr val="3366FF"/>
                </a:solidFill>
                <a:latin typeface="Courier New"/>
                <a:cs typeface="Courier New"/>
              </a:rPr>
              <a:t>,      // host data</a:t>
            </a:r>
          </a:p>
          <a:p>
            <a:pPr marL="0" indent="0">
              <a:buNone/>
            </a:pPr>
            <a:r>
              <a:rPr lang="en-GB" b="1" dirty="0">
                <a:solidFill>
                  <a:srgbClr val="3366FF"/>
                </a:solidFill>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a:t>
            </a:r>
            <a:r>
              <a:rPr lang="en-GB" b="1" dirty="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a:t>
            </a:r>
            <a:r>
              <a:rPr lang="en-GB" dirty="0" smtClean="0"/>
              <a:t>functions</a:t>
            </a:r>
          </a:p>
          <a:p>
            <a:pPr marL="285750" indent="-285750">
              <a:buFont typeface="Arial"/>
              <a:buChar char="•"/>
            </a:pPr>
            <a:r>
              <a:rPr lang="en-GB" dirty="0" smtClean="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a:t>
            </a:r>
            <a:r>
              <a:rPr lang="en-GB" dirty="0" smtClean="0"/>
              <a:t>can </a:t>
            </a:r>
            <a:r>
              <a:rPr lang="en-GB" dirty="0"/>
              <a:t>be queried </a:t>
            </a:r>
            <a:r>
              <a:rPr lang="en-GB" dirty="0" smtClean="0"/>
              <a:t>with </a:t>
            </a:r>
            <a:r>
              <a:rPr lang="en-GB" b="1" dirty="0" err="1">
                <a:solidFill>
                  <a:srgbClr val="3366FF"/>
                </a:solidFill>
                <a:latin typeface="Courier New"/>
                <a:cs typeface="Courier New"/>
              </a:rPr>
              <a:t>getDeviceInfo</a:t>
            </a:r>
            <a:r>
              <a:rPr lang="en-GB" dirty="0"/>
              <a:t> </a:t>
            </a:r>
            <a:r>
              <a:rPr lang="en-GB" dirty="0" smtClean="0"/>
              <a:t>and </a:t>
            </a:r>
            <a:r>
              <a:rPr lang="en-GB" dirty="0"/>
              <a:t>the </a:t>
            </a:r>
            <a:r>
              <a:rPr lang="en-GB" b="1" dirty="0">
                <a:solidFill>
                  <a:srgbClr val="3366FF"/>
                </a:solidFill>
                <a:latin typeface="Courier New"/>
                <a:cs typeface="Courier New"/>
              </a:rPr>
              <a:t>CL_DEVICE_IMAGE_SUPPORT</a:t>
            </a:r>
            <a:r>
              <a:rPr lang="en-GB" dirty="0">
                <a:solidFill>
                  <a:srgbClr val="3366FF"/>
                </a:solidFill>
              </a:rPr>
              <a:t> </a:t>
            </a:r>
            <a:r>
              <a:rPr lang="en-GB" dirty="0" smtClean="0"/>
              <a:t>parameter</a:t>
            </a:r>
            <a:endParaRPr lang="en-GB" dirty="0"/>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a:t>
            </a:r>
            <a:r>
              <a:rPr lang="en-GB" sz="1200" b="1" dirty="0" smtClean="0">
                <a:solidFill>
                  <a:srgbClr val="3366FF"/>
                </a:solidFill>
                <a:latin typeface="Calibri"/>
                <a:cs typeface="Calibri"/>
              </a:rPr>
              <a:t>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void foo(</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read_only</a:t>
            </a:r>
            <a:r>
              <a:rPr lang="en-GB" b="1" dirty="0" smtClean="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write_only</a:t>
            </a:r>
            <a:r>
              <a:rPr lang="en-GB" b="1" dirty="0" smtClean="0">
                <a:solidFill>
                  <a:srgbClr val="3366FF"/>
                </a:solidFill>
                <a:latin typeface="Courier New"/>
                <a:cs typeface="Courier New"/>
              </a:rPr>
              <a:t> image2d_t output)</a:t>
            </a:r>
          </a:p>
          <a:p>
            <a:pPr marL="0" indent="0">
              <a:buNone/>
            </a:pP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Read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float4 </a:t>
            </a:r>
            <a:r>
              <a:rPr lang="en-GB" b="1" dirty="0" err="1" smtClean="0">
                <a:solidFill>
                  <a:srgbClr val="3366FF"/>
                </a:solidFill>
                <a:latin typeface="Courier New"/>
                <a:cs typeface="Courier New"/>
              </a:rPr>
              <a:t>color</a:t>
            </a:r>
            <a:r>
              <a:rPr lang="en-GB" b="1" dirty="0" smtClean="0">
                <a:solidFill>
                  <a:srgbClr val="3366FF"/>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Write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output,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color</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5962915" cy="369332"/>
          </a:xfrm>
          <a:prstGeom prst="rect">
            <a:avLst/>
          </a:prstGeom>
          <a:noFill/>
        </p:spPr>
        <p:txBody>
          <a:bodyPr wrap="none" rtlCol="0">
            <a:spAutoFit/>
          </a:bodyPr>
          <a:lstStyle/>
          <a:p>
            <a:r>
              <a:rPr lang="en-US" dirty="0" smtClean="0"/>
              <a:t>Note: these sampler-less read functions are OpenCL 1.2+ only</a:t>
            </a:r>
            <a:endParaRPr lang="en-US" dirty="0"/>
          </a:p>
        </p:txBody>
      </p:sp>
    </p:spTree>
    <p:extLst>
      <p:ext uri="{BB962C8B-B14F-4D97-AF65-F5344CB8AC3E}">
        <p14:creationId xmlns:p14="http://schemas.microsoft.com/office/powerpoint/2010/main" val="10036129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3366FF"/>
                </a:solidFill>
                <a:latin typeface="Courier New"/>
                <a:cs typeface="Courier New"/>
              </a:rPr>
              <a:t>// Create a sampler object</a:t>
            </a:r>
          </a:p>
          <a:p>
            <a:pPr marL="0" indent="0">
              <a:buNone/>
            </a:pPr>
            <a:r>
              <a:rPr lang="en-GB" b="1" dirty="0" smtClean="0">
                <a:solidFill>
                  <a:srgbClr val="3366FF"/>
                </a:solidFill>
                <a:latin typeface="Courier New"/>
                <a:cs typeface="Courier New"/>
              </a:rPr>
              <a:t>cl::Sampler sampler(</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context,           // context objects</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CL_FALSE,          // normalized coordinates</a:t>
            </a:r>
          </a:p>
          <a:p>
            <a:pPr marL="0" indent="0">
              <a:buNone/>
            </a:pPr>
            <a:r>
              <a:rPr lang="en-GB" b="1" dirty="0" smtClean="0">
                <a:solidFill>
                  <a:srgbClr val="3366FF"/>
                </a:solidFill>
                <a:latin typeface="Courier New"/>
                <a:cs typeface="Courier New"/>
              </a:rPr>
              <a:t>  CL_ADDRESS_REPEAT, // addressing mode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CL_FILTER_NEAREST, // filtering mode</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Pass sampler to kernel as an argument</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 sampler, …)</a:t>
            </a:r>
            <a:r>
              <a:rPr lang="en-GB" b="1" dirty="0">
                <a:solidFill>
                  <a:srgbClr val="3366FF"/>
                </a:solidFill>
                <a:latin typeface="Courier New" panose="02070309020205020404" pitchFamily="49" charset="0"/>
                <a:cs typeface="Courier New" panose="02070309020205020404" pitchFamily="49" charset="0"/>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foo(</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read_only</a:t>
            </a:r>
            <a:r>
              <a:rPr lang="en-GB" b="1" dirty="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write_only</a:t>
            </a:r>
            <a:r>
              <a:rPr lang="en-GB" b="1" dirty="0">
                <a:solidFill>
                  <a:srgbClr val="3366FF"/>
                </a:solidFill>
                <a:latin typeface="Courier New"/>
                <a:cs typeface="Courier New"/>
              </a:rPr>
              <a:t> image2d_t </a:t>
            </a:r>
            <a:r>
              <a:rPr lang="en-GB" b="1" dirty="0" smtClean="0">
                <a:solidFill>
                  <a:srgbClr val="3366FF"/>
                </a:solidFill>
                <a:latin typeface="Courier New"/>
                <a:cs typeface="Courier New"/>
              </a:rPr>
              <a:t>output,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const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sampler_t</a:t>
            </a:r>
            <a:r>
              <a:rPr lang="en-GB" b="1" dirty="0" smtClean="0">
                <a:solidFill>
                  <a:srgbClr val="3366FF"/>
                </a:solidFill>
                <a:latin typeface="Courier New"/>
                <a:cs typeface="Courier New"/>
              </a:rPr>
              <a:t> sampler)</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r>
              <a:rPr lang="en-GB" b="1" dirty="0">
                <a:solidFill>
                  <a:srgbClr val="3366FF"/>
                </a:solidFill>
                <a:latin typeface="Courier New"/>
                <a:cs typeface="Courier New"/>
              </a:rPr>
              <a:t>// Read a normalized pixel </a:t>
            </a:r>
            <a:r>
              <a:rPr lang="en-GB" b="1" dirty="0" smtClean="0">
                <a:solidFill>
                  <a:srgbClr val="3366FF"/>
                </a:solidFill>
                <a:latin typeface="Courier New"/>
                <a:cs typeface="Courier New"/>
              </a:rPr>
              <a:t>value using a sampler</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  float4 </a:t>
            </a:r>
            <a:r>
              <a:rPr lang="en-GB" b="1" dirty="0" err="1">
                <a:solidFill>
                  <a:srgbClr val="3366FF"/>
                </a:solidFill>
                <a:latin typeface="Courier New"/>
                <a:cs typeface="Courier New"/>
              </a:rPr>
              <a:t>color</a:t>
            </a:r>
            <a:r>
              <a:rPr lang="en-GB" b="1" dirty="0">
                <a:solidFill>
                  <a:srgbClr val="3366FF"/>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input,</a:t>
            </a:r>
          </a:p>
          <a:p>
            <a:pPr marL="0" indent="0">
              <a:buNone/>
            </a:pPr>
            <a:r>
              <a:rPr lang="en-GB" b="1" dirty="0" smtClean="0">
                <a:solidFill>
                  <a:srgbClr val="3366FF"/>
                </a:solidFill>
                <a:latin typeface="Courier New"/>
                <a:cs typeface="Courier New"/>
              </a:rPr>
              <a:t>    sampler,</a:t>
            </a:r>
          </a:p>
          <a:p>
            <a:pPr marL="0" indent="0">
              <a:buNone/>
            </a:pP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Alternatively, declare the sampler inside the kernel source</a:t>
            </a:r>
          </a:p>
          <a:p>
            <a:pPr marL="0" indent="0">
              <a:buNone/>
            </a:pPr>
            <a:r>
              <a:rPr lang="en-GB" b="1" dirty="0" err="1">
                <a:solidFill>
                  <a:srgbClr val="3366FF"/>
                </a:solidFill>
                <a:latin typeface="Courier New"/>
                <a:cs typeface="Courier New"/>
              </a:rPr>
              <a:t>const</a:t>
            </a:r>
            <a:r>
              <a:rPr lang="en-GB" b="1" dirty="0">
                <a:solidFill>
                  <a:srgbClr val="3366FF"/>
                </a:solidFill>
                <a:latin typeface="Courier New"/>
                <a:cs typeface="Courier New"/>
              </a:rPr>
              <a:t> </a:t>
            </a:r>
            <a:r>
              <a:rPr lang="en-GB" b="1" dirty="0" err="1">
                <a:solidFill>
                  <a:srgbClr val="3366FF"/>
                </a:solidFill>
                <a:latin typeface="Courier New"/>
                <a:cs typeface="Courier New"/>
              </a:rPr>
              <a:t>sampler_t</a:t>
            </a:r>
            <a:r>
              <a:rPr lang="en-GB" b="1" dirty="0">
                <a:solidFill>
                  <a:srgbClr val="3366FF"/>
                </a:solidFill>
                <a:latin typeface="Courier New"/>
                <a:cs typeface="Courier New"/>
              </a:rPr>
              <a:t> sampler =</a:t>
            </a:r>
          </a:p>
          <a:p>
            <a:pPr marL="0" indent="0">
              <a:buNone/>
            </a:pPr>
            <a:r>
              <a:rPr lang="en-GB" b="1" dirty="0">
                <a:solidFill>
                  <a:srgbClr val="3366FF"/>
                </a:solidFill>
                <a:latin typeface="Courier New"/>
                <a:cs typeface="Courier New"/>
              </a:rPr>
              <a:t>  CLK_NORMALIZED_COORDS_FALSE |</a:t>
            </a:r>
          </a:p>
          <a:p>
            <a:pPr marL="0" indent="0">
              <a:buNone/>
            </a:pPr>
            <a:r>
              <a:rPr lang="en-GB" b="1" dirty="0">
                <a:solidFill>
                  <a:srgbClr val="3366FF"/>
                </a:solidFill>
                <a:latin typeface="Courier New"/>
                <a:cs typeface="Courier New"/>
              </a:rPr>
              <a:t>  CLK_ADDRESS_CLAMP_TO_EDGE   |</a:t>
            </a:r>
          </a:p>
          <a:p>
            <a:pPr marL="0" indent="0">
              <a:buNone/>
            </a:pPr>
            <a:r>
              <a:rPr lang="en-GB" b="1" dirty="0">
                <a:solidFill>
                  <a:srgbClr val="3366FF"/>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Exercise: image </a:t>
            </a:r>
            <a:r>
              <a:rPr lang="en-GB" dirty="0" smtClean="0"/>
              <a:t>types</a:t>
            </a:r>
            <a:endParaRPr lang="en-GB" dirty="0"/>
          </a:p>
        </p:txBody>
      </p:sp>
      <p:sp>
        <p:nvSpPr>
          <p:cNvPr id="3" name="Content Placeholder 2"/>
          <p:cNvSpPr>
            <a:spLocks noGrp="1"/>
          </p:cNvSpPr>
          <p:nvPr>
            <p:ph idx="1"/>
          </p:nvPr>
        </p:nvSpPr>
        <p:spPr>
          <a:xfrm>
            <a:off x="457200" y="1600200"/>
            <a:ext cx="8229600" cy="4995041"/>
          </a:xfrm>
        </p:spPr>
        <p:txBody>
          <a:bodyPr>
            <a:normAutofit fontScale="92500" lnSpcReduction="20000"/>
          </a:bodyPr>
          <a:lstStyle/>
          <a:p>
            <a:r>
              <a:rPr lang="en-GB" dirty="0" smtClean="0"/>
              <a:t>Start with the </a:t>
            </a:r>
            <a:r>
              <a:rPr lang="en-GB" smtClean="0">
                <a:latin typeface="Courier New"/>
                <a:cs typeface="Courier New"/>
              </a:rPr>
              <a:t>Bilateral</a:t>
            </a:r>
            <a:r>
              <a:rPr lang="en-GB" smtClean="0"/>
              <a:t> 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functions</a:t>
            </a:r>
          </a:p>
        </p:txBody>
      </p:sp>
    </p:spTree>
    <p:extLst>
      <p:ext uri="{BB962C8B-B14F-4D97-AF65-F5344CB8AC3E}">
        <p14:creationId xmlns:p14="http://schemas.microsoft.com/office/powerpoint/2010/main" val="2244975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182</TotalTime>
  <Words>7088</Words>
  <Application>Microsoft Macintosh PowerPoint</Application>
  <PresentationFormat>On-screen Show (4:3)</PresentationFormat>
  <Paragraphs>1053</Paragraphs>
  <Slides>81</Slides>
  <Notes>23</Notes>
  <HiddenSlides>43</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10: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Access</vt:lpstr>
      <vt:lpstr>Memory layout is critical to performance</vt:lpstr>
      <vt:lpstr>Coalescence</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Occupancy</vt:lpstr>
      <vt:lpstr>Auto tuning</vt:lpstr>
      <vt:lpstr>Tuning Knobs some general issues to think about</vt:lpstr>
      <vt:lpstr>Auto tuning example - Flamingo</vt:lpstr>
      <vt:lpstr>Auto tuning - Example</vt:lpstr>
      <vt:lpstr>Thread throttling</vt:lpstr>
      <vt:lpstr>Barrier example</vt:lpstr>
      <vt:lpstr>Vectorization</vt:lpstr>
      <vt:lpstr>Vectorization</vt:lpstr>
      <vt:lpstr>Vectorization</vt:lpstr>
      <vt:lpstr>Vectorization</vt:lpstr>
      <vt:lpstr>Branching</vt:lpstr>
      <vt:lpstr>Single Instruction Multiple Data</vt:lpstr>
      <vt:lpstr>Branching</vt:lpstr>
      <vt:lpstr>Native Math Functions</vt:lpstr>
      <vt:lpstr>Half Precision</vt:lpstr>
      <vt:lpstr>Exercise 12</vt:lpstr>
      <vt:lpstr>Image Types</vt:lpstr>
      <vt:lpstr>Checking for Image Support</vt:lpstr>
      <vt:lpstr>Image Types – Host API</vt:lpstr>
      <vt:lpstr>Image Formats </vt:lpstr>
      <vt:lpstr>Image Types – Kernel</vt:lpstr>
      <vt:lpstr>Image Samplers</vt:lpstr>
      <vt:lpstr>Exercise: image types</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James Price</cp:lastModifiedBy>
  <cp:revision>137</cp:revision>
  <dcterms:created xsi:type="dcterms:W3CDTF">2015-05-05T22:43:30Z</dcterms:created>
  <dcterms:modified xsi:type="dcterms:W3CDTF">2016-04-07T17:07:29Z</dcterms:modified>
</cp:coreProperties>
</file>