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9" r:id="rId15"/>
    <p:sldId id="268" r:id="rId16"/>
    <p:sldId id="270" r:id="rId17"/>
    <p:sldId id="271" r:id="rId18"/>
    <p:sldId id="272" r:id="rId19"/>
    <p:sldId id="278" r:id="rId20"/>
    <p:sldId id="273" r:id="rId21"/>
    <p:sldId id="274" r:id="rId22"/>
    <p:sldId id="275" r:id="rId23"/>
    <p:sldId id="281" r:id="rId24"/>
    <p:sldId id="279" r:id="rId25"/>
    <p:sldId id="277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12/05/17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Kernels</a:t>
            </a:r>
            <a:r>
              <a:rPr lang="en-GB" baseline="0" dirty="0" smtClean="0"/>
              <a:t> bundled into binary, no need to ship extra files, set paths </a:t>
            </a:r>
            <a:r>
              <a:rPr lang="en-GB" baseline="0" dirty="0" err="1" smtClean="0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Runtime</a:t>
            </a:r>
            <a:r>
              <a:rPr lang="en-GB" baseline="0" dirty="0" smtClean="0"/>
              <a:t> can perform constant folding, constant propagation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</a:t>
            </a:r>
            <a:r>
              <a:rPr lang="en-GB" baseline="0" dirty="0" smtClean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Core in </a:t>
            </a:r>
            <a:r>
              <a:rPr lang="en-GB" dirty="0" err="1" smtClean="0"/>
              <a:t>Vulkan</a:t>
            </a:r>
            <a:r>
              <a:rPr lang="en-GB" dirty="0" smtClean="0"/>
              <a:t> from 1.0</a:t>
            </a:r>
          </a:p>
          <a:p>
            <a:r>
              <a:rPr lang="en-GB" dirty="0" smtClean="0"/>
              <a:t>Core</a:t>
            </a:r>
            <a:r>
              <a:rPr lang="en-GB" baseline="0" dirty="0" smtClean="0"/>
              <a:t> in OpenCL 2.1</a:t>
            </a:r>
          </a:p>
          <a:p>
            <a:r>
              <a:rPr lang="en-GB" baseline="0" dirty="0" smtClean="0"/>
              <a:t>Intel shipping SPIR-V support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OpenCL C++ frontend</a:t>
            </a:r>
            <a:r>
              <a:rPr lang="en-GB" baseline="0" dirty="0" smtClean="0"/>
              <a:t> is now open source (</a:t>
            </a:r>
            <a:r>
              <a:rPr lang="en-GB" baseline="0" dirty="0" err="1" smtClean="0"/>
              <a:t>GitHub</a:t>
            </a:r>
            <a:r>
              <a:rPr lang="en-GB" baseline="0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e.g. Image processing framework, allow third-parties</a:t>
            </a:r>
            <a:r>
              <a:rPr lang="en-GB" baseline="0" dirty="0" smtClean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Hints</a:t>
            </a:r>
            <a:r>
              <a:rPr lang="en-GB" baseline="0" dirty="0" smtClean="0"/>
              <a:t> to compiler to make it potentially enable more optimizations.</a:t>
            </a:r>
          </a:p>
          <a:p>
            <a:r>
              <a:rPr lang="en-GB" baseline="0" dirty="0" err="1" smtClean="0"/>
              <a:t>reqd_work_group_size</a:t>
            </a:r>
            <a:r>
              <a:rPr lang="en-GB" baseline="0" dirty="0" smtClean="0"/>
              <a:t> requires that we know WGSIZE at compile-time, but can use meta</a:t>
            </a:r>
            <a:r>
              <a:rPr lang="en-GB" baseline="0" smtClean="0"/>
              <a:t>-programming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ifdefs</a:t>
            </a:r>
            <a:r>
              <a:rPr lang="en-GB" baseline="0" dirty="0" smtClean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12/05/17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://github.khronos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Advanced OpenCL Topics:</a:t>
            </a:r>
            <a:br>
              <a:rPr lang="en-GB" dirty="0" smtClean="0"/>
            </a:b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Part 2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 smtClean="0"/>
              <a:t>Portable Binaries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Khronos has produced a specification for a </a:t>
            </a:r>
            <a:r>
              <a:rPr lang="en-GB" b="1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tandard </a:t>
            </a:r>
            <a:r>
              <a:rPr lang="en-GB" b="1" dirty="0" smtClean="0">
                <a:solidFill>
                  <a:srgbClr val="008000"/>
                </a:solidFill>
              </a:rPr>
              <a:t>P</a:t>
            </a:r>
            <a:r>
              <a:rPr lang="en-GB" dirty="0" smtClean="0"/>
              <a:t>ortable </a:t>
            </a:r>
            <a:r>
              <a:rPr lang="en-GB" b="1" dirty="0" smtClean="0">
                <a:solidFill>
                  <a:srgbClr val="008000"/>
                </a:solidFill>
              </a:rPr>
              <a:t>I</a:t>
            </a:r>
            <a:r>
              <a:rPr lang="en-GB" dirty="0" smtClean="0"/>
              <a:t>ntermediate </a:t>
            </a:r>
            <a:r>
              <a:rPr lang="en-GB" b="1" dirty="0" smtClean="0">
                <a:solidFill>
                  <a:srgbClr val="008000"/>
                </a:solidFill>
              </a:rPr>
              <a:t>R</a:t>
            </a:r>
            <a:r>
              <a:rPr lang="en-GB" dirty="0" smtClean="0"/>
              <a:t>epresentation</a:t>
            </a:r>
          </a:p>
          <a:p>
            <a:r>
              <a:rPr lang="en-GB" dirty="0" smtClean="0"/>
              <a:t>This defines a binary format that is designed to be portable, allowing us to use the same binary across many platforms</a:t>
            </a:r>
          </a:p>
          <a:p>
            <a:r>
              <a:rPr lang="en-GB" dirty="0" smtClean="0"/>
              <a:t>Not yet supported by all vendors, but SPIR-V is now core from OpenCL 2.1 onwards</a:t>
            </a:r>
          </a:p>
          <a:p>
            <a:pPr lvl="1"/>
            <a:r>
              <a:rPr lang="en-GB" b="1" dirty="0" err="1" smtClean="0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 smtClean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  <a:endParaRPr lang="en-GB" b="1" dirty="0">
              <a:solidFill>
                <a:srgbClr val="0000FF"/>
              </a:solidFill>
              <a:latin typeface="Courier New"/>
              <a:cs typeface="Courier New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SPIR-V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 smtClean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Supported as core by both OpenCL and </a:t>
            </a:r>
            <a:r>
              <a:rPr lang="en-GB" dirty="0" err="1" smtClean="0"/>
              <a:t>Vulkan</a:t>
            </a:r>
            <a:r>
              <a:rPr lang="en-GB" dirty="0" smtClean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Two different ‘</a:t>
            </a:r>
            <a:r>
              <a:rPr lang="en-GB" sz="2400" dirty="0" err="1" smtClean="0"/>
              <a:t>flavors</a:t>
            </a:r>
            <a:r>
              <a:rPr lang="en-GB" sz="2400" dirty="0" smtClean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OpenCL 2.2 introduces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 smtClean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 smtClean="0">
                <a:hlinkClick r:id="rId4"/>
              </a:rPr>
              <a:t>http</a:t>
            </a:r>
            <a:r>
              <a:rPr lang="en-GB" b="1" dirty="0">
                <a:hlinkClick r:id="rId4"/>
              </a:rPr>
              <a:t>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SPIR-V Ecosystem</a:t>
            </a:r>
            <a:endParaRPr lang="en-GB" dirty="0"/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(IWOCL 2015, Stanford University)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Generating Assembly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It can be useful to inspect compiler output to see if the compiler is doing what you think it’s doing</a:t>
            </a:r>
          </a:p>
          <a:p>
            <a:r>
              <a:rPr lang="en-GB" dirty="0" smtClean="0"/>
              <a:t>On NVIDIA platforms the ‘binary’ retrieved is actually PTX, their abstract assembly language</a:t>
            </a:r>
          </a:p>
          <a:p>
            <a:r>
              <a:rPr lang="en-GB" dirty="0" smtClean="0"/>
              <a:t>On AMD platforms you can add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 smtClean="0"/>
              <a:t> to the build options to generate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 smtClean="0"/>
              <a:t> files containing the intermediate representation and native assembly code</a:t>
            </a:r>
          </a:p>
          <a:p>
            <a:r>
              <a:rPr lang="en-GB" dirty="0" smtClean="0"/>
              <a:t>Other vendors may provide an offline compiler which can generate LLVM/SPIR or assembly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provides a mechanism for automatically discovering and using new kernels, without having to write any new host code</a:t>
            </a:r>
          </a:p>
          <a:p>
            <a:r>
              <a:rPr lang="en-GB" dirty="0" smtClean="0"/>
              <a:t>Can make it much easier to add new kernels to an existing application</a:t>
            </a:r>
          </a:p>
          <a:p>
            <a:r>
              <a:rPr lang="en-GB" dirty="0" smtClean="0"/>
              <a:t>Provides a means for libraries and frameworks to accept additional kernels from third parties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Introspection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dirty="0" smtClean="0">
                <a:latin typeface="Courier New"/>
                <a:cs typeface="Courier New"/>
              </a:rPr>
              <a:t>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&lt;CL_PROGRAM_KERNEL_NAMES&gt;(</a:t>
            </a:r>
            <a:r>
              <a:rPr lang="en-GB" b="1" dirty="0">
                <a:latin typeface="Courier New"/>
                <a:cs typeface="Courier New"/>
              </a:rPr>
              <a:t>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r>
              <a:rPr lang="en-GB" dirty="0" smtClean="0"/>
              <a:t>We can also query information about kernel arguments (</a:t>
            </a:r>
            <a:r>
              <a:rPr lang="en-GB" dirty="0" err="1" smtClean="0"/>
              <a:t>OpenCL</a:t>
            </a:r>
            <a:r>
              <a:rPr lang="en-GB" dirty="0" smtClean="0"/>
              <a:t> 1.2):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</a:t>
            </a:r>
            <a:r>
              <a:rPr lang="en-GB" b="1" dirty="0" err="1" smtClean="0">
                <a:latin typeface="Courier New"/>
                <a:cs typeface="Courier New"/>
              </a:rPr>
              <a:t>ernel.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 smtClean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 smtClean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 smtClean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 smtClean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Separate Compilation and Linking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 smtClean="0">
                <a:latin typeface="Courier New"/>
                <a:cs typeface="Courier New"/>
              </a:rPr>
              <a:t>()</a:t>
            </a:r>
          </a:p>
          <a:p>
            <a:r>
              <a:rPr lang="en-GB" dirty="0" smtClean="0"/>
              <a:t>This enables the creation of libraries of compiled OpenCL functions, that can be linked to multiple program objects</a:t>
            </a:r>
          </a:p>
          <a:p>
            <a:r>
              <a:rPr lang="en-GB" dirty="0" smtClean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008000"/>
                </a:solidFill>
              </a:rPr>
              <a:t>implies</a:t>
            </a:r>
            <a:endParaRPr lang="en-GB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 Flags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For example, NVIDIA provide the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 smtClean="0"/>
              <a:t> flag to specify which GPU architecture should be targeted, 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 smtClean="0">
                <a:latin typeface="Courier New"/>
                <a:cs typeface="Courier New"/>
              </a:rPr>
              <a:t> </a:t>
            </a:r>
            <a:r>
              <a:rPr lang="en-GB" dirty="0" smtClean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Some vendors support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 smtClean="0"/>
              <a:t> </a:t>
            </a:r>
            <a:r>
              <a:rPr lang="en-GB" dirty="0"/>
              <a:t>f</a:t>
            </a:r>
            <a:r>
              <a:rPr lang="en-GB" dirty="0" smtClean="0"/>
              <a:t>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compilation </a:t>
            </a:r>
            <a:r>
              <a:rPr lang="en-GB" dirty="0" smtClean="0"/>
              <a:t>hints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 smtClean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As with C/C++, use the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 smtClean="0"/>
              <a:t>/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</a:t>
            </a:r>
            <a:r>
              <a:rPr lang="en-GB" dirty="0" smtClean="0"/>
              <a:t>load our OpenCL </a:t>
            </a:r>
            <a:r>
              <a:rPr lang="en-GB" dirty="0"/>
              <a:t>kernel source </a:t>
            </a:r>
            <a:r>
              <a:rPr lang="en-GB" dirty="0" smtClean="0"/>
              <a:t>code from </a:t>
            </a:r>
            <a:r>
              <a:rPr lang="en-GB" dirty="0"/>
              <a:t>file(s) at runtime</a:t>
            </a:r>
          </a:p>
          <a:p>
            <a:r>
              <a:rPr lang="en-GB" dirty="0" smtClean="0"/>
              <a:t>We can make things easier by using a script to convert OpenCL source files into string literals defined inside header files</a:t>
            </a:r>
          </a:p>
          <a:p>
            <a:r>
              <a:rPr lang="en-GB" dirty="0" smtClean="0"/>
              <a:t>This script then becomes part of the build process in the </a:t>
            </a:r>
            <a:r>
              <a:rPr lang="en-GB" dirty="0" err="1" smtClean="0"/>
              <a:t>Makefile</a:t>
            </a:r>
            <a:r>
              <a:rPr lang="en-GB" dirty="0" smtClean="0"/>
              <a:t>:</a:t>
            </a:r>
          </a:p>
          <a:p>
            <a:pPr marL="400050" lvl="1" indent="0">
              <a:buNone/>
            </a:pPr>
            <a:r>
              <a:rPr lang="en-GB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 smtClean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  ./</a:t>
            </a:r>
            <a:r>
              <a:rPr lang="en-GB" b="1" dirty="0" err="1" smtClean="0">
                <a:latin typeface="Courier New"/>
                <a:cs typeface="Courier New"/>
              </a:rPr>
              <a:t>stringify_ocl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foo.cl</a:t>
            </a: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We can exploit runtime compilation to embed values that are only known at runtime into kernels as compile-time constants</a:t>
            </a:r>
          </a:p>
          <a:p>
            <a:r>
              <a:rPr lang="en-GB" dirty="0" smtClean="0"/>
              <a:t>In some cases this can significantly improve performance</a:t>
            </a:r>
          </a:p>
          <a:p>
            <a:r>
              <a:rPr lang="en-GB" dirty="0" smtClean="0"/>
              <a:t>OpenCL compilers support the same </a:t>
            </a:r>
            <a:r>
              <a:rPr lang="en-GB" dirty="0" err="1" smtClean="0"/>
              <a:t>preprocessor</a:t>
            </a:r>
            <a:r>
              <a:rPr lang="en-GB" dirty="0" smtClean="0"/>
              <a:t> definition flags as GCC/Clang:</a:t>
            </a:r>
            <a:endParaRPr lang="en-GB" dirty="0"/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Example: Multiply a vector by a constant value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Passing the value as an argument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 smtClean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factor)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 smtClean="0">
              <a:cs typeface="Trebuchet MS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Defining the value as a </a:t>
            </a:r>
            <a:r>
              <a:rPr lang="en-GB" dirty="0" err="1" smtClean="0"/>
              <a:t>preprocessor</a:t>
            </a:r>
            <a:r>
              <a:rPr lang="en-GB" dirty="0" smtClean="0"/>
              <a:t> macro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</a:t>
            </a:r>
            <a:r>
              <a:rPr lang="en-GB" b="1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{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=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smtClean="0">
                <a:latin typeface="Courier New"/>
                <a:cs typeface="Courier New"/>
              </a:rPr>
              <a:t>data</a:t>
            </a:r>
            <a:r>
              <a:rPr lang="en-GB" b="1" dirty="0">
                <a:latin typeface="Courier New"/>
                <a:cs typeface="Courier New"/>
              </a:rPr>
              <a:t>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smtClean="0">
                <a:latin typeface="Courier New"/>
                <a:cs typeface="Courier New"/>
              </a:rPr>
              <a:t>factor;</a:t>
            </a:r>
            <a:r>
              <a:rPr lang="en-GB" b="1" dirty="0">
                <a:latin typeface="Courier New"/>
                <a:cs typeface="Courier New"/>
              </a:rPr>
              <a:t/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</a:t>
            </a: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options </a:t>
            </a:r>
            <a:r>
              <a:rPr lang="en-GB" b="1" dirty="0">
                <a:latin typeface="Courier New"/>
                <a:cs typeface="Courier New"/>
              </a:rPr>
              <a:t>&lt;&lt;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 smtClean="0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  <a:endParaRPr lang="en-GB" b="1" dirty="0" smtClean="0">
              <a:solidFill>
                <a:srgbClr val="4BACC6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smtClean="0">
                <a:latin typeface="Courier New"/>
                <a:cs typeface="Courier New"/>
              </a:rPr>
              <a:t>       &lt;&lt; 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;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18837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Not known at application build time (e.g. passed as command-line argument)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" idx="1"/>
          </p:cNvCxnSpPr>
          <p:nvPr/>
        </p:nvCxnSpPr>
        <p:spPr>
          <a:xfrm flipV="1">
            <a:off x="2920631" y="2345402"/>
            <a:ext cx="576064" cy="474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 smtClean="0"/>
              <a:t>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instead of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 smtClean="0"/>
              <a:t>, then define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at runtime using OpenCL build options: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 smtClean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 smtClean="0">
                <a:latin typeface="Trebuchet MS"/>
                <a:cs typeface="Trebuchet MS"/>
              </a:rPr>
              <a:t>specialization constants</a:t>
            </a:r>
            <a:r>
              <a:rPr lang="en-GB" dirty="0" smtClean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3.f</a:t>
            </a:r>
          </a:p>
          <a:p>
            <a:pPr marL="0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</a:t>
            </a:r>
            <a:r>
              <a:rPr lang="en-GB" b="1" dirty="0" err="1" smtClean="0">
                <a:latin typeface="Courier New"/>
                <a:cs typeface="Courier New"/>
              </a:rPr>
              <a:t>spec_constant</a:t>
            </a:r>
            <a:r>
              <a:rPr lang="en-GB" b="1" dirty="0" smtClean="0">
                <a:latin typeface="Courier New"/>
                <a:cs typeface="Courier New"/>
              </a:rPr>
              <a:t>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.f</a:t>
            </a:r>
            <a:r>
              <a:rPr lang="en-GB" b="1" dirty="0" smtClean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latin typeface="Courier New"/>
                <a:cs typeface="Courier New"/>
              </a:rPr>
              <a:t>data[</a:t>
            </a:r>
            <a:r>
              <a:rPr lang="en-GB" b="1" dirty="0" err="1" smtClean="0">
                <a:latin typeface="Courier New"/>
                <a:cs typeface="Courier New"/>
              </a:rPr>
              <a:t>i</a:t>
            </a:r>
            <a:r>
              <a:rPr lang="en-GB" b="1" dirty="0" smtClean="0">
                <a:latin typeface="Courier New"/>
                <a:cs typeface="Courier New"/>
              </a:rPr>
              <a:t>] *= </a:t>
            </a:r>
            <a:r>
              <a:rPr lang="en-GB" b="1" dirty="0" err="1" smtClean="0">
                <a:latin typeface="Courier New"/>
                <a:cs typeface="Courier New"/>
              </a:rPr>
              <a:t>factor.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Host code</a:t>
            </a:r>
          </a:p>
          <a:p>
            <a:pPr marL="0" indent="0">
              <a:buFont typeface="Arial"/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 smtClean="0">
                <a:latin typeface="Courier New"/>
                <a:cs typeface="Courier New"/>
              </a:rPr>
              <a:t>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 err="1" smtClean="0">
                <a:latin typeface="Courier New"/>
                <a:cs typeface="Courier New"/>
              </a:rPr>
              <a:t>spec_id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 smtClean="0">
                <a:latin typeface="Courier New"/>
                <a:cs typeface="Courier New"/>
              </a:rPr>
              <a:t>), &amp;</a:t>
            </a:r>
            <a:r>
              <a:rPr lang="en-GB" b="1" dirty="0" err="1" smtClean="0">
                <a:latin typeface="Courier New"/>
                <a:cs typeface="Courier New"/>
              </a:rPr>
              <a:t>userFactor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 smtClean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&amp;device, </a:t>
            </a:r>
            <a:r>
              <a:rPr lang="en-GB" b="1" dirty="0" smtClean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 smtClean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The example is a simple bilateral filter</a:t>
            </a:r>
          </a:p>
          <a:p>
            <a:pPr lvl="1"/>
            <a:r>
              <a:rPr lang="en-GB" dirty="0" smtClean="0"/>
              <a:t>Edge-preserving smoothing/noise reduction filter</a:t>
            </a:r>
          </a:p>
          <a:p>
            <a:pPr lvl="1"/>
            <a:r>
              <a:rPr lang="en-GB" dirty="0" smtClean="0"/>
              <a:t>Each pixel </a:t>
            </a:r>
            <a:r>
              <a:rPr lang="en-GB" dirty="0" smtClean="0"/>
              <a:t>of output image is </a:t>
            </a:r>
            <a:r>
              <a:rPr lang="en-GB" dirty="0" smtClean="0"/>
              <a:t>some function of its neighbouring pixels </a:t>
            </a:r>
            <a:r>
              <a:rPr lang="en-GB" dirty="0" smtClean="0"/>
              <a:t>from</a:t>
            </a:r>
            <a:r>
              <a:rPr lang="en-GB" dirty="0" smtClean="0"/>
              <a:t> input image</a:t>
            </a:r>
            <a:endParaRPr lang="en-GB" dirty="0" smtClean="0"/>
          </a:p>
          <a:p>
            <a:pPr lvl="1"/>
            <a:r>
              <a:rPr lang="en-GB" dirty="0" smtClean="0"/>
              <a:t>Uses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 smtClean="0"/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 smtClean="0">
                <a:solidFill>
                  <a:srgbClr val="3366FF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 smtClean="0"/>
              <a:t> </a:t>
            </a:r>
            <a:r>
              <a:rPr lang="en-GB" dirty="0" err="1" smtClean="0"/>
              <a:t>builtins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 smtClean="0"/>
              <a:t>fully working implementation of this code is provided as a starting </a:t>
            </a:r>
            <a:r>
              <a:rPr lang="en-GB" dirty="0" smtClean="0"/>
              <a:t>point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Exercise: 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 smtClean="0"/>
              <a:t>Find the starting code </a:t>
            </a:r>
            <a:r>
              <a:rPr lang="en-GB" dirty="0" smtClean="0"/>
              <a:t>in </a:t>
            </a:r>
            <a:r>
              <a:rPr lang="en-GB" b="1" dirty="0" smtClean="0">
                <a:latin typeface="Courier New"/>
                <a:cs typeface="Courier New"/>
              </a:rPr>
              <a:t>IWOCL2017</a:t>
            </a:r>
            <a:r>
              <a:rPr lang="en-GB" b="1" dirty="0" smtClean="0">
                <a:latin typeface="Courier New"/>
                <a:cs typeface="Courier New"/>
              </a:rPr>
              <a:t>/exercises</a:t>
            </a:r>
            <a:r>
              <a:rPr lang="en-GB" b="1" dirty="0" smtClean="0">
                <a:latin typeface="Courier New"/>
                <a:cs typeface="Courier New"/>
              </a:rPr>
              <a:t>/</a:t>
            </a:r>
            <a:r>
              <a:rPr lang="en-GB" b="1" dirty="0">
                <a:latin typeface="Courier New"/>
                <a:cs typeface="Courier New"/>
              </a:rPr>
              <a:t>Bilateral</a:t>
            </a:r>
            <a:endParaRPr lang="en-GB" b="1" dirty="0" smtClean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GB" dirty="0" smtClean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 smtClean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</a:t>
            </a:r>
            <a:r>
              <a:rPr lang="en-GB" dirty="0" smtClean="0"/>
              <a:t>provided</a:t>
            </a:r>
          </a:p>
          <a:p>
            <a:pPr>
              <a:lnSpc>
                <a:spcPct val="120000"/>
              </a:lnSpc>
            </a:pPr>
            <a:r>
              <a:rPr lang="en-GB" dirty="0" smtClean="0"/>
              <a:t>Tip: If verification is too slow, use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 smtClean="0"/>
              <a:t> flag or set 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 smtClean="0"/>
              <a:t>Extra:</a:t>
            </a:r>
            <a:endParaRPr lang="en-GB" dirty="0" smtClean="0"/>
          </a:p>
          <a:p>
            <a:pPr>
              <a:lnSpc>
                <a:spcPct val="120000"/>
              </a:lnSpc>
            </a:pPr>
            <a:r>
              <a:rPr lang="en-GB" dirty="0" smtClean="0"/>
              <a:t>Get </a:t>
            </a:r>
            <a:r>
              <a:rPr lang="en-GB" dirty="0" smtClean="0"/>
              <a:t>the compiler to generate the assembly code and look through this, correlating it to your source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</a:t>
            </a:r>
            <a:r>
              <a:rPr lang="en-GB" dirty="0" smtClean="0"/>
              <a:t>kernel compilation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smtClean="0">
                <a:latin typeface="Courier New"/>
                <a:cs typeface="Courier New"/>
              </a:rPr>
              <a:t>bilateral </a:t>
            </a:r>
            <a:endParaRPr lang="en-GB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</a:t>
            </a:r>
            <a:r>
              <a:rPr lang="en-GB" sz="2000" dirty="0" smtClean="0">
                <a:latin typeface="Courier New"/>
                <a:cs typeface="Courier New"/>
              </a:rPr>
              <a:t>425.2ms (</a:t>
            </a:r>
            <a:r>
              <a:rPr lang="en-GB" sz="2000" b="1" dirty="0" smtClean="0">
                <a:latin typeface="Courier New"/>
                <a:cs typeface="Courier New"/>
              </a:rPr>
              <a:t>13.3ms</a:t>
            </a:r>
            <a:r>
              <a:rPr lang="en-GB" sz="2000" dirty="0" smtClean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smtClean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 smtClean="0">
                <a:latin typeface="Courier New"/>
                <a:cs typeface="Courier New"/>
              </a:rPr>
              <a:t>OpenCL </a:t>
            </a:r>
            <a:r>
              <a:rPr lang="en-GB" sz="2000" dirty="0">
                <a:latin typeface="Courier New"/>
                <a:cs typeface="Courier New"/>
              </a:rPr>
              <a:t>took 357.9ms (</a:t>
            </a:r>
            <a:r>
              <a:rPr lang="en-GB" sz="2000" b="1" dirty="0">
                <a:latin typeface="Courier New"/>
                <a:cs typeface="Courier New"/>
              </a:rPr>
              <a:t>11.2ms</a:t>
            </a:r>
            <a:r>
              <a:rPr lang="en-GB" sz="2000" dirty="0">
                <a:latin typeface="Courier New"/>
                <a:cs typeface="Courier New"/>
              </a:rPr>
              <a:t> / frame</a:t>
            </a:r>
            <a:r>
              <a:rPr lang="en-GB" sz="2000" dirty="0" smtClean="0">
                <a:latin typeface="Courier New"/>
                <a:cs typeface="Courier New"/>
              </a:rPr>
              <a:t>)</a:t>
            </a: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Before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 smtClean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 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</a:t>
            </a:r>
            <a:r>
              <a:rPr lang="en-GB" sz="2000" b="1" dirty="0" smtClean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 smtClean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smtClean="0">
                <a:latin typeface="Courier New"/>
                <a:cs typeface="Courier New"/>
              </a:rPr>
              <a:t>   </a:t>
            </a:r>
            <a:r>
              <a:rPr lang="en-GB" sz="2000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After </a:t>
            </a:r>
            <a:r>
              <a:rPr lang="en-GB" dirty="0" err="1" smtClean="0"/>
              <a:t>stringification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</a:t>
            </a:r>
            <a:r>
              <a:rPr lang="en-GB" b="1" dirty="0" smtClean="0">
                <a:solidFill>
                  <a:schemeClr val="accent5"/>
                </a:solidFill>
                <a:latin typeface="Courier New"/>
                <a:cs typeface="Courier New"/>
              </a:rPr>
              <a:t>global 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en-GB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</a:t>
            </a:r>
            <a:r>
              <a:rPr lang="sv-SE" b="1" dirty="0" smtClean="0">
                <a:solidFill>
                  <a:schemeClr val="tx2"/>
                </a:solidFill>
                <a:latin typeface="Courier New"/>
                <a:cs typeface="Courier New"/>
              </a:rPr>
              <a:t>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 c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Stringifying</a:t>
            </a:r>
            <a:r>
              <a:rPr lang="en-GB" dirty="0" smtClean="0"/>
              <a:t> Kernel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#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NAME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 smtClean="0">
                <a:latin typeface="Courier New"/>
                <a:cs typeface="Courier New"/>
              </a:rPr>
              <a:t>$</a:t>
            </a:r>
            <a:r>
              <a:rPr lang="en-US" b="1" dirty="0">
                <a:latin typeface="Courier New"/>
                <a:cs typeface="Courier New"/>
              </a:rPr>
              <a:t>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</a:t>
            </a:r>
            <a:r>
              <a:rPr lang="en-US" b="1" dirty="0" err="1" smtClean="0">
                <a:solidFill>
                  <a:schemeClr val="accent5"/>
                </a:solidFill>
                <a:latin typeface="Courier New"/>
                <a:cs typeface="Courier New"/>
              </a:rPr>
              <a:t>;s</a:t>
            </a:r>
            <a:r>
              <a:rPr lang="en-US" b="1" dirty="0" smtClean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 smtClean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 $IN </a:t>
            </a:r>
            <a:r>
              <a:rPr lang="en-US" b="1" dirty="0" smtClean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 smtClean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</a:t>
            </a:r>
            <a:r>
              <a:rPr lang="en-US" b="1" dirty="0" smtClean="0">
                <a:latin typeface="Courier New"/>
                <a:cs typeface="Courier New"/>
              </a:rPr>
              <a:t>OUT</a:t>
            </a:r>
          </a:p>
          <a:p>
            <a:pPr marL="0" indent="0">
              <a:buNone/>
            </a:pPr>
            <a:endParaRPr lang="en-US" b="1" dirty="0" smtClean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Shipping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OpenCL applications rely on </a:t>
            </a:r>
            <a:r>
              <a:rPr lang="en-GB" b="1" i="1" dirty="0" smtClean="0">
                <a:solidFill>
                  <a:srgbClr val="0000FF"/>
                </a:solidFill>
              </a:rPr>
              <a:t>online</a:t>
            </a:r>
            <a:r>
              <a:rPr lang="en-GB" dirty="0" smtClean="0"/>
              <a:t> compilation in order to achieve portability</a:t>
            </a:r>
          </a:p>
          <a:p>
            <a:pPr lvl="1"/>
            <a:r>
              <a:rPr lang="en-GB" dirty="0" smtClean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 smtClean="0"/>
              <a:t>There are a few ways to try and hide your OpenCL kernels from end users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Encrypting OpenCL Source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</a:t>
            </a:r>
            <a:r>
              <a:rPr lang="en-GB" dirty="0" smtClean="0"/>
              <a:t>achieved with a </a:t>
            </a:r>
            <a:r>
              <a:rPr lang="en-GB" dirty="0"/>
              <a:t>standard encryption </a:t>
            </a:r>
            <a:r>
              <a:rPr lang="en-GB" dirty="0" smtClean="0"/>
              <a:t>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This prevents the source from being easily read, but it can still be retrieved by intercepting the call to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  <a:endParaRPr lang="en-GB" dirty="0" smtClean="0"/>
          </a:p>
          <a:p>
            <a:pPr>
              <a:lnSpc>
                <a:spcPct val="110000"/>
              </a:lnSpc>
            </a:pPr>
            <a:r>
              <a:rPr lang="en-GB" dirty="0" smtClean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OpenCL allows you to retrieve a binary from the runtime after it is compiled, and use this instead of loading a program from source</a:t>
            </a:r>
          </a:p>
          <a:p>
            <a:r>
              <a:rPr lang="en-GB" dirty="0" smtClean="0"/>
              <a:t>This means that we can precompile our OpenCL kernels and ship the binaries with our application (instead of the source code)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 smtClean="0"/>
              <a:t>Retrieving the binary:</a:t>
            </a: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</a:t>
            </a:r>
            <a:r>
              <a:rPr lang="en-GB" b="1" dirty="0" err="1" smtClean="0">
                <a:latin typeface="Courier New"/>
                <a:cs typeface="Courier New"/>
              </a:rPr>
              <a:t>kernel_source</a:t>
            </a:r>
            <a:r>
              <a:rPr lang="en-GB" b="1" dirty="0" smtClean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</a:t>
            </a:r>
            <a:r>
              <a:rPr lang="en-GB" b="1" dirty="0" err="1" smtClean="0">
                <a:latin typeface="Courier New"/>
                <a:cs typeface="Courier New"/>
              </a:rPr>
              <a:t>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 smtClean="0">
                <a:latin typeface="Courier New"/>
                <a:cs typeface="Courier New"/>
              </a:rPr>
              <a:t>&gt; sizes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 smtClean="0">
                <a:latin typeface="Courier New"/>
                <a:cs typeface="Courier New"/>
              </a:rPr>
              <a:t>std</a:t>
            </a:r>
            <a:r>
              <a:rPr lang="en-GB" b="1" dirty="0" smtClean="0">
                <a:latin typeface="Courier New"/>
                <a:cs typeface="Courier New"/>
              </a:rPr>
              <a:t>::vector&lt;</a:t>
            </a:r>
            <a:r>
              <a:rPr lang="en-GB" b="1" i="1" dirty="0" smtClean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 smtClean="0">
                <a:latin typeface="Courier New"/>
                <a:cs typeface="Courier New"/>
              </a:rPr>
              <a:t> *&gt; binaries = </a:t>
            </a:r>
            <a:r>
              <a:rPr lang="en-GB" b="1" dirty="0" err="1" smtClean="0">
                <a:latin typeface="Courier New"/>
                <a:cs typeface="Courier New"/>
              </a:rPr>
              <a:t>program.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 smtClean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</a:t>
            </a: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compiled program binary from file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 smtClean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 smtClean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 smtClean="0">
                <a:latin typeface="Courier New"/>
                <a:cs typeface="Courier New"/>
              </a:rPr>
              <a:t>cl::Program::Binaries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 smtClean="0">
                <a:latin typeface="Courier New"/>
                <a:cs typeface="Courier New"/>
              </a:rPr>
              <a:t>(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 smtClean="0">
                <a:latin typeface="Courier New"/>
                <a:cs typeface="Courier New"/>
              </a:rPr>
              <a:t>, 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 smtClean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 smtClean="0">
                <a:latin typeface="Courier New"/>
                <a:cs typeface="Courier New"/>
              </a:rPr>
              <a:t>(binaries[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], sizes[</a:t>
            </a:r>
            <a:r>
              <a:rPr lang="en-GB" b="1" dirty="0" smtClean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 smtClean="0">
                <a:latin typeface="Courier New"/>
                <a:cs typeface="Courier New"/>
              </a:rPr>
              <a:t>]));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</a:t>
            </a:r>
            <a:r>
              <a:rPr lang="en-GB" b="1" dirty="0" smtClean="0">
                <a:latin typeface="Courier New"/>
                <a:cs typeface="Courier New"/>
              </a:rPr>
              <a:t>l::Program </a:t>
            </a:r>
            <a:r>
              <a:rPr lang="en-GB" b="1" dirty="0" smtClean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 smtClean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</a:t>
            </a:r>
            <a:r>
              <a:rPr lang="en-GB" b="1" dirty="0" err="1" smtClean="0">
                <a:latin typeface="Courier New"/>
                <a:cs typeface="Courier New"/>
              </a:rPr>
              <a:t>rogram.</a:t>
            </a:r>
            <a:r>
              <a:rPr lang="en-GB" b="1" dirty="0" err="1" smtClean="0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 smtClean="0">
                <a:latin typeface="Courier New"/>
                <a:cs typeface="Courier New"/>
              </a:rPr>
              <a:t>();</a:t>
            </a: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Precompiling OpenCL Kernels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 smtClean="0"/>
              <a:t>These binaries are only valid on the devices for which they are compiled, so we potentially have to perform this compilation for every device we wish to target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A vendor might change the binary definition at any time, potentially breaking our shipped application</a:t>
            </a:r>
          </a:p>
          <a:p>
            <a:pPr>
              <a:lnSpc>
                <a:spcPct val="110000"/>
              </a:lnSpc>
            </a:pPr>
            <a:r>
              <a:rPr lang="en-GB" dirty="0" smtClean="0"/>
              <a:t>If a binary isn’t compatible with the target device, an error will be returned either when creating the program or building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2098</Words>
  <Application>Microsoft Macintosh PowerPoint</Application>
  <PresentationFormat>On-screen Show (4:3)</PresentationFormat>
  <Paragraphs>255</Paragraphs>
  <Slides>26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James Price</cp:lastModifiedBy>
  <cp:revision>143</cp:revision>
  <dcterms:created xsi:type="dcterms:W3CDTF">2015-05-05T22:42:33Z</dcterms:created>
  <dcterms:modified xsi:type="dcterms:W3CDTF">2017-05-12T21:33:59Z</dcterms:modified>
</cp:coreProperties>
</file>