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99" autoAdjust="0"/>
  </p:normalViewPr>
  <p:slideViewPr>
    <p:cSldViewPr snapToGrid="0" snapToObjects="1">
      <p:cViewPr varScale="1">
        <p:scale>
          <a:sx n="101" d="100"/>
          <a:sy n="101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B9960-65DD-7948-AAE5-CA021B06E14D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86968-7D7C-644F-B08A-4E148D7B3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4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56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7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1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9273-1B51-1D4D-B007-2EA617412104}" type="datetimeFigureOut">
              <a:rPr lang="en-US" smtClean="0"/>
              <a:t>21/07/16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2009-AE8B-8448-879D-7D152E33A8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3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a.com/en_US/pdfs/literature/hb/opencl-sdk/aocl-best-practices-guide.pdf" TargetMode="External"/><Relationship Id="rId4" Type="http://schemas.openxmlformats.org/officeDocument/2006/relationships/hyperlink" Target="http://www.xilinx.com/products/design-tools/software-zone/sdaccel.html%23document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ltera.com/products/design-software/embedded-software-developers/opencl/documentation.html%23Guid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OpenCL on FPGAs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0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Optimising floating point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83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Giving the FPGA OpenCL compiler more freedom regarding IEEE compliance can make a huge difference in performance</a:t>
            </a:r>
          </a:p>
          <a:p>
            <a:r>
              <a:rPr lang="en-GB" dirty="0" smtClean="0"/>
              <a:t>Key compiler flags include:</a:t>
            </a:r>
          </a:p>
          <a:p>
            <a:pPr lvl="1"/>
            <a:r>
              <a:rPr lang="en-GB" dirty="0"/>
              <a:t>--</a:t>
            </a:r>
            <a:r>
              <a:rPr lang="en-GB" dirty="0" err="1"/>
              <a:t>fp</a:t>
            </a:r>
            <a:r>
              <a:rPr lang="en-GB" dirty="0"/>
              <a:t>-relaxed </a:t>
            </a:r>
            <a:r>
              <a:rPr lang="en-GB" dirty="0" smtClean="0"/>
              <a:t>: compiler can change order of ops</a:t>
            </a:r>
          </a:p>
          <a:p>
            <a:pPr lvl="1"/>
            <a:r>
              <a:rPr lang="en-US" dirty="0"/>
              <a:t>--</a:t>
            </a:r>
            <a:r>
              <a:rPr lang="en-US" dirty="0" err="1"/>
              <a:t>fpc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minimise</a:t>
            </a:r>
            <a:r>
              <a:rPr lang="en-US" dirty="0" smtClean="0"/>
              <a:t> type conversions and combine multiple rounding operations into one. Results in use of FMAC type instructions</a:t>
            </a:r>
          </a:p>
          <a:p>
            <a:r>
              <a:rPr lang="en-US" dirty="0" smtClean="0"/>
              <a:t>Fixed point even better than floating point on FPGAs, can pack in more execution units</a:t>
            </a:r>
          </a:p>
          <a:p>
            <a:pPr lvl="1"/>
            <a:r>
              <a:rPr lang="en-US" dirty="0" smtClean="0"/>
              <a:t>OpenCL supports 8, 16, 32 and 64-bit fixed point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9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costs on FPGAs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Expensive operations include:</a:t>
            </a:r>
          </a:p>
          <a:p>
            <a:pPr lvl="1"/>
            <a:r>
              <a:rPr lang="en-US" dirty="0" smtClean="0"/>
              <a:t>Integer </a:t>
            </a:r>
            <a:r>
              <a:rPr lang="en-US" dirty="0"/>
              <a:t>division and modulo (remainder) operators </a:t>
            </a:r>
          </a:p>
          <a:p>
            <a:pPr lvl="1"/>
            <a:r>
              <a:rPr lang="en-US" dirty="0"/>
              <a:t>Most floating-point operators except addition, multiplication, absolute value, and comparison </a:t>
            </a:r>
          </a:p>
          <a:p>
            <a:pPr lvl="1"/>
            <a:r>
              <a:rPr lang="en-US" dirty="0" smtClean="0"/>
              <a:t>Atomic </a:t>
            </a:r>
            <a:r>
              <a:rPr lang="en-US" dirty="0"/>
              <a:t>functions </a:t>
            </a:r>
            <a:endParaRPr lang="en-US" dirty="0" smtClean="0"/>
          </a:p>
          <a:p>
            <a:r>
              <a:rPr lang="en-US" dirty="0" smtClean="0"/>
              <a:t>In contrast, cheap operations include:</a:t>
            </a:r>
          </a:p>
          <a:p>
            <a:pPr lvl="1"/>
            <a:r>
              <a:rPr lang="en-US" dirty="0"/>
              <a:t>Binary logic operations such as AND, NAND, OR, NOR, XOR, and XNOR </a:t>
            </a:r>
          </a:p>
          <a:p>
            <a:pPr lvl="1"/>
            <a:r>
              <a:rPr lang="en-US" dirty="0"/>
              <a:t>Logical operations with one constant argument </a:t>
            </a:r>
          </a:p>
          <a:p>
            <a:pPr lvl="1"/>
            <a:r>
              <a:rPr lang="en-US" dirty="0"/>
              <a:t>Shift by constant </a:t>
            </a:r>
          </a:p>
          <a:p>
            <a:pPr lvl="1"/>
            <a:r>
              <a:rPr lang="en-US" dirty="0"/>
              <a:t>Integer multiplication and division by a constant that is a power of two 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119405" y="6488668"/>
            <a:ext cx="502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Altera SDK for OpenCL: Best practices guide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84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FPGA kernel 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Use well-formed loops</a:t>
            </a:r>
          </a:p>
          <a:p>
            <a:pPr lvl="1"/>
            <a:r>
              <a:rPr lang="en-GB" dirty="0" smtClean="0"/>
              <a:t>These have an </a:t>
            </a:r>
            <a:r>
              <a:rPr lang="en-GB" dirty="0"/>
              <a:t>exit condition that compares against an integer bound, and </a:t>
            </a:r>
            <a:r>
              <a:rPr lang="en-GB" dirty="0" smtClean="0"/>
              <a:t>have a </a:t>
            </a:r>
            <a:r>
              <a:rPr lang="en-GB" dirty="0"/>
              <a:t>simple induction increment of one per iteration </a:t>
            </a:r>
            <a:endParaRPr lang="en-GB" dirty="0"/>
          </a:p>
          <a:p>
            <a:r>
              <a:rPr lang="en-GB" dirty="0" smtClean="0"/>
              <a:t>Avoid pointer arithmetic, use simple array indexing instead</a:t>
            </a:r>
          </a:p>
          <a:p>
            <a:r>
              <a:rPr lang="en-GB" dirty="0"/>
              <a:t>Avoid </a:t>
            </a:r>
            <a:r>
              <a:rPr lang="en-GB" dirty="0" smtClean="0"/>
              <a:t>complex loop exit conditions </a:t>
            </a:r>
            <a:endParaRPr lang="en-GB" dirty="0"/>
          </a:p>
          <a:p>
            <a:r>
              <a:rPr lang="en-GB" dirty="0"/>
              <a:t>Convert </a:t>
            </a:r>
            <a:r>
              <a:rPr lang="en-GB" dirty="0" smtClean="0"/>
              <a:t>nested loops </a:t>
            </a:r>
            <a:r>
              <a:rPr lang="en-GB" dirty="0"/>
              <a:t>into a </a:t>
            </a:r>
            <a:r>
              <a:rPr lang="en-GB" dirty="0" smtClean="0"/>
              <a:t>single loop </a:t>
            </a:r>
            <a:endParaRPr lang="en-GB" dirty="0"/>
          </a:p>
          <a:p>
            <a:r>
              <a:rPr lang="en-GB" dirty="0"/>
              <a:t>Declare </a:t>
            </a:r>
            <a:r>
              <a:rPr lang="en-GB" dirty="0" smtClean="0"/>
              <a:t>variables </a:t>
            </a:r>
            <a:r>
              <a:rPr lang="en-GB" dirty="0"/>
              <a:t>in the </a:t>
            </a:r>
            <a:r>
              <a:rPr lang="en-GB" dirty="0" smtClean="0"/>
              <a:t>deepest scope possible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34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on FPGA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You'll probably need completely different kernels for optimal performance on an FPGA</a:t>
            </a:r>
          </a:p>
          <a:p>
            <a:r>
              <a:rPr lang="en-GB" dirty="0" smtClean="0"/>
              <a:t>Still uses the same overall OpenCL host infrastructure though</a:t>
            </a:r>
          </a:p>
          <a:p>
            <a:r>
              <a:rPr lang="en-GB" dirty="0" smtClean="0"/>
              <a:t>In theory, OpenCL supports using CPUs, GPUs, DSPs and FPGAs all at the same time</a:t>
            </a:r>
            <a:r>
              <a:rPr lang="is-I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20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Altera</a:t>
            </a:r>
            <a:r>
              <a:rPr lang="en-GB" dirty="0" smtClean="0"/>
              <a:t>:</a:t>
            </a:r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://www.altera.com/products/design-software/embedded-software-developers/opencl/documentation.html#</a:t>
            </a:r>
            <a:r>
              <a:rPr lang="en-GB" dirty="0" smtClean="0">
                <a:hlinkClick r:id="rId2"/>
              </a:rPr>
              <a:t>Guides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https://www.altera.com/en_US/pdfs/literature/hb/opencl-sdk/aocl-best-practices-</a:t>
            </a:r>
            <a:r>
              <a:rPr lang="en-GB" dirty="0" smtClean="0">
                <a:hlinkClick r:id="rId3"/>
              </a:rPr>
              <a:t>guide.pdf</a:t>
            </a:r>
            <a:r>
              <a:rPr lang="en-GB" dirty="0" smtClean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Xilinx:</a:t>
            </a:r>
          </a:p>
          <a:p>
            <a:r>
              <a:rPr lang="en-GB" dirty="0">
                <a:hlinkClick r:id="rId4"/>
              </a:rPr>
              <a:t>http://www.xilinx.com/products/design-tools/software-zone/sdaccel.html#</a:t>
            </a:r>
            <a:r>
              <a:rPr lang="en-GB" dirty="0" smtClean="0">
                <a:hlinkClick r:id="rId4"/>
              </a:rPr>
              <a:t>documentation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75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on FPGAs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FPGA architectures are very different from GPUs and CPUs</a:t>
            </a:r>
          </a:p>
          <a:p>
            <a:r>
              <a:rPr lang="en-GB" dirty="0" smtClean="0"/>
              <a:t>Requires a completely different approach to achieve good performance</a:t>
            </a:r>
          </a:p>
          <a:p>
            <a:r>
              <a:rPr lang="en-GB" dirty="0" smtClean="0"/>
              <a:t>On CPUs/GPUs, you want lots of parallelism: i.e. lots of work-items and work-groups</a:t>
            </a:r>
          </a:p>
          <a:p>
            <a:r>
              <a:rPr lang="en-GB" dirty="0" smtClean="0"/>
              <a:t>For FPGAs, you want just a few work-items, each representing a long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42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FPGAs?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Reprogrammable hardware</a:t>
            </a:r>
          </a:p>
          <a:p>
            <a:r>
              <a:rPr lang="en-GB" dirty="0"/>
              <a:t>I</a:t>
            </a:r>
            <a:r>
              <a:rPr lang="en-GB" dirty="0" smtClean="0"/>
              <a:t>ntegrate huge numbers of </a:t>
            </a:r>
            <a:r>
              <a:rPr lang="en-GB" dirty="0"/>
              <a:t>lookup tables (LUTs), registers, on-chip memories, and arithmetic hardware </a:t>
            </a:r>
            <a:r>
              <a:rPr lang="en-GB" dirty="0" smtClean="0"/>
              <a:t>(e.g. DSP </a:t>
            </a:r>
            <a:r>
              <a:rPr lang="en-GB" dirty="0"/>
              <a:t>blocks</a:t>
            </a:r>
            <a:r>
              <a:rPr lang="en-GB" dirty="0" smtClean="0"/>
              <a:t>)</a:t>
            </a:r>
          </a:p>
          <a:p>
            <a:r>
              <a:rPr lang="en-GB" dirty="0" smtClean="0"/>
              <a:t>These on-chip resources are connected through </a:t>
            </a:r>
            <a:r>
              <a:rPr lang="en-GB" dirty="0"/>
              <a:t>a </a:t>
            </a:r>
            <a:r>
              <a:rPr lang="en-GB" dirty="0" smtClean="0"/>
              <a:t>reconfigurable network</a:t>
            </a:r>
          </a:p>
          <a:p>
            <a:r>
              <a:rPr lang="en-GB" dirty="0" smtClean="0"/>
              <a:t>Traditionally programmed through a very low-level hardware description language</a:t>
            </a:r>
          </a:p>
          <a:p>
            <a:pPr lvl="1"/>
            <a:r>
              <a:rPr lang="en-GB" dirty="0" smtClean="0"/>
              <a:t>VHDL or Verilog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FPGA architecture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52" y="1417638"/>
            <a:ext cx="5298317" cy="4965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56310" y="6494748"/>
            <a:ext cx="428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http://</a:t>
            </a:r>
            <a:r>
              <a:rPr lang="en-GB" dirty="0" err="1"/>
              <a:t>www.fpga-site.com</a:t>
            </a:r>
            <a:r>
              <a:rPr lang="en-GB" dirty="0"/>
              <a:t>/</a:t>
            </a:r>
            <a:r>
              <a:rPr lang="en-GB" dirty="0" err="1"/>
              <a:t>faq.html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41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1"/>
            <a:ext cx="8229600" cy="930452"/>
          </a:xfrm>
        </p:spPr>
        <p:txBody>
          <a:bodyPr/>
          <a:lstStyle/>
          <a:p>
            <a:r>
              <a:rPr lang="en-GB" dirty="0" smtClean="0"/>
              <a:t>Compiling OpenCL into hardware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66210" y="1054814"/>
            <a:ext cx="5448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size_t</a:t>
            </a:r>
            <a:r>
              <a:rPr lang="en-US" b="1" dirty="0">
                <a:latin typeface="Courier New"/>
                <a:cs typeface="Courier New"/>
              </a:rPr>
              <a:t> index = </a:t>
            </a:r>
            <a:r>
              <a:rPr lang="en-US" b="1" dirty="0" err="1">
                <a:latin typeface="Courier New"/>
                <a:cs typeface="Courier New"/>
              </a:rPr>
              <a:t>get_global_id</a:t>
            </a:r>
            <a:r>
              <a:rPr lang="en-US" b="1" dirty="0">
                <a:latin typeface="Courier New"/>
                <a:cs typeface="Courier New"/>
              </a:rPr>
              <a:t>(0)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C</a:t>
            </a:r>
            <a:r>
              <a:rPr lang="en-US" b="1" dirty="0">
                <a:latin typeface="Courier New"/>
                <a:cs typeface="Courier New"/>
              </a:rPr>
              <a:t>[index] = (A[index] &gt;&gt; 5) + B[index]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F</a:t>
            </a:r>
            <a:r>
              <a:rPr lang="en-US" b="1" dirty="0">
                <a:latin typeface="Courier New"/>
                <a:cs typeface="Courier New"/>
              </a:rPr>
              <a:t>[index] = (D[index] – E[index]) &lt;&lt; 3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G</a:t>
            </a:r>
            <a:r>
              <a:rPr lang="en-US" b="1" dirty="0">
                <a:latin typeface="Courier New"/>
                <a:cs typeface="Courier New"/>
              </a:rPr>
              <a:t>[index] = C[index] + F[index]; </a:t>
            </a:r>
            <a:endParaRPr lang="en-US" b="1" dirty="0">
              <a:latin typeface="Courier New"/>
              <a:cs typeface="Courier New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0212"/>
            <a:ext cx="3521128" cy="4607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30292" y="2126740"/>
            <a:ext cx="3256508" cy="411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/>
              <a:t>The Altera Offline Compiler (AOC) provides a custom pipeline structure that speeds up computation by allowing operations within a large number of work-items to occur concurrently. The AOC can create a custom pipeline that calculates the values for variables C, F and G every clock cycle, as shown below. After a ramp-up phase, the pipeline sustains a throughput of one work-item per cycle.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119405" y="6488668"/>
            <a:ext cx="502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Altera SDK for OpenCL: Best practices guide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37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FPGA optimisation tips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single work-item kernels </a:t>
            </a:r>
            <a:r>
              <a:rPr lang="en-US" dirty="0" smtClean="0"/>
              <a:t>if: </a:t>
            </a:r>
            <a:endParaRPr lang="en-US" dirty="0"/>
          </a:p>
          <a:p>
            <a:pPr lvl="1"/>
            <a:r>
              <a:rPr lang="en-US" dirty="0"/>
              <a:t>You cannot break down an algorithm into separate work-items easily because of data dependencies that arise when multiple work-items are in flight.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organize your OpenCL application in multiple kernels</a:t>
            </a:r>
            <a:r>
              <a:rPr lang="en-US" dirty="0" smtClean="0"/>
              <a:t>, you </a:t>
            </a:r>
            <a:r>
              <a:rPr lang="en-US" dirty="0"/>
              <a:t>use channels to transfer data among the kernels, and </a:t>
            </a:r>
            <a:r>
              <a:rPr lang="en-US" dirty="0" smtClean="0"/>
              <a:t>the data </a:t>
            </a:r>
            <a:r>
              <a:rPr lang="en-US" dirty="0"/>
              <a:t>processing sequence is critical to your application. </a:t>
            </a:r>
          </a:p>
          <a:p>
            <a:pPr lvl="1"/>
            <a:r>
              <a:rPr lang="en-GB" dirty="0" smtClean="0"/>
              <a:t>Equivalent to an </a:t>
            </a:r>
            <a:r>
              <a:rPr lang="en-US" dirty="0" err="1" smtClean="0"/>
              <a:t>NDRange</a:t>
            </a:r>
            <a:r>
              <a:rPr lang="en-US" dirty="0" smtClean="0"/>
              <a:t> </a:t>
            </a:r>
            <a:r>
              <a:rPr lang="en-US" dirty="0"/>
              <a:t>size of (1, 1, 1)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0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work-item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approach, the FPGA OpenCL compiler will attempt to pipeline the work-item</a:t>
            </a:r>
          </a:p>
          <a:p>
            <a:r>
              <a:rPr lang="en-GB" dirty="0" smtClean="0"/>
              <a:t>Special care needed to ensure the compiler can pipeline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44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tips for FPGA 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18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Optimize each kernel to target a </a:t>
            </a:r>
            <a:r>
              <a:rPr lang="en-US" dirty="0"/>
              <a:t>single compute unit first </a:t>
            </a:r>
            <a:endParaRPr lang="en-US" dirty="0"/>
          </a:p>
          <a:p>
            <a:r>
              <a:rPr lang="en-GB" dirty="0" smtClean="0"/>
              <a:t>Then scale the number of compute units up until you've filled the FPGA</a:t>
            </a:r>
          </a:p>
          <a:p>
            <a:pPr lvl="1"/>
            <a:r>
              <a:rPr lang="en-GB" dirty="0" smtClean="0"/>
              <a:t>Compiling with fewer compute units takes much less FPGA compilation time</a:t>
            </a:r>
          </a:p>
          <a:p>
            <a:r>
              <a:rPr lang="en-GB" dirty="0" smtClean="0"/>
              <a:t>Consider moving data between kernels using OpenCL pipes or vendor extensions such as channels</a:t>
            </a:r>
          </a:p>
          <a:p>
            <a:r>
              <a:rPr lang="en-GB" dirty="0" smtClean="0"/>
              <a:t>Unrolling loops can help FPGA OCL compilers</a:t>
            </a:r>
          </a:p>
          <a:p>
            <a:pPr lvl="1"/>
            <a:r>
              <a:rPr lang="en-GB" dirty="0" smtClean="0"/>
              <a:t>e.g. </a:t>
            </a:r>
            <a:r>
              <a:rPr lang="en-GB" dirty="0"/>
              <a:t>#pragma unroll </a:t>
            </a:r>
            <a:r>
              <a:rPr lang="en-GB" dirty="0"/>
              <a:t>8</a:t>
            </a:r>
            <a:endParaRPr lang="en-GB" dirty="0" smtClean="0"/>
          </a:p>
          <a:p>
            <a:r>
              <a:rPr lang="en-GB" dirty="0" smtClean="0"/>
              <a:t>Optimise floating point operations</a:t>
            </a:r>
          </a:p>
          <a:p>
            <a:r>
              <a:rPr lang="en-GB" dirty="0" smtClean="0"/>
              <a:t>Avoid expensive operations</a:t>
            </a:r>
          </a:p>
          <a:p>
            <a:r>
              <a:rPr lang="en-GB" dirty="0" smtClean="0"/>
              <a:t>Allocate memory aligned to at least 64 bytes</a:t>
            </a:r>
          </a:p>
          <a:p>
            <a:r>
              <a:rPr lang="en-GB" dirty="0" smtClean="0"/>
              <a:t>Use restrict to avoid pointer aliasing</a:t>
            </a:r>
          </a:p>
          <a:p>
            <a:r>
              <a:rPr lang="en-GB" dirty="0" smtClean="0"/>
              <a:t>Avoid work-item ID-dependent backward branching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88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pipes and channels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33" y="1417638"/>
            <a:ext cx="7107707" cy="4404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9405" y="6488668"/>
            <a:ext cx="502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Source: Altera SDK for OpenCL: Best practices guide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00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863</Words>
  <Application>Microsoft Macintosh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Advanced OpenCL Topics: OpenCL on FPGAs</vt:lpstr>
      <vt:lpstr>OpenCL on FPGAs</vt:lpstr>
      <vt:lpstr>What are FPGAs?</vt:lpstr>
      <vt:lpstr>FPGA architecture</vt:lpstr>
      <vt:lpstr>Compiling OpenCL into hardware</vt:lpstr>
      <vt:lpstr>FPGA optimisation tips</vt:lpstr>
      <vt:lpstr>Single work-item kernels</vt:lpstr>
      <vt:lpstr>More tips for FPGA optimisation</vt:lpstr>
      <vt:lpstr>Using pipes and channels</vt:lpstr>
      <vt:lpstr>Optimising floating point</vt:lpstr>
      <vt:lpstr>Operation costs on FPGAs</vt:lpstr>
      <vt:lpstr>Other FPGA kernel tips</vt:lpstr>
      <vt:lpstr>OpenCL on FPGA summary</vt:lpstr>
      <vt:lpstr>Useful resources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OpenCL Code</dc:title>
  <dc:creator>James Price</dc:creator>
  <cp:lastModifiedBy>Simon McIntosh-Smith</cp:lastModifiedBy>
  <cp:revision>166</cp:revision>
  <dcterms:created xsi:type="dcterms:W3CDTF">2015-05-05T22:43:30Z</dcterms:created>
  <dcterms:modified xsi:type="dcterms:W3CDTF">2016-07-22T13:32:55Z</dcterms:modified>
</cp:coreProperties>
</file>