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9" r:id="rId13"/>
    <p:sldId id="268" r:id="rId14"/>
    <p:sldId id="270" r:id="rId15"/>
    <p:sldId id="271" r:id="rId16"/>
    <p:sldId id="272" r:id="rId17"/>
    <p:sldId id="278" r:id="rId18"/>
    <p:sldId id="273" r:id="rId19"/>
    <p:sldId id="274" r:id="rId20"/>
    <p:sldId id="275" r:id="rId21"/>
    <p:sldId id="281" r:id="rId22"/>
    <p:sldId id="279" r:id="rId23"/>
    <p:sldId id="277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Kernels</a:t>
            </a:r>
            <a:r>
              <a:rPr lang="en-GB" baseline="0" dirty="0" smtClean="0"/>
              <a:t> bundled into binary, no need to ship extra files, set paths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</a:t>
            </a:r>
            <a:r>
              <a:rPr lang="en-GB" baseline="0" dirty="0" smtClean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e.g. Image processing framework, allow third-parties</a:t>
            </a:r>
            <a:r>
              <a:rPr lang="en-GB" baseline="0" dirty="0" smtClean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potentially enable more optimizations.</a:t>
            </a:r>
          </a:p>
          <a:p>
            <a:r>
              <a:rPr lang="en-GB" baseline="0" dirty="0" err="1" smtClean="0"/>
              <a:t>reqd_work_group_size</a:t>
            </a:r>
            <a:r>
              <a:rPr lang="en-GB" baseline="0" dirty="0" smtClean="0"/>
              <a:t> requires that we know WGSIZE at compile-time, but can use meta</a:t>
            </a:r>
            <a:r>
              <a:rPr lang="en-GB" baseline="0" smtClean="0"/>
              <a:t>-programming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ifdefs</a:t>
            </a:r>
            <a:r>
              <a:rPr lang="en-GB" baseline="0" dirty="0" smtClean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Runtime</a:t>
            </a:r>
            <a:r>
              <a:rPr lang="en-GB" baseline="0" dirty="0" smtClean="0"/>
              <a:t> can perform constant folding, constant propagation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before finalizing to native ISA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bsdl.org/download-2.0.ph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 smtClean="0"/>
              <a:t>Portable Binaries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Khronos has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core from OpenCL 2.1 onwards</a:t>
            </a:r>
          </a:p>
          <a:p>
            <a:pPr lvl="1"/>
            <a:r>
              <a:rPr lang="en-GB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endParaRPr lang="en-GB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97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It 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</a:t>
            </a:r>
            <a:r>
              <a:rPr lang="en-GB" b="1" dirty="0" smtClean="0"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latin typeface="Courier New"/>
                <a:cs typeface="Courier New"/>
              </a:rPr>
              <a:t>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</a:t>
            </a:r>
            <a:r>
              <a:rPr lang="en-GB" dirty="0" err="1" smtClean="0"/>
              <a:t>OpenCL</a:t>
            </a:r>
            <a:r>
              <a:rPr lang="en-GB" dirty="0" smtClean="0"/>
              <a:t> 1.2):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</a:t>
            </a:r>
            <a:r>
              <a:rPr lang="en-GB" b="1" dirty="0" err="1" smtClean="0">
                <a:latin typeface="Courier New"/>
                <a:cs typeface="Courier New"/>
              </a:rPr>
              <a:t>ernel.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</a:t>
            </a:r>
            <a:r>
              <a:rPr lang="en-GB" b="1" dirty="0" err="1" smtClean="0">
                <a:latin typeface="Courier New"/>
                <a:cs typeface="Courier New"/>
              </a:rPr>
              <a:t>ernel.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getArgInfo</a:t>
            </a:r>
            <a:r>
              <a:rPr lang="en-GB" b="1" dirty="0" smtClean="0">
                <a:latin typeface="Courier New"/>
                <a:cs typeface="Courier New"/>
              </a:rPr>
              <a:t>&lt;CL_KERNEL_ARG_*&gt;();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compile</a:t>
            </a:r>
            <a:r>
              <a:rPr lang="en-GB" b="1" dirty="0" smtClean="0"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objects</a:t>
            </a:r>
          </a:p>
          <a:p>
            <a:r>
              <a:rPr lang="en-GB" dirty="0" smtClean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the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flag to specify which GPU architecture should be targeted,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compilation </a:t>
            </a:r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runtime compilation to embed values that are only known 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factor)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i</a:t>
            </a:r>
            <a:r>
              <a:rPr lang="en-GB" b="1" dirty="0" smtClean="0"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""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</a:t>
            </a:r>
            <a:r>
              <a:rPr lang="en-GB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{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stringstream</a:t>
            </a:r>
            <a:r>
              <a:rPr lang="en-GB" b="1" dirty="0">
                <a:latin typeface="Courier New"/>
                <a:cs typeface="Courier New"/>
              </a:rPr>
              <a:t> options;      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setf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::fixed,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floatfield</a:t>
            </a:r>
            <a:r>
              <a:rPr lang="en-GB" b="1" dirty="0">
                <a:latin typeface="Courier New"/>
                <a:cs typeface="Courier New"/>
              </a:rPr>
              <a:t>);     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options </a:t>
            </a:r>
            <a:r>
              <a:rPr lang="en-GB" b="1" dirty="0"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4BACC6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4BACC6"/>
                </a:solidFill>
                <a:latin typeface="Courier New"/>
                <a:cs typeface="Courier New"/>
              </a:rPr>
              <a:t>Dfactor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="</a:t>
            </a:r>
            <a:endParaRPr lang="en-GB" b="1" dirty="0" smtClean="0">
              <a:solidFill>
                <a:srgbClr val="4BACC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     &lt;&lt; </a:t>
            </a:r>
            <a:r>
              <a:rPr lang="en-GB" b="1" dirty="0" err="1" smtClean="0">
                <a:latin typeface="Courier New"/>
                <a:cs typeface="Courier New"/>
              </a:rPr>
              <a:t>userFactor</a:t>
            </a:r>
            <a:r>
              <a:rPr lang="en-GB" b="1" dirty="0" smtClean="0">
                <a:latin typeface="Courier New"/>
                <a:cs typeface="Courier New"/>
              </a:rPr>
              <a:t>;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</a:t>
            </a:r>
            <a:r>
              <a:rPr lang="en-GB" b="1" dirty="0"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latin typeface="Courier New"/>
                <a:cs typeface="Courier New"/>
              </a:rPr>
              <a:t>())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chemeClr val="accent3"/>
                </a:solidFill>
                <a:latin typeface="Courier New"/>
                <a:cs typeface="Courier New"/>
              </a:rPr>
              <a:t>: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foo.cl</a:t>
            </a: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  ./</a:t>
            </a:r>
            <a:r>
              <a:rPr lang="en-GB" b="1" dirty="0" err="1" smtClean="0"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foo.cl</a:t>
            </a: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</a:t>
            </a:r>
            <a:r>
              <a:rPr lang="en-GB" dirty="0" smtClean="0">
                <a:latin typeface="Trebuchet MS"/>
                <a:cs typeface="Trebuchet MS"/>
              </a:rPr>
              <a:t>memory</a:t>
            </a:r>
            <a:endParaRPr lang="en-GB" dirty="0" smtClean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638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</a:t>
            </a:r>
            <a:r>
              <a:rPr lang="en-GB" dirty="0" smtClean="0">
                <a:latin typeface="Trebuchet MS"/>
                <a:cs typeface="Trebuchet MS"/>
              </a:rPr>
              <a:t>of this requires that we are compiling our OpenCL sources at runtime – this doesn’t work if we are precompiling our kernels or using </a:t>
            </a:r>
            <a:r>
              <a:rPr lang="en-GB" dirty="0" smtClean="0">
                <a:latin typeface="Trebuchet MS"/>
                <a:cs typeface="Trebuchet MS"/>
              </a:rPr>
              <a:t>SPIR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OpenCL 2.2 and SPIR-V provide the concept of </a:t>
            </a:r>
            <a:r>
              <a:rPr lang="en-GB" i="1" dirty="0" smtClean="0">
                <a:latin typeface="Trebuchet MS"/>
                <a:cs typeface="Trebuchet MS"/>
              </a:rPr>
              <a:t>specialization constants</a:t>
            </a:r>
            <a:r>
              <a:rPr lang="en-GB" dirty="0" smtClean="0">
                <a:latin typeface="Trebuchet MS"/>
                <a:cs typeface="Trebuchet MS"/>
              </a:rPr>
              <a:t>, which allow symbolic values to set at runtime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85283" y="4363467"/>
            <a:ext cx="7199996" cy="247863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OpenCL C++ (</a:t>
            </a: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provisional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kernel code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specialization constant with ID 1 and default value of 3.f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cl::</a:t>
            </a:r>
            <a:r>
              <a:rPr lang="en-GB" b="1" dirty="0" err="1" smtClean="0">
                <a:latin typeface="Courier New"/>
                <a:cs typeface="Courier New"/>
              </a:rPr>
              <a:t>spec_constant</a:t>
            </a:r>
            <a:r>
              <a:rPr lang="en-GB" b="1" dirty="0" smtClean="0">
                <a:latin typeface="Courier New"/>
                <a:cs typeface="Courier New"/>
              </a:rPr>
              <a:t>&lt;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&gt; factor = {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.f</a:t>
            </a:r>
            <a:r>
              <a:rPr lang="en-GB" b="1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Font typeface="Arial"/>
              <a:buNone/>
            </a:pPr>
            <a:r>
              <a:rPr lang="en-GB" b="1" dirty="0" smtClean="0">
                <a:latin typeface="Courier New"/>
                <a:cs typeface="Courier New"/>
              </a:rPr>
              <a:t>data[</a:t>
            </a:r>
            <a:r>
              <a:rPr lang="en-GB" b="1" dirty="0" err="1" smtClean="0">
                <a:latin typeface="Courier New"/>
                <a:cs typeface="Courier New"/>
              </a:rPr>
              <a:t>i</a:t>
            </a:r>
            <a:r>
              <a:rPr lang="en-GB" b="1" dirty="0" smtClean="0">
                <a:latin typeface="Courier New"/>
                <a:cs typeface="Courier New"/>
              </a:rPr>
              <a:t>] *= </a:t>
            </a:r>
            <a:r>
              <a:rPr lang="en-GB" b="1" dirty="0" err="1" smtClean="0">
                <a:latin typeface="Courier New"/>
                <a:cs typeface="Courier New"/>
              </a:rPr>
              <a:t>factor.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Font typeface="Arial"/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Host code</a:t>
            </a:r>
          </a:p>
          <a:p>
            <a:pPr marL="0" indent="0">
              <a:buFont typeface="Arial"/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Set value of specialization constant and then build program</a:t>
            </a:r>
          </a:p>
          <a:p>
            <a:pPr marL="0" indent="0">
              <a:buNone/>
            </a:pP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cl_uint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spec_id</a:t>
            </a:r>
            <a:r>
              <a:rPr lang="en-GB" b="1" dirty="0" smtClean="0">
                <a:latin typeface="Courier New"/>
                <a:cs typeface="Courier New"/>
              </a:rPr>
              <a:t> =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clSetProgramSpecializationConstant</a:t>
            </a:r>
            <a:r>
              <a:rPr lang="en-GB" b="1" dirty="0" smtClean="0">
                <a:latin typeface="Courier New"/>
                <a:cs typeface="Courier New"/>
              </a:rPr>
              <a:t>(program, </a:t>
            </a:r>
            <a:r>
              <a:rPr lang="en-GB" b="1" dirty="0" err="1" smtClean="0">
                <a:latin typeface="Courier New"/>
                <a:cs typeface="Courier New"/>
              </a:rPr>
              <a:t>spec_id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 smtClean="0">
                <a:latin typeface="Courier New"/>
                <a:cs typeface="Courier New"/>
              </a:rPr>
              <a:t>), &amp;</a:t>
            </a:r>
            <a:r>
              <a:rPr lang="en-GB" b="1" dirty="0" err="1" smtClean="0">
                <a:latin typeface="Courier New"/>
                <a:cs typeface="Courier New"/>
              </a:rPr>
              <a:t>userFactor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clBuildProgram</a:t>
            </a:r>
            <a:r>
              <a:rPr lang="en-GB" b="1" dirty="0" smtClean="0">
                <a:latin typeface="Courier New"/>
                <a:cs typeface="Courier New"/>
              </a:rPr>
              <a:t>(program,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, &amp;device, </a:t>
            </a:r>
            <a:r>
              <a:rPr lang="en-GB" b="1" dirty="0" smtClean="0">
                <a:solidFill>
                  <a:srgbClr val="4BACC6"/>
                </a:solidFill>
                <a:latin typeface="Courier New"/>
                <a:cs typeface="Courier New"/>
              </a:rPr>
              <a:t>""</a:t>
            </a:r>
            <a:r>
              <a:rPr lang="en-GB" b="1" dirty="0" smtClean="0">
                <a:latin typeface="Courier New"/>
                <a:cs typeface="Courier New"/>
              </a:rPr>
              <a:t>, NULL, NULL);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86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The example is a simple bilateral filter</a:t>
            </a:r>
          </a:p>
          <a:p>
            <a:pPr lvl="1"/>
            <a:r>
              <a:rPr lang="en-GB" dirty="0" smtClean="0"/>
              <a:t>Edge-preserving smoothing/noise reduction filter</a:t>
            </a:r>
          </a:p>
          <a:p>
            <a:pPr lvl="1"/>
            <a:r>
              <a:rPr lang="en-GB" dirty="0" smtClean="0"/>
              <a:t>Each pixel in output is some function of its neighbouring pixels in input</a:t>
            </a:r>
          </a:p>
          <a:p>
            <a:pPr lvl="1"/>
            <a:r>
              <a:rPr lang="en-GB" dirty="0" smtClean="0"/>
              <a:t>Uses </a:t>
            </a:r>
            <a:r>
              <a:rPr lang="en-GB" dirty="0" err="1" smtClean="0">
                <a:latin typeface="Courier New"/>
                <a:cs typeface="Courier New"/>
              </a:rPr>
              <a:t>sqrt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/>
                <a:cs typeface="Courier New"/>
              </a:rPr>
              <a:t>exp</a:t>
            </a:r>
            <a:r>
              <a:rPr lang="en-GB" dirty="0" smtClean="0"/>
              <a:t> and </a:t>
            </a:r>
            <a:r>
              <a:rPr lang="en-GB" dirty="0" smtClean="0">
                <a:latin typeface="Courier New"/>
                <a:cs typeface="Courier New"/>
              </a:rPr>
              <a:t>distance</a:t>
            </a:r>
            <a:r>
              <a:rPr lang="en-GB" dirty="0" smtClean="0"/>
              <a:t> </a:t>
            </a:r>
            <a:r>
              <a:rPr lang="en-GB" dirty="0" err="1" smtClean="0"/>
              <a:t>builtins</a:t>
            </a:r>
            <a:endParaRPr lang="en-GB" dirty="0" smtClean="0"/>
          </a:p>
          <a:p>
            <a:r>
              <a:rPr lang="en-GB" dirty="0" smtClean="0"/>
              <a:t>A fully working implementation of this code is provided as a starting point</a:t>
            </a:r>
          </a:p>
          <a:p>
            <a:r>
              <a:rPr lang="en-GB" b="1" dirty="0" smtClean="0"/>
              <a:t>NOTE:</a:t>
            </a:r>
            <a:r>
              <a:rPr lang="en-GB" dirty="0" smtClean="0"/>
              <a:t> Requires the SDL2 library</a:t>
            </a:r>
          </a:p>
          <a:p>
            <a:pPr lvl="1"/>
            <a:r>
              <a:rPr lang="en-GB" dirty="0" smtClean="0"/>
              <a:t>Linux: </a:t>
            </a:r>
            <a:r>
              <a:rPr lang="en-GB" dirty="0" smtClean="0">
                <a:latin typeface="Courier New"/>
                <a:cs typeface="Courier New"/>
              </a:rPr>
              <a:t>yum install SDL2-devel</a:t>
            </a:r>
            <a:r>
              <a:rPr lang="en-GB" dirty="0" smtClean="0"/>
              <a:t> or </a:t>
            </a:r>
            <a:r>
              <a:rPr lang="en-GB" dirty="0" smtClean="0">
                <a:latin typeface="Courier New"/>
                <a:cs typeface="Courier New"/>
              </a:rPr>
              <a:t>apt-get install libsdl2</a:t>
            </a:r>
            <a:r>
              <a:rPr lang="en-GB" dirty="0">
                <a:latin typeface="Courier New"/>
                <a:cs typeface="Courier New"/>
              </a:rPr>
              <a:t>-</a:t>
            </a:r>
            <a:r>
              <a:rPr lang="en-GB" dirty="0" smtClean="0">
                <a:latin typeface="Courier New"/>
                <a:cs typeface="Courier New"/>
              </a:rPr>
              <a:t>dev</a:t>
            </a:r>
          </a:p>
          <a:p>
            <a:pPr lvl="1"/>
            <a:r>
              <a:rPr lang="en-GB" dirty="0" smtClean="0"/>
              <a:t>OS X: Download and install SDL2 development framework</a:t>
            </a:r>
          </a:p>
          <a:p>
            <a:pPr lvl="2"/>
            <a:r>
              <a:rPr lang="en-GB" dirty="0">
                <a:hlinkClick r:id="rId2"/>
              </a:rPr>
              <a:t>https://www.libsdl.org/download-2.0.</a:t>
            </a:r>
            <a:r>
              <a:rPr lang="en-GB" dirty="0" smtClean="0">
                <a:hlinkClick r:id="rId2"/>
              </a:rPr>
              <a:t>php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Windows: SDL2 libraries/headers provided with </a:t>
            </a:r>
            <a:r>
              <a:rPr lang="en-GB" dirty="0" smtClean="0"/>
              <a:t>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Find the starting code in e.g. ~/IWOCL2016</a:t>
            </a:r>
            <a:r>
              <a:rPr lang="en-GB" dirty="0"/>
              <a:t>/solutions/Bilateral</a:t>
            </a:r>
            <a:endParaRPr lang="en-GB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Tip: If verification is too slow, 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 smtClean="0"/>
              <a:t> flag or set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Extras: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Make the work-group size inside the kernel a compile-time constant, and change the local memory allocation to only use as much as is needed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Modify </a:t>
            </a:r>
            <a:r>
              <a:rPr lang="en-GB" dirty="0"/>
              <a:t>the kernel to allow the runtime to toggle whether or not local memory is used at all, which could </a:t>
            </a:r>
            <a:r>
              <a:rPr lang="en-GB" dirty="0" smtClean="0"/>
              <a:t>improve performance portability on devices without physical local memory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Results from meta programming version on an </a:t>
            </a:r>
            <a:r>
              <a:rPr lang="en-GB" dirty="0" err="1" smtClean="0"/>
              <a:t>Nvidia</a:t>
            </a:r>
            <a:r>
              <a:rPr lang="en-GB" dirty="0" smtClean="0"/>
              <a:t> K40: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000" dirty="0" smtClean="0">
                <a:latin typeface="Courier New"/>
                <a:cs typeface="Courier New"/>
              </a:rPr>
              <a:t>Running </a:t>
            </a:r>
            <a:r>
              <a:rPr lang="en-GB" sz="2000" dirty="0">
                <a:latin typeface="Courier New"/>
                <a:cs typeface="Courier New"/>
              </a:rPr>
              <a:t>reference...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Reference took 7784.3ms (1 frame</a:t>
            </a:r>
            <a:r>
              <a:rPr lang="en-GB" sz="20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~/IWOCL2016/exercises/Bilateral$ </a:t>
            </a:r>
            <a:r>
              <a:rPr lang="en-GB" sz="2000" b="1" dirty="0">
                <a:latin typeface="Courier New"/>
                <a:cs typeface="Courier New"/>
              </a:rPr>
              <a:t>./bilateral </a:t>
            </a:r>
          </a:p>
          <a:p>
            <a:pPr marL="0" indent="0">
              <a:buNone/>
            </a:pPr>
            <a:r>
              <a:rPr lang="en-GB" sz="2000" dirty="0" smtClean="0">
                <a:latin typeface="Courier New"/>
                <a:cs typeface="Courier New"/>
              </a:rPr>
              <a:t>OpenCL </a:t>
            </a:r>
            <a:r>
              <a:rPr lang="en-GB" sz="2000" dirty="0">
                <a:latin typeface="Courier New"/>
                <a:cs typeface="Courier New"/>
              </a:rPr>
              <a:t>took 428.1ms (13.4ms / frame)</a:t>
            </a:r>
          </a:p>
          <a:p>
            <a:pPr marL="0" indent="0">
              <a:buNone/>
            </a:pPr>
            <a:endParaRPr lang="en-GB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~/IWOCL2016/solutions/Bilateral$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 smtClean="0">
                <a:latin typeface="Courier New"/>
                <a:cs typeface="Courier New"/>
              </a:rPr>
              <a:t>OpenCL </a:t>
            </a:r>
            <a:r>
              <a:rPr lang="en-GB" sz="2000" dirty="0">
                <a:latin typeface="Courier New"/>
                <a:cs typeface="Courier New"/>
              </a:rPr>
              <a:t>took 357.9ms (11.2ms / frame</a:t>
            </a:r>
            <a:r>
              <a:rPr lang="en-GB" sz="2000" dirty="0" smtClean="0">
                <a:latin typeface="Courier New"/>
                <a:cs typeface="Courier New"/>
              </a:rPr>
              <a:t>)</a:t>
            </a:r>
            <a:endParaRPr lang="en-GB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8493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 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*a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*b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*c)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c[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= a[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+ b[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</a:t>
            </a:r>
            <a:r>
              <a:rPr lang="en-GB" b="1" dirty="0" err="1">
                <a:latin typeface="Courier New"/>
                <a:cs typeface="Courier New"/>
              </a:rPr>
              <a:t>vecadd_ocl</a:t>
            </a:r>
            <a:r>
              <a:rPr lang="en-GB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chemeClr val="accent5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*a,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*b,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*c)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en-GB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"{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i =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(0);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[i] = a[i] + b[i];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"}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latin typeface="Courier New"/>
                <a:cs typeface="Courier New"/>
              </a:rPr>
              <a:t>;</a:t>
            </a: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NAME=${</a:t>
            </a:r>
            <a:r>
              <a:rPr lang="en-US" b="1" dirty="0" err="1">
                <a:latin typeface="Courier New"/>
                <a:cs typeface="Courier New"/>
              </a:rPr>
              <a:t>IN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%</a:t>
            </a:r>
            <a:r>
              <a:rPr lang="en-US" b="1" dirty="0" err="1">
                <a:latin typeface="Courier New"/>
                <a:cs typeface="Courier New"/>
              </a:rPr>
              <a:t>.cl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OUT=$</a:t>
            </a:r>
            <a:r>
              <a:rPr lang="en-US" b="1" dirty="0" err="1">
                <a:latin typeface="Courier New"/>
                <a:cs typeface="Courier New"/>
              </a:rPr>
              <a:t>NAME.h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char *"</a:t>
            </a:r>
            <a:r>
              <a:rPr lang="en-US" b="1" dirty="0">
                <a:latin typeface="Courier New"/>
                <a:cs typeface="Courier New"/>
              </a:rPr>
              <a:t>$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"_</a:t>
            </a:r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C0504D"/>
                </a:solidFill>
                <a:latin typeface="Courier New"/>
                <a:cs typeface="Courier New"/>
              </a:rPr>
              <a:t>&gt;</a:t>
            </a:r>
            <a:r>
              <a:rPr lang="en-US" b="1" dirty="0" smtClean="0">
                <a:latin typeface="Courier New"/>
                <a:cs typeface="Courier New"/>
              </a:rPr>
              <a:t>$</a:t>
            </a:r>
            <a:r>
              <a:rPr lang="en-US" b="1" dirty="0">
                <a:latin typeface="Courier New"/>
                <a:cs typeface="Courier New"/>
              </a:rPr>
              <a:t>OUT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sed</a:t>
            </a:r>
            <a:r>
              <a:rPr lang="en-US" b="1" dirty="0">
                <a:latin typeface="Courier New"/>
                <a:cs typeface="Courier New"/>
              </a:rPr>
              <a:t> -e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's/\\/\\\\/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/^/"/;s/$/\\n"/'</a:t>
            </a:r>
            <a:r>
              <a:rPr lang="en-US" b="1" dirty="0" smtClean="0">
                <a:latin typeface="Courier New"/>
                <a:cs typeface="Courier New"/>
              </a:rPr>
              <a:t> \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$IN </a:t>
            </a:r>
            <a:r>
              <a:rPr lang="en-US" b="1" dirty="0" smtClean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 smtClean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";"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</a:t>
            </a:r>
            <a:r>
              <a:rPr lang="en-US" b="1" dirty="0" smtClean="0"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</a:t>
            </a:r>
            <a:r>
              <a:rPr lang="en-GB" b="1" i="1" dirty="0" smtClean="0">
                <a:solidFill>
                  <a:srgbClr val="0000FF"/>
                </a:solidFill>
              </a:rPr>
              <a:t>online</a:t>
            </a:r>
            <a:r>
              <a:rPr lang="en-GB" dirty="0" smtClean="0"/>
              <a:t> compilation in order to achieve portability</a:t>
            </a:r>
          </a:p>
          <a:p>
            <a:pPr lvl="1"/>
            <a:r>
              <a:rPr lang="en-GB" dirty="0" smtClean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</a:t>
            </a:r>
            <a:r>
              <a:rPr lang="en-GB" b="1" dirty="0" err="1" smtClean="0"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</a:t>
            </a:r>
            <a:r>
              <a:rPr lang="en-GB" b="1" dirty="0" err="1" smtClean="0">
                <a:latin typeface="Courier New"/>
                <a:cs typeface="Courier New"/>
              </a:rPr>
              <a:t>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 smtClean="0">
                <a:latin typeface="Courier New"/>
                <a:cs typeface="Courier New"/>
              </a:rPr>
              <a:t> *&gt; binaries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cl::Program::Binaries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b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latin typeface="Courier New"/>
                <a:cs typeface="Courier New"/>
              </a:rPr>
              <a:t>(binaries[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], sizes[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]));</a:t>
            </a: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devices, b);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2098</Words>
  <Application>Microsoft Macintosh PowerPoint</Application>
  <PresentationFormat>On-screen Show (4:3)</PresentationFormat>
  <Paragraphs>243</Paragraphs>
  <Slides>24</Slides>
  <Notes>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Metaprogramming</vt:lpstr>
      <vt:lpstr>Metaprogramming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James Price</cp:lastModifiedBy>
  <cp:revision>109</cp:revision>
  <dcterms:created xsi:type="dcterms:W3CDTF">2015-05-05T22:42:33Z</dcterms:created>
  <dcterms:modified xsi:type="dcterms:W3CDTF">2016-07-22T15:46:20Z</dcterms:modified>
</cp:coreProperties>
</file>