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6997-BFE9-1645-ACA2-FB0069B3473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FF3DA-9E2F-2E43-9E31-56297DDFA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6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Visualizing scientific computations</a:t>
            </a:r>
          </a:p>
          <a:p>
            <a:r>
              <a:rPr lang="en-GB" dirty="0" smtClean="0"/>
              <a:t>Rendering results from image processing/augmented</a:t>
            </a:r>
            <a:r>
              <a:rPr lang="en-GB" baseline="0" dirty="0" smtClean="0"/>
              <a:t> reality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3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We’re using SDL2</a:t>
            </a:r>
            <a:r>
              <a:rPr lang="en-GB" baseline="0" dirty="0" smtClean="0"/>
              <a:t> for the exercises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4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Mapped</a:t>
            </a:r>
            <a:r>
              <a:rPr lang="en-GB" baseline="0" dirty="0" smtClean="0"/>
              <a:t> approach: Need to destroy CL buffer and </a:t>
            </a:r>
            <a:r>
              <a:rPr lang="en-GB" baseline="0" dirty="0" err="1" smtClean="0"/>
              <a:t>unmap</a:t>
            </a:r>
            <a:r>
              <a:rPr lang="en-GB" baseline="0" dirty="0" smtClean="0"/>
              <a:t>, when we want to use in GL, and re-map and re-create CL buffer to use from CL again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7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9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 provide a zero-copy path between camera-&gt;compute-&gt;rendering on mobile platforms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1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Needs</a:t>
            </a:r>
            <a:r>
              <a:rPr lang="en-GB" baseline="0" dirty="0" smtClean="0"/>
              <a:t> to </a:t>
            </a:r>
            <a:r>
              <a:rPr lang="en-GB" baseline="0" smtClean="0"/>
              <a:t>run locally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2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5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1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0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00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5F44-C3D0-2B4D-8E09-42DBC0FC5507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1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 –</a:t>
            </a:r>
            <a:br>
              <a:rPr lang="en-GB" dirty="0" smtClean="0"/>
            </a:br>
            <a:r>
              <a:rPr lang="en-GB" dirty="0" smtClean="0"/>
              <a:t>OPENCL / OpenGL interoperability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4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7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Shared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482" y="1435100"/>
            <a:ext cx="3774965" cy="46910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a call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must be made to ensure </a:t>
            </a:r>
            <a:r>
              <a:rPr lang="en-US" dirty="0" smtClean="0"/>
              <a:t>all </a:t>
            </a:r>
            <a:r>
              <a:rPr lang="en-US" dirty="0"/>
              <a:t>GL commands have been submitted to the device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Acquire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dirty="0"/>
              <a:t> to tell the runtime we want to use them from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Operate on the objects using regular OpenCL </a:t>
            </a:r>
            <a:r>
              <a:rPr lang="en-US" dirty="0" err="1"/>
              <a:t>enqueue</a:t>
            </a:r>
            <a:r>
              <a:rPr lang="en-US" dirty="0"/>
              <a:t> commands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Release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render these objects using regular OpenGL commands</a:t>
            </a:r>
          </a:p>
          <a:p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103981" y="1081436"/>
            <a:ext cx="4906888" cy="504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::vector&lt;cl::Memory&gt; objects;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objects.push_back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Flush GL pipeline and acquire shared objects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queue.enqueueAcquireGLObjects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Perform OpenCL operations on objects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e.g.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enqueueWriteBuffer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enqueueNDRangeKernel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Release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shared objects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Clear CL queue before using objects from OpenGL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queue.finish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714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cl_khr_gl_event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517" y="1600200"/>
            <a:ext cx="7506138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This extension potentially improves performance by removing some of the requirements for explicit synchronization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P</a:t>
            </a:r>
            <a:r>
              <a:rPr lang="en-GB" dirty="0" smtClean="0"/>
              <a:t>rovides guarantees that all pending OpenGL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/>
              <a:t>Provides guarantees that all pending OpenCL operations are complete upon calling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enqueueReleaseGLObjects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/>
              <a:t>Also allows </a:t>
            </a:r>
            <a:r>
              <a:rPr lang="en-GB" dirty="0"/>
              <a:t>us to </a:t>
            </a:r>
            <a:r>
              <a:rPr lang="en-GB" dirty="0" smtClean="0"/>
              <a:t>create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Event</a:t>
            </a:r>
            <a:r>
              <a:rPr lang="en-GB" b="1" dirty="0" smtClean="0">
                <a:solidFill>
                  <a:srgbClr val="3366FF"/>
                </a:solidFill>
                <a:latin typeface="Calibri New"/>
                <a:cs typeface="Calibri New"/>
              </a:rPr>
              <a:t> </a:t>
            </a:r>
            <a:r>
              <a:rPr lang="en-GB" dirty="0"/>
              <a:t>objects </a:t>
            </a:r>
            <a:r>
              <a:rPr lang="en-GB" dirty="0" smtClean="0"/>
              <a:t>from GL </a:t>
            </a:r>
            <a:r>
              <a:rPr lang="en-GB" dirty="0"/>
              <a:t>sync objects, giving us more control over the synchronization </a:t>
            </a:r>
            <a:r>
              <a:rPr lang="en-GB" dirty="0" smtClean="0"/>
              <a:t>process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related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GL_ARB_cl_event</a:t>
            </a:r>
            <a:r>
              <a:rPr lang="en-GB" dirty="0" smtClean="0"/>
              <a:t> extension in OpenGL allows us to create GL sync objects from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cl::Event</a:t>
            </a:r>
            <a:r>
              <a:rPr lang="en-GB" dirty="0" smtClean="0"/>
              <a:t>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56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cl_khr_egl_image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may be some platforms which do not support the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cl_khr_gl_sharing</a:t>
            </a:r>
            <a:r>
              <a:rPr lang="en-US" dirty="0" smtClean="0"/>
              <a:t> extension, but might provide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cl_khr_egl_image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EGL is a </a:t>
            </a:r>
            <a:r>
              <a:rPr lang="en-US" dirty="0" err="1" smtClean="0"/>
              <a:t>Khronos</a:t>
            </a:r>
            <a:r>
              <a:rPr lang="en-US" dirty="0" smtClean="0"/>
              <a:t>-defined interface between OpenGL ES and the native windowing system</a:t>
            </a:r>
          </a:p>
          <a:p>
            <a:r>
              <a:rPr lang="en-US" dirty="0" smtClean="0"/>
              <a:t>This allows an EGL image to be shared as an OpenCL image</a:t>
            </a:r>
          </a:p>
          <a:p>
            <a:r>
              <a:rPr lang="en-US" dirty="0" smtClean="0"/>
              <a:t>This process is similar to sharing an OpenGL texture as an OpenCL image:</a:t>
            </a:r>
          </a:p>
          <a:p>
            <a:pPr lvl="1"/>
            <a:r>
              <a:rPr lang="en-US" dirty="0" smtClean="0"/>
              <a:t>No special context creation</a:t>
            </a: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clCreateFromEGLImageKHR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clEnqueueAcquireEGLObjectsKHR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clEnqueueReleaseEGLObjectsKHR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clCreateEventFromEGLSyncKHR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3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Exercise: </a:t>
            </a:r>
            <a:r>
              <a:rPr lang="en-GB" dirty="0" smtClean="0"/>
              <a:t>CL/GL </a:t>
            </a:r>
            <a:r>
              <a:rPr lang="en-GB" dirty="0" err="1" smtClean="0"/>
              <a:t>Interop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Use the code in </a:t>
            </a:r>
            <a:r>
              <a:rPr lang="en-GB" dirty="0" err="1" smtClean="0">
                <a:latin typeface="Courier New"/>
                <a:cs typeface="Courier New"/>
              </a:rPr>
              <a:t>NBody</a:t>
            </a:r>
            <a:r>
              <a:rPr lang="en-GB" dirty="0" smtClean="0">
                <a:latin typeface="Courier New"/>
                <a:cs typeface="Courier New"/>
              </a:rPr>
              <a:t>-GL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This creates a window and initializes OpenGL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is initialized *normally*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There is an OpenCL image that is filled with pixel data, but this isn’t shared with OpenGL (yet)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Alternatively, work with the </a:t>
            </a:r>
            <a:r>
              <a:rPr lang="en-GB" dirty="0" err="1">
                <a:latin typeface="Courier New"/>
                <a:cs typeface="Courier New"/>
              </a:rPr>
              <a:t>NBody</a:t>
            </a:r>
            <a:r>
              <a:rPr lang="en-GB" dirty="0">
                <a:latin typeface="Courier New"/>
                <a:cs typeface="Courier New"/>
              </a:rPr>
              <a:t>-</a:t>
            </a:r>
            <a:r>
              <a:rPr lang="en-GB" dirty="0" smtClean="0">
                <a:latin typeface="Courier New"/>
                <a:cs typeface="Courier New"/>
              </a:rPr>
              <a:t>GL-VBO</a:t>
            </a:r>
            <a:r>
              <a:rPr lang="en-GB" dirty="0">
                <a:latin typeface="Trebuchet MS"/>
                <a:cs typeface="Trebuchet MS"/>
              </a:rPr>
              <a:t> </a:t>
            </a:r>
            <a:r>
              <a:rPr lang="en-GB" dirty="0" smtClean="0">
                <a:latin typeface="Trebuchet MS"/>
                <a:cs typeface="Trebuchet MS"/>
              </a:rPr>
              <a:t>version, which shares the body positions as a GL vertex buffer, and renders using GLSL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Your task is to modify the OpenCL code to share the GL context with CL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Create </a:t>
            </a:r>
            <a:r>
              <a:rPr lang="en-GB" dirty="0" smtClean="0">
                <a:latin typeface="Trebuchet MS"/>
                <a:cs typeface="Trebuchet MS"/>
              </a:rPr>
              <a:t>a context </a:t>
            </a:r>
            <a:r>
              <a:rPr lang="en-GB" dirty="0" smtClean="0">
                <a:latin typeface="Trebuchet MS"/>
                <a:cs typeface="Trebuchet MS"/>
              </a:rPr>
              <a:t>with properties for sharing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Change the CL image creation to use the GL texture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Add the necessary synchronization commands to handover object ownership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Extra: Try and make it look nice!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Solutions will be </a:t>
            </a:r>
            <a:r>
              <a:rPr lang="en-GB" dirty="0" smtClean="0">
                <a:latin typeface="Trebuchet MS"/>
                <a:cs typeface="Trebuchet MS"/>
              </a:rPr>
              <a:t>provided</a:t>
            </a:r>
          </a:p>
          <a:p>
            <a:pPr>
              <a:lnSpc>
                <a:spcPct val="110000"/>
              </a:lnSpc>
            </a:pPr>
            <a:r>
              <a:rPr lang="en-GB" b="1" dirty="0" smtClean="0">
                <a:solidFill>
                  <a:srgbClr val="FF0000"/>
                </a:solidFill>
                <a:latin typeface="Trebuchet MS"/>
                <a:cs typeface="Trebuchet MS"/>
              </a:rPr>
              <a:t>NOTE</a:t>
            </a:r>
            <a:r>
              <a:rPr lang="en-GB" dirty="0" smtClean="0">
                <a:latin typeface="Trebuchet MS"/>
                <a:cs typeface="Trebuchet MS"/>
              </a:rPr>
              <a:t>: you can't run these remotely, needs to be on local machine</a:t>
            </a:r>
            <a:endParaRPr lang="en-GB" dirty="0" smtClean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0476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&amp; 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Khronos has specified </a:t>
            </a:r>
            <a:r>
              <a:rPr lang="en-US" dirty="0" smtClean="0"/>
              <a:t>a method of interoperation between CL and GL</a:t>
            </a:r>
          </a:p>
          <a:p>
            <a:r>
              <a:rPr lang="en-US" dirty="0" smtClean="0"/>
              <a:t>Some details are platform specific, because of OpenGL</a:t>
            </a:r>
          </a:p>
          <a:p>
            <a:r>
              <a:rPr lang="en-US" dirty="0" smtClean="0"/>
              <a:t>It can be used to combine compute and visualization, without any data movement overheads (although it requires extra synchronization)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96" y="404664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9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CL/GL </a:t>
            </a:r>
            <a:r>
              <a:rPr lang="en-GB" dirty="0" err="1" smtClean="0"/>
              <a:t>Interop</a:t>
            </a:r>
            <a:r>
              <a:rPr lang="en-GB" dirty="0" smtClean="0"/>
              <a:t>.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Initialize OpenGL as normal</a:t>
            </a:r>
          </a:p>
          <a:p>
            <a:r>
              <a:rPr lang="en-GB" dirty="0" smtClean="0"/>
              <a:t>Create an OpenCL context with OpenGL sharing enabled</a:t>
            </a:r>
          </a:p>
          <a:p>
            <a:r>
              <a:rPr lang="en-GB" dirty="0" smtClean="0"/>
              <a:t>Create OpenGL texture/buffer objects</a:t>
            </a:r>
          </a:p>
          <a:p>
            <a:r>
              <a:rPr lang="en-GB" dirty="0" smtClean="0"/>
              <a:t>Create </a:t>
            </a:r>
            <a:r>
              <a:rPr lang="en-GB" dirty="0" err="1" smtClean="0"/>
              <a:t>OpenCL</a:t>
            </a:r>
            <a:r>
              <a:rPr lang="en-GB" dirty="0" smtClean="0"/>
              <a:t> image/buffer objects from the OpenGL texture/buffer objects</a:t>
            </a:r>
          </a:p>
          <a:p>
            <a:r>
              <a:rPr lang="en-GB" dirty="0" smtClean="0"/>
              <a:t>Acquire ownership of the object in OpenCL before using it, and release ownership when finished</a:t>
            </a:r>
          </a:p>
          <a:p>
            <a:r>
              <a:rPr lang="en-GB" dirty="0" smtClean="0"/>
              <a:t>Render textures/buffers from GL as usual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44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platform specific, </a:t>
            </a:r>
            <a:r>
              <a:rPr lang="en-US" dirty="0"/>
              <a:t>a</a:t>
            </a:r>
            <a:r>
              <a:rPr lang="en-US" dirty="0" smtClean="0"/>
              <a:t>lthough libraries like SDL, </a:t>
            </a:r>
            <a:r>
              <a:rPr lang="en-US" dirty="0" err="1" smtClean="0"/>
              <a:t>glfw</a:t>
            </a:r>
            <a:r>
              <a:rPr lang="en-US" dirty="0" smtClean="0"/>
              <a:t>, and glut can make this much simpler</a:t>
            </a:r>
          </a:p>
          <a:p>
            <a:r>
              <a:rPr lang="en-US" dirty="0" smtClean="0"/>
              <a:t>OpenGL initialization needs nothing special</a:t>
            </a:r>
          </a:p>
          <a:p>
            <a:pPr lvl="1"/>
            <a:r>
              <a:rPr lang="en-US" dirty="0" smtClean="0"/>
              <a:t>Create a rendering context</a:t>
            </a:r>
          </a:p>
          <a:p>
            <a:pPr lvl="1"/>
            <a:r>
              <a:rPr lang="en-US" dirty="0" smtClean="0"/>
              <a:t>Create texture/buffer objects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3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first snippet sets up SDL, creates a window, and initializes an OpenGL context for that window.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SDL_Init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(SDL_INIT_VIDEO);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(SDL_GL_CONTEXT_MAJOR_VERSION, 2);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(SDL_GL_CONTEXT_MINOR_VERSION, 1);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(SDL_GL_DOUBLEBUFFER, 1);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SDL_CreateWindow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"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clgl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-example", -1, -1,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SDL_WINDOW_OPENGL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| SDL_WINDOW_SHOWN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SDL_GL_CreateContext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154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first snippet sets up SDL, creates a window, and initializes an OpenGL context for that window.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create the OpenGL texture that we will share with OpenCL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example uses OpenGL 2.1, so we need to specify these texture parameters (otherwise we can only use powers of 2 for dimensions)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can initialize OpenCL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glGenTextures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(1, &amp;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glBindTexture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(GL_TEXTURE_2D,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glTexImage2D(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0,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0,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GL_FLOAT, NULL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GL_TEXTURE_WRAP_S,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GL_TEXTURE_MIN_FILTER,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GL_TEXTURE_MAG_FILTER,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094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cl_khr_gl_sharing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cl_APPLE_gl_sharing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Pass context properties to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</a:t>
            </a:r>
            <a:r>
              <a:rPr lang="en-US" dirty="0" smtClean="0"/>
              <a:t>to enable GL sharing (depends on platform)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347864" y="273050"/>
            <a:ext cx="5796136" cy="58531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Apple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properties[] = {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CL_CONTEXT_PROPERTY_USE_CGL_SHAREGROUP_APPLE,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CGLGetShareGroup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Linux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CL_GL_CONTEXT_KHR, (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glXGetCurrentContext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CL_GLX_DISPLAY_KHR,(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glXGetCurrentDisplay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Windows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CL_GL_CONTEXT_KHR,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CL_WGL_HDC_KHR,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wglGetCurrentDC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context with properties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context(device, properties);</a:t>
            </a:r>
          </a:p>
        </p:txBody>
      </p:sp>
    </p:spTree>
    <p:extLst>
      <p:ext uri="{BB962C8B-B14F-4D97-AF65-F5344CB8AC3E}">
        <p14:creationId xmlns:p14="http://schemas.microsoft.com/office/powerpoint/2010/main" val="118531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CL/GL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OpenGL textures can be shared as OpenCL image objects</a:t>
            </a:r>
          </a:p>
          <a:p>
            <a:pPr lvl="1"/>
            <a:r>
              <a:rPr lang="en-GB" dirty="0" smtClean="0"/>
              <a:t>There are some limitations about which GL texture formats are supported</a:t>
            </a:r>
          </a:p>
          <a:p>
            <a:r>
              <a:rPr lang="en-GB" dirty="0" smtClean="0"/>
              <a:t>OpenGL buffer-objects (PBO / VBO) can be shared as OpenCL buffer objects</a:t>
            </a:r>
          </a:p>
          <a:p>
            <a:r>
              <a:rPr lang="en-GB" dirty="0" smtClean="0"/>
              <a:t>If the device doesn’t support CL/GL sharing, a GL buffer can be mapped to a host pointer and wrapped by an OpenCL buffer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92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cl_khr_gl_sharing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cl_APPLE_gl_sharing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Queue creation, kernel compilation, etc. is the same as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Finally, we can create our shared object between OpenCL and OpenGL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is a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dirty="0" smtClean="0">
                <a:latin typeface="Trebuchet MS"/>
                <a:cs typeface="Trebuchet MS"/>
              </a:rPr>
              <a:t> * or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object, which is used in the same fashion as other memory objects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texture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CL_MEM_WRITE_ONLY,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GL_TEXTURE_2D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Menlo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buffer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CL_MEM_WRITE_ONLY, 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buffer from a mapped PBO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cl::Buffer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CL_MEM_WRITE_ONLY | CL_MEM_USE_HOST_PTR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*height*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(cl_uchar4)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// mapped GL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6381328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1.2: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GB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GB" sz="1200" dirty="0" smtClean="0">
                <a:solidFill>
                  <a:srgbClr val="3366FF"/>
                </a:solidFill>
              </a:rPr>
              <a:t> </a:t>
            </a:r>
            <a:r>
              <a:rPr lang="en-GB" sz="1200" dirty="0" smtClean="0"/>
              <a:t>; 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1.1: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cl::Image2DGL</a:t>
            </a:r>
            <a:r>
              <a:rPr lang="en-GB" sz="1200" dirty="0" smtClean="0"/>
              <a:t> and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cl::Image3DGL</a:t>
            </a:r>
            <a:endParaRPr lang="en-GB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4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1397</Words>
  <Application>Microsoft Macintosh PowerPoint</Application>
  <PresentationFormat>On-screen Show (4:3)</PresentationFormat>
  <Paragraphs>208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OpenCL Topics – OPENCL / OpenGL interoperability </vt:lpstr>
      <vt:lpstr>OpenGL &amp; OpenCL</vt:lpstr>
      <vt:lpstr>CL/GL Interop. Overview</vt:lpstr>
      <vt:lpstr>OpenGL Setup</vt:lpstr>
      <vt:lpstr>Setting up SDL and OpenGL</vt:lpstr>
      <vt:lpstr>Setting up SDL and OpenGL</vt:lpstr>
      <vt:lpstr>Setting up OpenCL</vt:lpstr>
      <vt:lpstr>Shared CL/GL objects</vt:lpstr>
      <vt:lpstr>Setting up OpenCL</vt:lpstr>
      <vt:lpstr>Using Shared Objects</vt:lpstr>
      <vt:lpstr>cl_khr_gl_event</vt:lpstr>
      <vt:lpstr>cl_khr_egl_image</vt:lpstr>
      <vt:lpstr>Exercise: CL/GL Interop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OPENCL / OpenGL interop. </dc:title>
  <dc:creator>James Price</dc:creator>
  <cp:lastModifiedBy>Simon McIntosh-Smith</cp:lastModifiedBy>
  <cp:revision>45</cp:revision>
  <dcterms:created xsi:type="dcterms:W3CDTF">2015-05-05T22:43:58Z</dcterms:created>
  <dcterms:modified xsi:type="dcterms:W3CDTF">2016-04-14T10:46:05Z</dcterms:modified>
</cp:coreProperties>
</file>