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64" r:id="rId3"/>
    <p:sldId id="266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83" r:id="rId12"/>
    <p:sldId id="284" r:id="rId13"/>
    <p:sldId id="267" r:id="rId14"/>
    <p:sldId id="269" r:id="rId15"/>
    <p:sldId id="268" r:id="rId16"/>
    <p:sldId id="270" r:id="rId17"/>
    <p:sldId id="271" r:id="rId18"/>
    <p:sldId id="272" r:id="rId19"/>
    <p:sldId id="278" r:id="rId20"/>
    <p:sldId id="273" r:id="rId21"/>
    <p:sldId id="274" r:id="rId22"/>
    <p:sldId id="275" r:id="rId23"/>
    <p:sldId id="281" r:id="rId24"/>
    <p:sldId id="279" r:id="rId25"/>
    <p:sldId id="277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74D45-CC88-7D46-9D48-9989C6A85D58}" type="datetimeFigureOut">
              <a:rPr lang="en-US" smtClean="0"/>
              <a:t>12/05/17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00886-CC17-8E42-AE02-995FCC13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8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Kernels</a:t>
            </a:r>
            <a:r>
              <a:rPr lang="en-GB" baseline="0" dirty="0" smtClean="0"/>
              <a:t> bundled into binary, no need to ship extra files, set paths </a:t>
            </a:r>
            <a:r>
              <a:rPr lang="en-GB" baseline="0" dirty="0" err="1" smtClean="0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2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Runtime</a:t>
            </a:r>
            <a:r>
              <a:rPr lang="en-GB" baseline="0" dirty="0" smtClean="0"/>
              <a:t> can perform constant folding, constant propagation </a:t>
            </a:r>
            <a:r>
              <a:rPr lang="en-GB" baseline="0" dirty="0" err="1" smtClean="0"/>
              <a:t>etc</a:t>
            </a:r>
            <a:r>
              <a:rPr lang="en-GB" baseline="0" dirty="0" smtClean="0"/>
              <a:t> before finalizing to native ISA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OpenCL</a:t>
            </a:r>
            <a:r>
              <a:rPr lang="en-GB" baseline="0" dirty="0" smtClean="0"/>
              <a:t> kernels may contain IP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5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65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Core in </a:t>
            </a:r>
            <a:r>
              <a:rPr lang="en-GB" dirty="0" err="1" smtClean="0"/>
              <a:t>Vulkan</a:t>
            </a:r>
            <a:r>
              <a:rPr lang="en-GB" dirty="0" smtClean="0"/>
              <a:t> from 1.0</a:t>
            </a:r>
          </a:p>
          <a:p>
            <a:r>
              <a:rPr lang="en-GB" dirty="0" smtClean="0"/>
              <a:t>Core</a:t>
            </a:r>
            <a:r>
              <a:rPr lang="en-GB" baseline="0" dirty="0" smtClean="0"/>
              <a:t> in OpenCL </a:t>
            </a:r>
            <a:r>
              <a:rPr lang="en-GB" baseline="0" dirty="0" smtClean="0"/>
              <a:t>2.1</a:t>
            </a:r>
          </a:p>
          <a:p>
            <a:r>
              <a:rPr lang="en-GB" baseline="0" dirty="0" smtClean="0"/>
              <a:t>Intel shipping SPIR-V support</a:t>
            </a:r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3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OpenCL C++ frontend</a:t>
            </a:r>
            <a:r>
              <a:rPr lang="en-GB" baseline="0" dirty="0" smtClean="0"/>
              <a:t> is now open source (</a:t>
            </a:r>
            <a:r>
              <a:rPr lang="en-GB" baseline="0" dirty="0" err="1" smtClean="0"/>
              <a:t>GitHub</a:t>
            </a:r>
            <a:r>
              <a:rPr lang="en-GB" baseline="0" dirty="0" smtClean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73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98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e.g. Image processing framework, allow third-parties</a:t>
            </a:r>
            <a:r>
              <a:rPr lang="en-GB" baseline="0" dirty="0" smtClean="0"/>
              <a:t> to drop additional filter kernels into directory and automatically insert them into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48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Hints</a:t>
            </a:r>
            <a:r>
              <a:rPr lang="en-GB" baseline="0" dirty="0" smtClean="0"/>
              <a:t> to compiler to make it potentially enable more optimizations.</a:t>
            </a:r>
          </a:p>
          <a:p>
            <a:r>
              <a:rPr lang="en-GB" baseline="0" dirty="0" err="1" smtClean="0"/>
              <a:t>reqd_work_group_size</a:t>
            </a:r>
            <a:r>
              <a:rPr lang="en-GB" baseline="0" dirty="0" smtClean="0"/>
              <a:t> requires that we know WGSIZE at compile-time, but can use meta</a:t>
            </a:r>
            <a:r>
              <a:rPr lang="en-GB" baseline="0" smtClean="0"/>
              <a:t>-programming</a:t>
            </a: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86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ifdefs</a:t>
            </a:r>
            <a:r>
              <a:rPr lang="en-GB" baseline="0" dirty="0" smtClean="0"/>
              <a:t> for toggling functionality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69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2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0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7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14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76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82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07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7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9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github.khronos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bsdl.org/download-2.0.php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Advanced OpenCL Topics:</a:t>
            </a:r>
            <a:br>
              <a:rPr lang="en-GB" dirty="0" smtClean="0"/>
            </a:br>
            <a:r>
              <a:rPr lang="en-GB" dirty="0" smtClean="0"/>
              <a:t>Kernel Compilation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2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2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86517" cy="1143000"/>
          </a:xfrm>
        </p:spPr>
        <p:txBody>
          <a:bodyPr/>
          <a:lstStyle/>
          <a:p>
            <a:r>
              <a:rPr lang="en-GB" dirty="0" smtClean="0"/>
              <a:t>Portable Binaries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Khronos has produced a specification for a </a:t>
            </a:r>
            <a:r>
              <a:rPr lang="en-GB" b="1" dirty="0" smtClean="0">
                <a:solidFill>
                  <a:srgbClr val="008000"/>
                </a:solidFill>
              </a:rPr>
              <a:t>S</a:t>
            </a:r>
            <a:r>
              <a:rPr lang="en-GB" dirty="0" smtClean="0"/>
              <a:t>tandard </a:t>
            </a:r>
            <a:r>
              <a:rPr lang="en-GB" b="1" dirty="0" smtClean="0">
                <a:solidFill>
                  <a:srgbClr val="008000"/>
                </a:solidFill>
              </a:rPr>
              <a:t>P</a:t>
            </a:r>
            <a:r>
              <a:rPr lang="en-GB" dirty="0" smtClean="0"/>
              <a:t>ortable </a:t>
            </a:r>
            <a:r>
              <a:rPr lang="en-GB" b="1" dirty="0" smtClean="0">
                <a:solidFill>
                  <a:srgbClr val="008000"/>
                </a:solidFill>
              </a:rPr>
              <a:t>I</a:t>
            </a:r>
            <a:r>
              <a:rPr lang="en-GB" dirty="0" smtClean="0"/>
              <a:t>ntermediate </a:t>
            </a:r>
            <a:r>
              <a:rPr lang="en-GB" b="1" dirty="0" smtClean="0">
                <a:solidFill>
                  <a:srgbClr val="008000"/>
                </a:solidFill>
              </a:rPr>
              <a:t>R</a:t>
            </a:r>
            <a:r>
              <a:rPr lang="en-GB" dirty="0" smtClean="0"/>
              <a:t>epresentation</a:t>
            </a:r>
          </a:p>
          <a:p>
            <a:r>
              <a:rPr lang="en-GB" dirty="0" smtClean="0"/>
              <a:t>This defines a binary format that is designed to be portable, allowing us to use the same binary across many platforms</a:t>
            </a:r>
          </a:p>
          <a:p>
            <a:r>
              <a:rPr lang="en-GB" dirty="0" smtClean="0"/>
              <a:t>Not yet supported by all vendors, but SPIR-V is now core from OpenCL 2.1 onwards</a:t>
            </a:r>
          </a:p>
          <a:p>
            <a:pPr lvl="1"/>
            <a:r>
              <a:rPr lang="en-GB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clCreateProgramWithIL</a:t>
            </a:r>
            <a:r>
              <a:rPr lang="en-GB" b="1" dirty="0" smtClean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  <a:endParaRPr lang="en-GB" b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976" y="34183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99115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SPIR-V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GB" dirty="0" smtClean="0"/>
              <a:t>Cross-vendor intermediate language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Supported as core by both OpenCL and </a:t>
            </a:r>
            <a:r>
              <a:rPr lang="en-GB" dirty="0" err="1" smtClean="0"/>
              <a:t>Vulkan</a:t>
            </a:r>
            <a:r>
              <a:rPr lang="en-GB" dirty="0" smtClean="0"/>
              <a:t> APIs</a:t>
            </a:r>
          </a:p>
          <a:p>
            <a:pPr lvl="1">
              <a:spcAft>
                <a:spcPts val="600"/>
              </a:spcAft>
            </a:pPr>
            <a:r>
              <a:rPr lang="en-GB" sz="2400" dirty="0" smtClean="0"/>
              <a:t>Two different ‘</a:t>
            </a:r>
            <a:r>
              <a:rPr lang="en-GB" sz="2400" dirty="0" err="1" smtClean="0"/>
              <a:t>flavors</a:t>
            </a:r>
            <a:r>
              <a:rPr lang="en-GB" sz="2400" dirty="0" smtClean="0"/>
              <a:t>’ of SPIR-V </a:t>
            </a:r>
          </a:p>
          <a:p>
            <a:pPr lvl="1">
              <a:spcAft>
                <a:spcPts val="600"/>
              </a:spcAft>
            </a:pPr>
            <a:r>
              <a:rPr lang="en-GB" sz="2400" dirty="0" smtClean="0"/>
              <a:t>Environment specifications describe which features supported by each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Clean-sheet design, no dependency on LLVM</a:t>
            </a:r>
          </a:p>
          <a:p>
            <a:pPr lvl="1">
              <a:spcAft>
                <a:spcPts val="600"/>
              </a:spcAft>
            </a:pPr>
            <a:r>
              <a:rPr lang="en-GB" sz="2400" dirty="0" smtClean="0"/>
              <a:t>Open-source tools* provided for SPIR-V&lt;-&gt;LLVM translation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Enables alternative kernel programming languages</a:t>
            </a:r>
          </a:p>
          <a:p>
            <a:pPr lvl="1">
              <a:spcAft>
                <a:spcPts val="600"/>
              </a:spcAft>
            </a:pPr>
            <a:r>
              <a:rPr lang="en-GB" sz="2400" dirty="0" smtClean="0"/>
              <a:t>OpenCL 2.2 introduces C++ kernel language using SPIR-V 1.2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Offline compilation workflow</a:t>
            </a:r>
          </a:p>
          <a:p>
            <a:pPr lvl="1">
              <a:spcAft>
                <a:spcPts val="600"/>
              </a:spcAft>
            </a:pPr>
            <a:r>
              <a:rPr lang="en-GB" sz="2400" dirty="0" smtClean="0"/>
              <a:t>Lowered to native ISA at runtime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976" y="34183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6" name="TextBox 5"/>
          <p:cNvSpPr txBox="1"/>
          <p:nvPr/>
        </p:nvSpPr>
        <p:spPr>
          <a:xfrm>
            <a:off x="457200" y="634167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  <a:r>
              <a:rPr lang="en-GB" b="1" dirty="0" smtClean="0">
                <a:hlinkClick r:id="rId4"/>
              </a:rPr>
              <a:t>http</a:t>
            </a:r>
            <a:r>
              <a:rPr lang="en-GB" b="1" dirty="0">
                <a:hlinkClick r:id="rId4"/>
              </a:rPr>
              <a:t>://github.khronos.org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26003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SPIR-V Ecosystem</a:t>
            </a:r>
            <a:endParaRPr lang="en-GB" dirty="0"/>
          </a:p>
        </p:txBody>
      </p:sp>
      <p:pic>
        <p:nvPicPr>
          <p:cNvPr id="4" name="Content Placeholder 4" descr="spirv-ecosystem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0" r="-1140"/>
          <a:stretch>
            <a:fillRect/>
          </a:stretch>
        </p:blipFill>
        <p:spPr>
          <a:xfrm>
            <a:off x="-74605" y="1295211"/>
            <a:ext cx="9218605" cy="5069878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976" y="34183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6" name="TextBox 5"/>
          <p:cNvSpPr txBox="1"/>
          <p:nvPr/>
        </p:nvSpPr>
        <p:spPr>
          <a:xfrm>
            <a:off x="2822726" y="6488668"/>
            <a:ext cx="348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(IWOCL 2015, Stanford University)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636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Generating Assembly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It can be useful to inspect compiler output to see if the compiler is doing what you think it’s doing</a:t>
            </a:r>
          </a:p>
          <a:p>
            <a:r>
              <a:rPr lang="en-GB" dirty="0" smtClean="0"/>
              <a:t>On NVIDIA platforms the ‘binary’ retrieved is actually PTX, their abstract assembly language</a:t>
            </a:r>
          </a:p>
          <a:p>
            <a:r>
              <a:rPr lang="en-GB" dirty="0" smtClean="0"/>
              <a:t>On AMD platforms you can add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–save-temps</a:t>
            </a:r>
            <a:r>
              <a:rPr lang="en-GB" dirty="0" smtClean="0"/>
              <a:t> to the build options to generate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il</a:t>
            </a:r>
            <a:r>
              <a:rPr lang="en-GB" b="1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isa</a:t>
            </a:r>
            <a:r>
              <a:rPr lang="en-GB" dirty="0" smtClean="0"/>
              <a:t> files containing the intermediate representation and native assembly code</a:t>
            </a:r>
          </a:p>
          <a:p>
            <a:r>
              <a:rPr lang="en-GB" dirty="0" smtClean="0"/>
              <a:t>Other vendors may provide an offline compiler which can generate LLVM/SPIR or assembly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777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provides a mechanism for automatically discovering and using new kernels, without having to write any new host code</a:t>
            </a:r>
          </a:p>
          <a:p>
            <a:r>
              <a:rPr lang="en-GB" dirty="0" smtClean="0"/>
              <a:t>Can make it much easier to add new kernels to an existing application</a:t>
            </a:r>
          </a:p>
          <a:p>
            <a:r>
              <a:rPr lang="en-GB" dirty="0" smtClean="0"/>
              <a:t>Provides a means for libraries and frameworks to accept additional kernels from third parties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43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We can query a program object for the names of all the kernels that it contains: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</a:t>
            </a:r>
            <a:r>
              <a:rPr lang="en-GB" b="1" dirty="0" err="1" smtClean="0">
                <a:latin typeface="Courier New"/>
                <a:cs typeface="Courier New"/>
              </a:rPr>
              <a:t>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</a:t>
            </a:r>
            <a:r>
              <a:rPr lang="en-GB" b="1" dirty="0" smtClean="0">
                <a:latin typeface="Courier New"/>
                <a:cs typeface="Courier New"/>
              </a:rPr>
              <a:t>CL_PROGRAM_NUM_KERNELS&gt;();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 smtClean="0">
                <a:latin typeface="Courier New"/>
                <a:cs typeface="Courier New"/>
              </a:rPr>
              <a:t>&lt;CL_PROGRAM_KERNEL_NAMES&gt;(</a:t>
            </a:r>
            <a:r>
              <a:rPr lang="en-GB" b="1" dirty="0">
                <a:latin typeface="Courier New"/>
                <a:cs typeface="Courier New"/>
              </a:rPr>
              <a:t>)</a:t>
            </a:r>
            <a:r>
              <a:rPr lang="en-GB" b="1" dirty="0" smtClean="0">
                <a:latin typeface="Courier New"/>
                <a:cs typeface="Courier New"/>
              </a:rPr>
              <a:t>;</a:t>
            </a:r>
          </a:p>
          <a:p>
            <a:r>
              <a:rPr lang="en-GB" dirty="0" smtClean="0"/>
              <a:t>We can also query information about kernel arguments (</a:t>
            </a:r>
            <a:r>
              <a:rPr lang="en-GB" dirty="0" err="1" smtClean="0"/>
              <a:t>OpenCL</a:t>
            </a:r>
            <a:r>
              <a:rPr lang="en-GB" dirty="0" smtClean="0"/>
              <a:t> 1.2):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k</a:t>
            </a:r>
            <a:r>
              <a:rPr lang="en-GB" b="1" dirty="0" err="1" smtClean="0">
                <a:latin typeface="Courier New"/>
                <a:cs typeface="Courier New"/>
              </a:rPr>
              <a:t>ernel.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 smtClean="0">
                <a:latin typeface="Courier New"/>
                <a:cs typeface="Courier New"/>
              </a:rPr>
              <a:t>&lt;CL_KERNEL_NUM_ARGS&gt;();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k</a:t>
            </a:r>
            <a:r>
              <a:rPr lang="en-GB" b="1" dirty="0" err="1" smtClean="0">
                <a:latin typeface="Courier New"/>
                <a:cs typeface="Courier New"/>
              </a:rPr>
              <a:t>ernel.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getArgInfo</a:t>
            </a:r>
            <a:r>
              <a:rPr lang="en-GB" b="1" dirty="0" smtClean="0">
                <a:latin typeface="Courier New"/>
                <a:cs typeface="Courier New"/>
              </a:rPr>
              <a:t>&lt;CL_KERNEL_ARG_*&gt;();</a:t>
            </a:r>
          </a:p>
          <a:p>
            <a:pPr marL="0" indent="0">
              <a:buNone/>
            </a:pPr>
            <a:r>
              <a:rPr lang="en-GB" dirty="0" smtClean="0">
                <a:latin typeface="Trebuchet MS"/>
                <a:cs typeface="Trebuchet MS"/>
              </a:rPr>
              <a:t>	(the program should be compiled using the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	-cl-kernel-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-info </a:t>
            </a:r>
            <a:r>
              <a:rPr lang="en-GB" dirty="0" smtClean="0">
                <a:solidFill>
                  <a:srgbClr val="000000"/>
                </a:solidFill>
                <a:latin typeface="Trebuchet MS"/>
                <a:cs typeface="Trebuchet MS"/>
              </a:rPr>
              <a:t>option</a:t>
            </a:r>
            <a:r>
              <a:rPr lang="en-GB" dirty="0" smtClean="0">
                <a:solidFill>
                  <a:srgbClr val="000000"/>
                </a:solidFill>
                <a:cs typeface="Courier New"/>
              </a:rPr>
              <a:t>)</a:t>
            </a:r>
            <a:endParaRPr lang="en-GB" dirty="0">
              <a:solidFill>
                <a:srgbClr val="3366FF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4401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Separate Compilation and Linking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OpenCL 1.2 gives more control over the build process by adding two new functions:</a:t>
            </a:r>
          </a:p>
          <a:p>
            <a:pPr marL="400050" lvl="1" indent="0">
              <a:buNone/>
            </a:pP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compile</a:t>
            </a:r>
            <a:r>
              <a:rPr lang="en-GB" b="1" dirty="0" smtClean="0">
                <a:latin typeface="Courier New"/>
                <a:cs typeface="Courier New"/>
              </a:rPr>
              <a:t>()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</a:t>
            </a:r>
            <a:r>
              <a:rPr lang="en-GB" b="1" dirty="0" smtClean="0">
                <a:latin typeface="Courier New"/>
                <a:cs typeface="Courier New"/>
              </a:rPr>
              <a:t>l::Program::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linkProgram</a:t>
            </a:r>
            <a:r>
              <a:rPr lang="en-GB" b="1" dirty="0" smtClean="0">
                <a:latin typeface="Courier New"/>
                <a:cs typeface="Courier New"/>
              </a:rPr>
              <a:t>()</a:t>
            </a:r>
          </a:p>
          <a:p>
            <a:r>
              <a:rPr lang="en-GB" dirty="0" smtClean="0"/>
              <a:t>This enables the creation of libraries of compiled OpenCL functions, that can be linked to multiple program objects</a:t>
            </a:r>
          </a:p>
          <a:p>
            <a:r>
              <a:rPr lang="en-GB" dirty="0" smtClean="0"/>
              <a:t>Can improve program build times, by allowing code shared across multiple programs to be extracted into a common library</a:t>
            </a:r>
          </a:p>
        </p:txBody>
      </p:sp>
    </p:spTree>
    <p:extLst>
      <p:ext uri="{BB962C8B-B14F-4D97-AF65-F5344CB8AC3E}">
        <p14:creationId xmlns:p14="http://schemas.microsoft.com/office/powerpoint/2010/main" val="362446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OpenCL compilers accept a number of flags that affect how kernels are compiled: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-cl-opt-disable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cl-single-precision-constant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denorms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-are-zero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-cl-fp32-correctly-rounded-divide-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sqrt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cl-mad-enable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-cl-no-signed-zeros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-cl-unsafe-math-optimizations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-cl-finite-math-only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-cl-fast-relaxed-math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Options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827584" y="4005064"/>
            <a:ext cx="5976664" cy="158417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5148064" y="4797152"/>
            <a:ext cx="1800200" cy="1008112"/>
          </a:xfrm>
          <a:prstGeom prst="curvedConnector3">
            <a:avLst>
              <a:gd name="adj1" fmla="val 158117"/>
            </a:avLst>
          </a:prstGeom>
          <a:ln w="69850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820153">
            <a:off x="6768626" y="5071581"/>
            <a:ext cx="1212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8000"/>
                </a:solidFill>
              </a:rPr>
              <a:t>implies</a:t>
            </a:r>
            <a:endParaRPr lang="en-GB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1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Flags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Vendors may expose additional flags to give further control over program compilation, but these will not be portable between different OpenCL platforms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For example, NVIDIA provide the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-arch</a:t>
            </a:r>
            <a:r>
              <a:rPr lang="en-GB" dirty="0" smtClean="0"/>
              <a:t> flag to specify which GPU architecture should be targeted, 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maxrregcount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smtClean="0"/>
              <a:t>to limit the number of registers used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Some vendors support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–O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dirty="0" smtClean="0"/>
              <a:t> </a:t>
            </a:r>
            <a:r>
              <a:rPr lang="en-GB" dirty="0"/>
              <a:t>f</a:t>
            </a:r>
            <a:r>
              <a:rPr lang="en-GB" dirty="0" smtClean="0"/>
              <a:t>lags to control the optimization level 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AMD allow additional build options to be dynamically added using an environment variable: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AMD_OCL_BUILD_OPTIONS_APPEND</a:t>
            </a:r>
          </a:p>
        </p:txBody>
      </p:sp>
    </p:spTree>
    <p:extLst>
      <p:ext uri="{BB962C8B-B14F-4D97-AF65-F5344CB8AC3E}">
        <p14:creationId xmlns:p14="http://schemas.microsoft.com/office/powerpoint/2010/main" val="80319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Other compilation </a:t>
            </a:r>
            <a:r>
              <a:rPr lang="en-GB" dirty="0" smtClean="0"/>
              <a:t>hints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Can use an attribute to inform the compiler of the work-group size that you intend to launch kernels with: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__attribute__((</a:t>
            </a:r>
            <a:r>
              <a:rPr lang="en-GB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reqd_work_group_size</a:t>
            </a:r>
            <a:r>
              <a:rPr lang="en-GB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(x, y, z)))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As with C/C++, use the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dirty="0" smtClean="0"/>
              <a:t>/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restrict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keywords for kernel arguments where appropriate to make sure the compiler can optimise memory accesses</a:t>
            </a:r>
          </a:p>
        </p:txBody>
      </p:sp>
    </p:spTree>
    <p:extLst>
      <p:ext uri="{BB962C8B-B14F-4D97-AF65-F5344CB8AC3E}">
        <p14:creationId xmlns:p14="http://schemas.microsoft.com/office/powerpoint/2010/main" val="1138100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usually </a:t>
            </a:r>
            <a:r>
              <a:rPr lang="en-GB" dirty="0" smtClean="0"/>
              <a:t>load our OpenCL </a:t>
            </a:r>
            <a:r>
              <a:rPr lang="en-GB" dirty="0"/>
              <a:t>kernel source </a:t>
            </a:r>
            <a:r>
              <a:rPr lang="en-GB" dirty="0" smtClean="0"/>
              <a:t>code from </a:t>
            </a:r>
            <a:r>
              <a:rPr lang="en-GB" dirty="0"/>
              <a:t>file(s) at runtime</a:t>
            </a:r>
          </a:p>
          <a:p>
            <a:r>
              <a:rPr lang="en-GB" dirty="0" smtClean="0"/>
              <a:t>We can make things easier by using a script to convert OpenCL source files into string literals defined inside header files</a:t>
            </a:r>
          </a:p>
          <a:p>
            <a:r>
              <a:rPr lang="en-GB" dirty="0" smtClean="0"/>
              <a:t>This script then becomes part of the build process in the </a:t>
            </a:r>
            <a:r>
              <a:rPr lang="en-GB" dirty="0" err="1" smtClean="0"/>
              <a:t>Makefile</a:t>
            </a:r>
            <a:r>
              <a:rPr lang="en-GB" dirty="0" smtClean="0"/>
              <a:t>: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foo.h</a:t>
            </a:r>
            <a:r>
              <a:rPr lang="en-GB" b="1" dirty="0" smtClean="0">
                <a:solidFill>
                  <a:schemeClr val="accent3"/>
                </a:solidFill>
                <a:latin typeface="Courier New"/>
                <a:cs typeface="Courier New"/>
              </a:rPr>
              <a:t>: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 smtClean="0">
                <a:latin typeface="Courier New"/>
                <a:cs typeface="Courier New"/>
              </a:rPr>
              <a:t>foo.cl</a:t>
            </a:r>
            <a:endParaRPr lang="en-GB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    ./</a:t>
            </a:r>
            <a:r>
              <a:rPr lang="en-GB" b="1" dirty="0" err="1" smtClean="0">
                <a:latin typeface="Courier New"/>
                <a:cs typeface="Courier New"/>
              </a:rPr>
              <a:t>stringify_ocl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 smtClean="0">
                <a:latin typeface="Courier New"/>
                <a:cs typeface="Courier New"/>
              </a:rPr>
              <a:t>foo.cl</a:t>
            </a:r>
            <a:endParaRPr lang="en-GB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450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can exploit runtime compilation to embed values that are only known at runtime into kernels as compile-time constants</a:t>
            </a:r>
          </a:p>
          <a:p>
            <a:r>
              <a:rPr lang="en-GB" dirty="0" smtClean="0"/>
              <a:t>In some cases this can significantly improve performance</a:t>
            </a:r>
          </a:p>
          <a:p>
            <a:r>
              <a:rPr lang="en-GB" dirty="0" smtClean="0"/>
              <a:t>OpenCL compilers support the same </a:t>
            </a:r>
            <a:r>
              <a:rPr lang="en-GB" dirty="0" err="1" smtClean="0"/>
              <a:t>preprocessor</a:t>
            </a:r>
            <a:r>
              <a:rPr lang="en-GB" dirty="0" smtClean="0"/>
              <a:t> definition flags as GCC/Clang:</a:t>
            </a:r>
            <a:endParaRPr lang="en-GB" dirty="0"/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=value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1719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Example: Multiply a vector by a constant value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Passing the value as an argument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*data,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C0504D"/>
                </a:solidFill>
                <a:latin typeface="Courier New"/>
                <a:cs typeface="Courier New"/>
              </a:rPr>
              <a:t>const</a:t>
            </a: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i="1" dirty="0" smtClean="0">
                <a:latin typeface="Courier New"/>
                <a:cs typeface="Courier New"/>
              </a:rPr>
              <a:t>  </a:t>
            </a:r>
            <a:r>
              <a:rPr lang="en-GB" b="1" dirty="0" smtClean="0">
                <a:latin typeface="Courier New"/>
                <a:cs typeface="Courier New"/>
              </a:rPr>
              <a:t>factor)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 smtClean="0">
                <a:latin typeface="Courier New"/>
                <a:cs typeface="Courier New"/>
              </a:rPr>
              <a:t>i</a:t>
            </a:r>
            <a:r>
              <a:rPr lang="en-GB" b="1" dirty="0" smtClean="0">
                <a:latin typeface="Courier New"/>
                <a:cs typeface="Courier New"/>
              </a:rPr>
              <a:t>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smtClean="0">
                <a:latin typeface="Courier New"/>
                <a:cs typeface="Courier New"/>
              </a:rPr>
              <a:t>data</a:t>
            </a:r>
            <a:r>
              <a:rPr lang="en-GB" b="1" dirty="0">
                <a:latin typeface="Courier New"/>
                <a:cs typeface="Courier New"/>
              </a:rPr>
              <a:t>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</a:t>
            </a:r>
            <a:r>
              <a:rPr lang="en-GB" b="1" dirty="0" smtClean="0">
                <a:latin typeface="Courier New"/>
                <a:cs typeface="Courier New"/>
              </a:rPr>
              <a:t>factor;</a:t>
            </a:r>
            <a:r>
              <a:rPr lang="en-GB" b="1" dirty="0">
                <a:latin typeface="Courier New"/>
                <a:cs typeface="Courier New"/>
              </a:rPr>
              <a:t/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 smtClean="0">
                <a:latin typeface="Courier New"/>
                <a:cs typeface="Courier New"/>
              </a:rPr>
              <a:t>}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 smtClean="0">
                <a:latin typeface="Courier New"/>
                <a:cs typeface="Courier New"/>
              </a:rPr>
              <a:t>(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""</a:t>
            </a:r>
            <a:r>
              <a:rPr lang="en-GB" b="1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Defining the value as a </a:t>
            </a:r>
            <a:r>
              <a:rPr lang="en-GB" dirty="0" err="1" smtClean="0"/>
              <a:t>preprocessor</a:t>
            </a:r>
            <a:r>
              <a:rPr lang="en-GB" dirty="0" smtClean="0"/>
              <a:t> macro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</a:t>
            </a:r>
            <a:r>
              <a:rPr lang="en-GB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{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smtClean="0">
                <a:latin typeface="Courier New"/>
                <a:cs typeface="Courier New"/>
              </a:rPr>
              <a:t>data</a:t>
            </a:r>
            <a:r>
              <a:rPr lang="en-GB" b="1" dirty="0">
                <a:latin typeface="Courier New"/>
                <a:cs typeface="Courier New"/>
              </a:rPr>
              <a:t>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</a:t>
            </a:r>
            <a:r>
              <a:rPr lang="en-GB" b="1" dirty="0" smtClean="0">
                <a:latin typeface="Courier New"/>
                <a:cs typeface="Courier New"/>
              </a:rPr>
              <a:t>factor;</a:t>
            </a:r>
            <a:r>
              <a:rPr lang="en-GB" b="1" dirty="0">
                <a:latin typeface="Courier New"/>
                <a:cs typeface="Courier New"/>
              </a:rPr>
              <a:t/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stringstream</a:t>
            </a:r>
            <a:r>
              <a:rPr lang="en-GB" b="1" dirty="0">
                <a:latin typeface="Courier New"/>
                <a:cs typeface="Courier New"/>
              </a:rPr>
              <a:t> options;      </a:t>
            </a:r>
            <a:r>
              <a:rPr lang="en-GB" b="1" dirty="0" err="1">
                <a:latin typeface="Courier New"/>
                <a:cs typeface="Courier New"/>
              </a:rPr>
              <a:t>options.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setf</a:t>
            </a:r>
            <a:r>
              <a:rPr lang="en-GB" b="1" dirty="0" smtClean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ios</a:t>
            </a:r>
            <a:r>
              <a:rPr lang="en-GB" b="1" dirty="0">
                <a:latin typeface="Courier New"/>
                <a:cs typeface="Courier New"/>
              </a:rPr>
              <a:t>::fixed, </a:t>
            </a: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ios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floatfield</a:t>
            </a:r>
            <a:r>
              <a:rPr lang="en-GB" b="1" dirty="0">
                <a:latin typeface="Courier New"/>
                <a:cs typeface="Courier New"/>
              </a:rPr>
              <a:t>);      </a:t>
            </a: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options </a:t>
            </a:r>
            <a:r>
              <a:rPr lang="en-GB" b="1" dirty="0">
                <a:latin typeface="Courier New"/>
                <a:cs typeface="Courier New"/>
              </a:rPr>
              <a:t>&lt;&lt; </a:t>
            </a:r>
            <a:r>
              <a:rPr lang="en-GB" b="1" dirty="0" smtClean="0">
                <a:solidFill>
                  <a:srgbClr val="4BACC6"/>
                </a:solidFill>
                <a:latin typeface="Courier New"/>
                <a:cs typeface="Courier New"/>
              </a:rPr>
              <a:t>"-</a:t>
            </a:r>
            <a:r>
              <a:rPr lang="en-GB" b="1" dirty="0" err="1" smtClean="0">
                <a:solidFill>
                  <a:srgbClr val="4BACC6"/>
                </a:solidFill>
                <a:latin typeface="Courier New"/>
                <a:cs typeface="Courier New"/>
              </a:rPr>
              <a:t>Dfactor</a:t>
            </a:r>
            <a:r>
              <a:rPr lang="en-GB" b="1" dirty="0">
                <a:solidFill>
                  <a:srgbClr val="4BACC6"/>
                </a:solidFill>
                <a:latin typeface="Courier New"/>
                <a:cs typeface="Courier New"/>
              </a:rPr>
              <a:t>="</a:t>
            </a:r>
            <a:endParaRPr lang="en-GB" b="1" dirty="0" smtClean="0">
              <a:solidFill>
                <a:srgbClr val="4BACC6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       &lt;&lt; </a:t>
            </a:r>
            <a:r>
              <a:rPr lang="en-GB" b="1" dirty="0" err="1" smtClean="0">
                <a:latin typeface="Courier New"/>
                <a:cs typeface="Courier New"/>
              </a:rPr>
              <a:t>userFactor</a:t>
            </a:r>
            <a:r>
              <a:rPr lang="en-GB" b="1" dirty="0" smtClean="0">
                <a:latin typeface="Courier New"/>
                <a:cs typeface="Courier New"/>
              </a:rPr>
              <a:t>; </a:t>
            </a: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 err="1">
                <a:latin typeface="Courier New"/>
                <a:cs typeface="Courier New"/>
              </a:rPr>
              <a:t>options.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str</a:t>
            </a:r>
            <a:r>
              <a:rPr lang="en-GB" b="1" dirty="0">
                <a:latin typeface="Courier New"/>
                <a:cs typeface="Courier New"/>
              </a:rPr>
              <a:t>().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c_str</a:t>
            </a:r>
            <a:r>
              <a:rPr lang="en-GB" b="1" dirty="0">
                <a:latin typeface="Courier New"/>
                <a:cs typeface="Courier New"/>
              </a:rPr>
              <a:t>())</a:t>
            </a:r>
            <a:r>
              <a:rPr lang="en-GB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496695" y="1883737"/>
            <a:ext cx="3096344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Not known at application build time (e.g. passed as command-line argument)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28543" y="2819841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1"/>
          </p:cNvCxnSpPr>
          <p:nvPr/>
        </p:nvCxnSpPr>
        <p:spPr>
          <a:xfrm flipV="1">
            <a:off x="2920631" y="2345402"/>
            <a:ext cx="576064" cy="4744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20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p"/>
      <p:bldP spid="7" grpId="0" animBg="1"/>
      <p:bldP spid="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Can be used to dynamically change the precision of a kernel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Use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instead of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float/double</a:t>
            </a:r>
            <a:r>
              <a:rPr lang="en-GB" dirty="0" smtClean="0"/>
              <a:t>, then define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at runtime using OpenCL build options: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–DREAL=type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Can make runtime decisions that change the functionality of the kernel, or change the way that it is implemented to improve performance portability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Switching between scalar and vector types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Changing whether data is stored in buffers or images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Toggling use of local memory</a:t>
            </a:r>
          </a:p>
        </p:txBody>
      </p:sp>
    </p:spTree>
    <p:extLst>
      <p:ext uri="{BB962C8B-B14F-4D97-AF65-F5344CB8AC3E}">
        <p14:creationId xmlns:p14="http://schemas.microsoft.com/office/powerpoint/2010/main" val="408509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6386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All of this requires that we are compiling our OpenCL sources at runtime – this doesn’t work if we are precompiling our kernels or using SPIR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OpenCL 2.2 and SPIR-V provide the concept of </a:t>
            </a:r>
            <a:r>
              <a:rPr lang="en-GB" i="1" dirty="0" smtClean="0">
                <a:latin typeface="Trebuchet MS"/>
                <a:cs typeface="Trebuchet MS"/>
              </a:rPr>
              <a:t>specialization constants</a:t>
            </a:r>
            <a:r>
              <a:rPr lang="en-GB" dirty="0" smtClean="0">
                <a:latin typeface="Trebuchet MS"/>
                <a:cs typeface="Trebuchet MS"/>
              </a:rPr>
              <a:t>, which allow symbolic values to be set at runtime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985283" y="4363467"/>
            <a:ext cx="7199996" cy="2478637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OpenCL C++ kernel code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specialization constant with ID 1 and default value of 3.f</a:t>
            </a: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cl::</a:t>
            </a:r>
            <a:r>
              <a:rPr lang="en-GB" b="1" dirty="0" err="1" smtClean="0">
                <a:latin typeface="Courier New"/>
                <a:cs typeface="Courier New"/>
              </a:rPr>
              <a:t>spec_constant</a:t>
            </a:r>
            <a:r>
              <a:rPr lang="en-GB" b="1" dirty="0" smtClean="0">
                <a:latin typeface="Courier New"/>
                <a:cs typeface="Courier New"/>
              </a:rPr>
              <a:t>&lt;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 smtClean="0">
                <a:latin typeface="Courier New"/>
                <a:cs typeface="Courier New"/>
              </a:rPr>
              <a:t>, 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 smtClean="0">
                <a:latin typeface="Courier New"/>
                <a:cs typeface="Courier New"/>
              </a:rPr>
              <a:t>&gt; factor = {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3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.f</a:t>
            </a:r>
            <a:r>
              <a:rPr lang="en-GB" b="1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buFont typeface="Arial"/>
              <a:buNone/>
            </a:pPr>
            <a:r>
              <a:rPr lang="en-GB" b="1" dirty="0" smtClean="0">
                <a:latin typeface="Courier New"/>
                <a:cs typeface="Courier New"/>
              </a:rPr>
              <a:t>data[</a:t>
            </a:r>
            <a:r>
              <a:rPr lang="en-GB" b="1" dirty="0" err="1" smtClean="0">
                <a:latin typeface="Courier New"/>
                <a:cs typeface="Courier New"/>
              </a:rPr>
              <a:t>i</a:t>
            </a:r>
            <a:r>
              <a:rPr lang="en-GB" b="1" dirty="0" smtClean="0">
                <a:latin typeface="Courier New"/>
                <a:cs typeface="Courier New"/>
              </a:rPr>
              <a:t>] *= </a:t>
            </a:r>
            <a:r>
              <a:rPr lang="en-GB" b="1" dirty="0" err="1" smtClean="0">
                <a:latin typeface="Courier New"/>
                <a:cs typeface="Courier New"/>
              </a:rPr>
              <a:t>factor.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</a:t>
            </a:r>
            <a:r>
              <a:rPr lang="en-GB" b="1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Font typeface="Arial"/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Host code</a:t>
            </a:r>
          </a:p>
          <a:p>
            <a:pPr marL="0" indent="0">
              <a:buFont typeface="Arial"/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Set value of specialization constant and then build program</a:t>
            </a:r>
          </a:p>
          <a:p>
            <a:pPr marL="0" indent="0">
              <a:buNone/>
            </a:pP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cl_uint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 smtClean="0">
                <a:latin typeface="Courier New"/>
                <a:cs typeface="Courier New"/>
              </a:rPr>
              <a:t>spec_id</a:t>
            </a:r>
            <a:r>
              <a:rPr lang="en-GB" b="1" dirty="0" smtClean="0">
                <a:latin typeface="Courier New"/>
                <a:cs typeface="Courier New"/>
              </a:rPr>
              <a:t> = 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clSetProgramSpecializationConstant</a:t>
            </a:r>
            <a:r>
              <a:rPr lang="en-GB" b="1" dirty="0" smtClean="0">
                <a:latin typeface="Courier New"/>
                <a:cs typeface="Courier New"/>
              </a:rPr>
              <a:t>(program, </a:t>
            </a:r>
            <a:r>
              <a:rPr lang="en-GB" b="1" dirty="0" err="1" smtClean="0">
                <a:latin typeface="Courier New"/>
                <a:cs typeface="Courier New"/>
              </a:rPr>
              <a:t>spec_id</a:t>
            </a:r>
            <a:r>
              <a:rPr lang="en-GB" b="1" dirty="0" smtClean="0">
                <a:latin typeface="Courier New"/>
                <a:cs typeface="Courier New"/>
              </a:rPr>
              <a:t>, </a:t>
            </a:r>
          </a:p>
          <a:p>
            <a:pPr marL="0" indent="0">
              <a:buFont typeface="Arial"/>
              <a:buNone/>
            </a:pP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                     </a:t>
            </a: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GB" b="1" dirty="0" smtClean="0">
                <a:latin typeface="Courier New"/>
                <a:cs typeface="Courier New"/>
              </a:rPr>
              <a:t>(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 smtClean="0">
                <a:latin typeface="Courier New"/>
                <a:cs typeface="Courier New"/>
              </a:rPr>
              <a:t>), &amp;</a:t>
            </a:r>
            <a:r>
              <a:rPr lang="en-GB" b="1" dirty="0" err="1" smtClean="0">
                <a:latin typeface="Courier New"/>
                <a:cs typeface="Courier New"/>
              </a:rPr>
              <a:t>userFactor</a:t>
            </a:r>
            <a:r>
              <a:rPr lang="en-GB" b="1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clBuildProgram</a:t>
            </a:r>
            <a:r>
              <a:rPr lang="en-GB" b="1" dirty="0" smtClean="0">
                <a:latin typeface="Courier New"/>
                <a:cs typeface="Courier New"/>
              </a:rPr>
              <a:t>(program, 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 smtClean="0">
                <a:latin typeface="Courier New"/>
                <a:cs typeface="Courier New"/>
              </a:rPr>
              <a:t>, &amp;device, </a:t>
            </a:r>
            <a:r>
              <a:rPr lang="en-GB" b="1" dirty="0" smtClean="0">
                <a:solidFill>
                  <a:srgbClr val="4BACC6"/>
                </a:solidFill>
                <a:latin typeface="Courier New"/>
                <a:cs typeface="Courier New"/>
              </a:rPr>
              <a:t>""</a:t>
            </a:r>
            <a:r>
              <a:rPr lang="en-GB" b="1" dirty="0" smtClean="0">
                <a:latin typeface="Courier New"/>
                <a:cs typeface="Courier New"/>
              </a:rPr>
              <a:t>, NULL, NULL);</a:t>
            </a:r>
          </a:p>
          <a:p>
            <a:pPr marL="0" indent="0">
              <a:buFont typeface="Arial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5864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Exercise: kernel compilation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The example is a simple bilateral filter</a:t>
            </a:r>
          </a:p>
          <a:p>
            <a:pPr lvl="1"/>
            <a:r>
              <a:rPr lang="en-GB" dirty="0" smtClean="0"/>
              <a:t>Edge-preserving smoothing/noise reduction filter</a:t>
            </a:r>
          </a:p>
          <a:p>
            <a:pPr lvl="1"/>
            <a:r>
              <a:rPr lang="en-GB" dirty="0" smtClean="0"/>
              <a:t>Each pixel in output is some function of its neighbouring pixels in input</a:t>
            </a:r>
          </a:p>
          <a:p>
            <a:pPr lvl="1"/>
            <a:r>
              <a:rPr lang="en-GB" dirty="0" smtClean="0"/>
              <a:t>Uses </a:t>
            </a:r>
            <a:r>
              <a:rPr lang="en-GB" dirty="0" err="1" smtClean="0">
                <a:latin typeface="Courier New"/>
                <a:cs typeface="Courier New"/>
              </a:rPr>
              <a:t>sqrt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/>
                <a:cs typeface="Courier New"/>
              </a:rPr>
              <a:t>exp</a:t>
            </a:r>
            <a:r>
              <a:rPr lang="en-GB" dirty="0" smtClean="0"/>
              <a:t> and </a:t>
            </a:r>
            <a:r>
              <a:rPr lang="en-GB" dirty="0" smtClean="0">
                <a:latin typeface="Courier New"/>
                <a:cs typeface="Courier New"/>
              </a:rPr>
              <a:t>distance</a:t>
            </a:r>
            <a:r>
              <a:rPr lang="en-GB" dirty="0" smtClean="0"/>
              <a:t> </a:t>
            </a:r>
            <a:r>
              <a:rPr lang="en-GB" dirty="0" err="1" smtClean="0"/>
              <a:t>builtins</a:t>
            </a:r>
            <a:endParaRPr lang="en-GB" dirty="0" smtClean="0"/>
          </a:p>
          <a:p>
            <a:r>
              <a:rPr lang="en-GB" dirty="0" smtClean="0"/>
              <a:t>A fully working implementation of this code is provided as a starting point</a:t>
            </a:r>
          </a:p>
          <a:p>
            <a:r>
              <a:rPr lang="en-GB" b="1" dirty="0" smtClean="0"/>
              <a:t>NOTE:</a:t>
            </a:r>
            <a:r>
              <a:rPr lang="en-GB" dirty="0" smtClean="0"/>
              <a:t> Requires the SDL2 library</a:t>
            </a:r>
          </a:p>
          <a:p>
            <a:pPr lvl="1"/>
            <a:r>
              <a:rPr lang="en-GB" dirty="0" smtClean="0"/>
              <a:t>Linux: </a:t>
            </a:r>
            <a:r>
              <a:rPr lang="en-GB" dirty="0" smtClean="0">
                <a:latin typeface="Courier New"/>
                <a:cs typeface="Courier New"/>
              </a:rPr>
              <a:t>yum install SDL2-devel</a:t>
            </a:r>
            <a:r>
              <a:rPr lang="en-GB" dirty="0" smtClean="0"/>
              <a:t> or </a:t>
            </a:r>
            <a:r>
              <a:rPr lang="en-GB" dirty="0" smtClean="0">
                <a:latin typeface="Courier New"/>
                <a:cs typeface="Courier New"/>
              </a:rPr>
              <a:t>apt-get install libsdl2</a:t>
            </a:r>
            <a:r>
              <a:rPr lang="en-GB" dirty="0">
                <a:latin typeface="Courier New"/>
                <a:cs typeface="Courier New"/>
              </a:rPr>
              <a:t>-</a:t>
            </a:r>
            <a:r>
              <a:rPr lang="en-GB" dirty="0" smtClean="0">
                <a:latin typeface="Courier New"/>
                <a:cs typeface="Courier New"/>
              </a:rPr>
              <a:t>dev</a:t>
            </a:r>
          </a:p>
          <a:p>
            <a:pPr lvl="1"/>
            <a:r>
              <a:rPr lang="en-GB" dirty="0" smtClean="0"/>
              <a:t>OS X: Download and install SDL2 development framework</a:t>
            </a:r>
          </a:p>
          <a:p>
            <a:pPr lvl="2"/>
            <a:r>
              <a:rPr lang="en-GB" dirty="0">
                <a:hlinkClick r:id="rId2"/>
              </a:rPr>
              <a:t>https://www.libsdl.org/download-2.0.</a:t>
            </a:r>
            <a:r>
              <a:rPr lang="en-GB" dirty="0" smtClean="0">
                <a:hlinkClick r:id="rId2"/>
              </a:rPr>
              <a:t>php</a:t>
            </a:r>
            <a:r>
              <a:rPr lang="en-GB" dirty="0" smtClean="0"/>
              <a:t> </a:t>
            </a:r>
          </a:p>
          <a:p>
            <a:pPr lvl="1"/>
            <a:r>
              <a:rPr lang="en-GB" dirty="0"/>
              <a:t>Windows: SDL2 libraries/headers provided with </a:t>
            </a:r>
            <a:r>
              <a:rPr lang="en-GB" dirty="0" smtClean="0"/>
              <a:t>exercises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23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Exercise: kernel compilation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Find the starting code in e.g. ~/Advanced-Exercises/exercises/</a:t>
            </a:r>
            <a:r>
              <a:rPr lang="en-GB" dirty="0"/>
              <a:t>Bilateral</a:t>
            </a:r>
            <a:endParaRPr lang="en-GB" dirty="0" smtClean="0"/>
          </a:p>
          <a:p>
            <a:pPr>
              <a:lnSpc>
                <a:spcPct val="120000"/>
              </a:lnSpc>
            </a:pPr>
            <a:r>
              <a:rPr lang="en-GB" dirty="0" smtClean="0"/>
              <a:t>Experiment with some OpenCL compiler options to improve performance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Try embedding some simulation parameters into the kernel as compile-time constants using OpenCL build options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Disclaimer: This might not help for every parameter or on every device – try it with a few!</a:t>
            </a:r>
          </a:p>
          <a:p>
            <a:pPr>
              <a:lnSpc>
                <a:spcPct val="120000"/>
              </a:lnSpc>
            </a:pPr>
            <a:r>
              <a:rPr lang="en-GB" dirty="0"/>
              <a:t>An example solution will be </a:t>
            </a:r>
            <a:r>
              <a:rPr lang="en-GB" dirty="0" smtClean="0"/>
              <a:t>provided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Tip: If verification is too slow, use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noverify</a:t>
            </a:r>
            <a:r>
              <a:rPr lang="en-GB" dirty="0" smtClean="0"/>
              <a:t> flag or set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verify = false</a:t>
            </a:r>
            <a:endParaRPr lang="en-GB" dirty="0"/>
          </a:p>
          <a:p>
            <a:pPr marL="0" indent="0">
              <a:lnSpc>
                <a:spcPct val="120000"/>
              </a:lnSpc>
              <a:buNone/>
            </a:pPr>
            <a:endParaRPr lang="en-GB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GB" b="1" dirty="0" smtClean="0"/>
              <a:t>Extras: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Make the work-group size inside the kernel a compile-time constant, and change the local memory allocation to only use as much as is needed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Modify </a:t>
            </a:r>
            <a:r>
              <a:rPr lang="en-GB" dirty="0"/>
              <a:t>the kernel to allow the runtime to toggle whether or not local memory is used at all, which could </a:t>
            </a:r>
            <a:r>
              <a:rPr lang="en-GB" dirty="0" smtClean="0"/>
              <a:t>improve performance portability on devices without physical local memory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Get the compiler to generate the assembly code and look through this, correlating it to your source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15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</a:t>
            </a:r>
            <a:r>
              <a:rPr lang="en-GB" dirty="0" smtClean="0"/>
              <a:t>kernel compilation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Results from 2 different versions (original and meta programming) on an NVIDIA K40:</a:t>
            </a:r>
          </a:p>
          <a:p>
            <a:pPr marL="0" indent="0">
              <a:buNone/>
            </a:pPr>
            <a:endParaRPr lang="en-GB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/>
                <a:cs typeface="Courier New"/>
              </a:rPr>
              <a:t>$ </a:t>
            </a:r>
            <a:r>
              <a:rPr lang="en-GB" sz="2000" b="1" dirty="0">
                <a:latin typeface="Courier New"/>
                <a:cs typeface="Courier New"/>
              </a:rPr>
              <a:t>./</a:t>
            </a:r>
            <a:r>
              <a:rPr lang="en-GB" sz="2000" b="1" dirty="0" smtClean="0">
                <a:latin typeface="Courier New"/>
                <a:cs typeface="Courier New"/>
              </a:rPr>
              <a:t>bilateral </a:t>
            </a:r>
            <a:endParaRPr lang="en-GB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OpenCL took </a:t>
            </a:r>
            <a:r>
              <a:rPr lang="en-GB" sz="2000" dirty="0" smtClean="0">
                <a:latin typeface="Courier New"/>
                <a:cs typeface="Courier New"/>
              </a:rPr>
              <a:t>425.2ms (</a:t>
            </a:r>
            <a:r>
              <a:rPr lang="en-GB" sz="2000" b="1" dirty="0" smtClean="0">
                <a:latin typeface="Courier New"/>
                <a:cs typeface="Courier New"/>
              </a:rPr>
              <a:t>13.3ms</a:t>
            </a:r>
            <a:r>
              <a:rPr lang="en-GB" sz="2000" dirty="0" smtClean="0">
                <a:latin typeface="Courier New"/>
                <a:cs typeface="Courier New"/>
              </a:rPr>
              <a:t> / frame)</a:t>
            </a:r>
          </a:p>
          <a:p>
            <a:pPr marL="0" indent="0">
              <a:buNone/>
            </a:pPr>
            <a:endParaRPr lang="en-GB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smtClean="0">
                <a:latin typeface="Courier New"/>
                <a:cs typeface="Courier New"/>
              </a:rPr>
              <a:t>$ </a:t>
            </a:r>
            <a:r>
              <a:rPr lang="en-GB" sz="2000" b="1" dirty="0">
                <a:latin typeface="Courier New"/>
                <a:cs typeface="Courier New"/>
              </a:rPr>
              <a:t>./</a:t>
            </a:r>
            <a:r>
              <a:rPr lang="en-GB" sz="2000" b="1" dirty="0" err="1">
                <a:latin typeface="Courier New"/>
                <a:cs typeface="Courier New"/>
              </a:rPr>
              <a:t>bilateral_meta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GB" sz="2000" dirty="0" smtClean="0">
                <a:latin typeface="Courier New"/>
                <a:cs typeface="Courier New"/>
              </a:rPr>
              <a:t>OpenCL </a:t>
            </a:r>
            <a:r>
              <a:rPr lang="en-GB" sz="2000" dirty="0">
                <a:latin typeface="Courier New"/>
                <a:cs typeface="Courier New"/>
              </a:rPr>
              <a:t>took 357.9ms (</a:t>
            </a:r>
            <a:r>
              <a:rPr lang="en-GB" sz="2000" b="1" dirty="0">
                <a:latin typeface="Courier New"/>
                <a:cs typeface="Courier New"/>
              </a:rPr>
              <a:t>11.2ms</a:t>
            </a:r>
            <a:r>
              <a:rPr lang="en-GB" sz="2000" dirty="0">
                <a:latin typeface="Courier New"/>
                <a:cs typeface="Courier New"/>
              </a:rPr>
              <a:t> / frame</a:t>
            </a:r>
            <a:r>
              <a:rPr lang="en-GB" sz="2000" dirty="0" smtClean="0">
                <a:latin typeface="Courier New"/>
                <a:cs typeface="Courier New"/>
              </a:rPr>
              <a:t>)</a:t>
            </a:r>
            <a:endParaRPr lang="en-GB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1831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Before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vecadd</a:t>
            </a:r>
            <a:r>
              <a:rPr lang="en-GB" sz="2000" b="1" dirty="0" smtClean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sz="2000" b="1" dirty="0" smtClean="0">
                <a:latin typeface="Courier New"/>
                <a:cs typeface="Courier New"/>
              </a:rPr>
              <a:t>  </a:t>
            </a:r>
            <a:r>
              <a:rPr lang="en-GB" sz="2000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*a</a:t>
            </a:r>
            <a:r>
              <a:rPr lang="en-GB" sz="2000" b="1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*b</a:t>
            </a:r>
            <a:r>
              <a:rPr lang="en-GB" sz="2000" b="1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*c)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=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   </a:t>
            </a:r>
            <a:r>
              <a:rPr lang="en-GB" sz="20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sz="2000" b="1" dirty="0">
                <a:latin typeface="Courier New"/>
                <a:cs typeface="Courier New"/>
              </a:rPr>
              <a:t>(</a:t>
            </a:r>
            <a:r>
              <a:rPr lang="en-GB" sz="20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sz="20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c[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 = a[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 + b[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GB" sz="20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After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chemeClr val="accent2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GB" b="1" dirty="0">
                <a:latin typeface="Courier New"/>
                <a:cs typeface="Courier New"/>
              </a:rPr>
              <a:t> *</a:t>
            </a:r>
            <a:r>
              <a:rPr lang="en-GB" b="1" dirty="0" err="1">
                <a:latin typeface="Courier New"/>
                <a:cs typeface="Courier New"/>
              </a:rPr>
              <a:t>vecadd_ocl</a:t>
            </a:r>
            <a:r>
              <a:rPr lang="en-GB" b="1" dirty="0"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chemeClr val="accent5"/>
                </a:solidFill>
                <a:latin typeface="Courier New"/>
                <a:cs typeface="Courier New"/>
              </a:rPr>
              <a:t>vecadd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float *a,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float *b,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float *c)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</a:t>
            </a:r>
            <a:r>
              <a:rPr lang="en-GB" b="1" dirty="0" smtClean="0">
                <a:solidFill>
                  <a:schemeClr val="tx2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"{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 </a:t>
            </a:r>
            <a:r>
              <a:rPr lang="sv-SE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int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i =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</a:t>
            </a:r>
            <a:r>
              <a:rPr lang="sv-SE" b="1" dirty="0" smtClean="0">
                <a:solidFill>
                  <a:schemeClr val="tx2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   </a:t>
            </a:r>
            <a:r>
              <a:rPr lang="sv-SE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get_global_id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(0);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</a:t>
            </a:r>
            <a:r>
              <a:rPr lang="sv-SE" b="1" dirty="0" smtClean="0">
                <a:solidFill>
                  <a:schemeClr val="tx2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 c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[i] = a[i] + b[i];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"}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sv-SE" b="1" dirty="0">
                <a:latin typeface="Courier New"/>
                <a:cs typeface="Courier New"/>
              </a:rPr>
              <a:t>;</a:t>
            </a:r>
            <a:endParaRPr lang="en-GB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755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>
                <a:latin typeface="Trebuchet MS"/>
                <a:cs typeface="Trebuchet MS"/>
              </a:rPr>
              <a:t>This script makes use of SED to escape special characters and wrap lines in quotation marks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!/bin/bash</a:t>
            </a:r>
          </a:p>
          <a:p>
            <a:pPr marL="400050" lvl="1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IN=$1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NAME=${</a:t>
            </a:r>
            <a:r>
              <a:rPr lang="en-US" b="1" dirty="0" err="1">
                <a:latin typeface="Courier New"/>
                <a:cs typeface="Courier New"/>
              </a:rPr>
              <a:t>IN</a:t>
            </a:r>
            <a:r>
              <a:rPr lang="en-US" b="1" dirty="0" err="1">
                <a:solidFill>
                  <a:schemeClr val="accent2"/>
                </a:solidFill>
                <a:latin typeface="Courier New"/>
                <a:cs typeface="Courier New"/>
              </a:rPr>
              <a:t>%</a:t>
            </a:r>
            <a:r>
              <a:rPr lang="en-US" b="1" dirty="0" err="1">
                <a:latin typeface="Courier New"/>
                <a:cs typeface="Courier New"/>
              </a:rPr>
              <a:t>.cl</a:t>
            </a:r>
            <a:r>
              <a:rPr lang="en-US" b="1" dirty="0">
                <a:latin typeface="Courier New"/>
                <a:cs typeface="Courier New"/>
              </a:rPr>
              <a:t>}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OUT=$</a:t>
            </a:r>
            <a:r>
              <a:rPr lang="en-US" b="1" dirty="0" err="1">
                <a:latin typeface="Courier New"/>
                <a:cs typeface="Courier New"/>
              </a:rPr>
              <a:t>NAME.h</a:t>
            </a: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const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 char *"</a:t>
            </a:r>
            <a:r>
              <a:rPr lang="en-US" b="1" dirty="0">
                <a:latin typeface="Courier New"/>
                <a:cs typeface="Courier New"/>
              </a:rPr>
              <a:t>$</a:t>
            </a:r>
            <a:r>
              <a:rPr lang="en-US" b="1" dirty="0" smtClean="0">
                <a:latin typeface="Courier New"/>
                <a:cs typeface="Courier New"/>
              </a:rPr>
              <a:t>NAME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"_</a:t>
            </a:r>
            <a:r>
              <a:rPr lang="en-US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ocl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="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C0504D"/>
                </a:solidFill>
                <a:latin typeface="Courier New"/>
                <a:cs typeface="Courier New"/>
              </a:rPr>
              <a:t>&gt;</a:t>
            </a:r>
            <a:r>
              <a:rPr lang="en-US" b="1" dirty="0" smtClean="0">
                <a:latin typeface="Courier New"/>
                <a:cs typeface="Courier New"/>
              </a:rPr>
              <a:t>$</a:t>
            </a:r>
            <a:r>
              <a:rPr lang="en-US" b="1" dirty="0">
                <a:latin typeface="Courier New"/>
                <a:cs typeface="Courier New"/>
              </a:rPr>
              <a:t>OUT</a:t>
            </a:r>
          </a:p>
          <a:p>
            <a:pPr marL="400050" lvl="1" indent="0">
              <a:buNone/>
            </a:pPr>
            <a:r>
              <a:rPr lang="en-US" b="1" dirty="0" err="1">
                <a:latin typeface="Courier New"/>
                <a:cs typeface="Courier New"/>
              </a:rPr>
              <a:t>sed</a:t>
            </a:r>
            <a:r>
              <a:rPr lang="en-US" b="1" dirty="0">
                <a:latin typeface="Courier New"/>
                <a:cs typeface="Courier New"/>
              </a:rPr>
              <a:t> -e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's/\\/\\\\/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g;s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/"/\\"/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g</a:t>
            </a:r>
            <a:r>
              <a:rPr lang="en-US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;s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/^/"/;s/$/\\n"/'</a:t>
            </a:r>
            <a:r>
              <a:rPr lang="en-US" b="1" dirty="0" smtClean="0">
                <a:latin typeface="Courier New"/>
                <a:cs typeface="Courier New"/>
              </a:rPr>
              <a:t> \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$IN </a:t>
            </a:r>
            <a:r>
              <a:rPr lang="en-US" b="1" dirty="0" smtClean="0">
                <a:solidFill>
                  <a:schemeClr val="accent2"/>
                </a:solidFill>
                <a:latin typeface="Courier New"/>
                <a:cs typeface="Courier New"/>
              </a:rPr>
              <a:t>&gt;&gt;</a:t>
            </a:r>
            <a:r>
              <a:rPr lang="en-US" b="1" dirty="0" smtClean="0">
                <a:latin typeface="Courier New"/>
                <a:cs typeface="Courier New"/>
              </a:rPr>
              <a:t>$OUT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";"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&gt;&gt;</a:t>
            </a:r>
            <a:r>
              <a:rPr lang="en-US" b="1" dirty="0">
                <a:latin typeface="Courier New"/>
                <a:cs typeface="Courier New"/>
              </a:rPr>
              <a:t>$</a:t>
            </a:r>
            <a:r>
              <a:rPr lang="en-US" b="1" dirty="0" smtClean="0">
                <a:latin typeface="Courier New"/>
                <a:cs typeface="Courier New"/>
              </a:rPr>
              <a:t>OUT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0022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Shipping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OpenCL applications rely on </a:t>
            </a:r>
            <a:r>
              <a:rPr lang="en-GB" b="1" i="1" dirty="0" smtClean="0">
                <a:solidFill>
                  <a:srgbClr val="0000FF"/>
                </a:solidFill>
              </a:rPr>
              <a:t>online</a:t>
            </a:r>
            <a:r>
              <a:rPr lang="en-GB" dirty="0" smtClean="0"/>
              <a:t> compilation in order to achieve portability</a:t>
            </a:r>
          </a:p>
          <a:p>
            <a:pPr lvl="1"/>
            <a:r>
              <a:rPr lang="en-GB" dirty="0" smtClean="0"/>
              <a:t>Also called runtime or JIT compilation</a:t>
            </a:r>
          </a:p>
          <a:p>
            <a:r>
              <a:rPr lang="en-GB" dirty="0"/>
              <a:t>Shipping source code with applications can be an issue for commercial users of OpenCL</a:t>
            </a:r>
          </a:p>
          <a:p>
            <a:r>
              <a:rPr lang="en-GB" dirty="0" smtClean="0"/>
              <a:t>There are a few ways to try and hide your OpenCL kernels from end users</a:t>
            </a:r>
          </a:p>
        </p:txBody>
      </p:sp>
    </p:spTree>
    <p:extLst>
      <p:ext uri="{BB962C8B-B14F-4D97-AF65-F5344CB8AC3E}">
        <p14:creationId xmlns:p14="http://schemas.microsoft.com/office/powerpoint/2010/main" val="111938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Encrypting OpenCL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612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One approach is to encrypt the OpenCL source, and decrypt it at runtime just before passing it to the OpenCL driver</a:t>
            </a:r>
          </a:p>
          <a:p>
            <a:pPr>
              <a:lnSpc>
                <a:spcPct val="110000"/>
              </a:lnSpc>
            </a:pPr>
            <a:r>
              <a:rPr lang="en-GB" dirty="0"/>
              <a:t>This could </a:t>
            </a:r>
            <a:r>
              <a:rPr lang="en-GB" dirty="0" smtClean="0"/>
              <a:t>achieved with a </a:t>
            </a:r>
            <a:r>
              <a:rPr lang="en-GB" dirty="0"/>
              <a:t>standard encryption </a:t>
            </a:r>
            <a:r>
              <a:rPr lang="en-GB" dirty="0" smtClean="0"/>
              <a:t>library, or by applying a simple transformation such as Base64 encoding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This prevents the source from being easily read, but it can still be retrieved by intercepting the call to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clCreateProgramWithSource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GB" dirty="0"/>
              <a:t> 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Obfuscation could also be used to make it more difficult to extract useful information from the plain OpenCL kernel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884" y="-2099"/>
            <a:ext cx="1044116" cy="6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9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OpenCL allows you to retrieve a binary from the runtime after it is compiled, and use this instead of loading a program from source</a:t>
            </a:r>
          </a:p>
          <a:p>
            <a:r>
              <a:rPr lang="en-GB" dirty="0" smtClean="0"/>
              <a:t>This means that we can precompile our OpenCL kernels and ship the binaries with our application (instead of the source code)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78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47500" lnSpcReduction="20000"/>
          </a:bodyPr>
          <a:lstStyle/>
          <a:p>
            <a:r>
              <a:rPr lang="en-GB" dirty="0" smtClean="0"/>
              <a:t>Retrieving the binary: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and compile program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</a:t>
            </a:r>
            <a:r>
              <a:rPr lang="en-GB" b="1" dirty="0" smtClean="0">
                <a:latin typeface="Courier New"/>
                <a:cs typeface="Courier New"/>
              </a:rPr>
              <a:t>l::Program </a:t>
            </a:r>
            <a:r>
              <a:rPr lang="en-GB" b="1" dirty="0" smtClean="0">
                <a:solidFill>
                  <a:schemeClr val="accent4"/>
                </a:solidFill>
                <a:latin typeface="Courier New"/>
                <a:cs typeface="Courier New"/>
              </a:rPr>
              <a:t>program</a:t>
            </a:r>
            <a:r>
              <a:rPr lang="en-GB" b="1" dirty="0" smtClean="0">
                <a:latin typeface="Courier New"/>
                <a:cs typeface="Courier New"/>
              </a:rPr>
              <a:t>(context, </a:t>
            </a:r>
            <a:r>
              <a:rPr lang="en-GB" b="1" dirty="0" err="1" smtClean="0">
                <a:latin typeface="Courier New"/>
                <a:cs typeface="Courier New"/>
              </a:rPr>
              <a:t>kernel_source</a:t>
            </a:r>
            <a:r>
              <a:rPr lang="en-GB" b="1" dirty="0" smtClean="0">
                <a:latin typeface="Courier New"/>
                <a:cs typeface="Courier New"/>
              </a:rPr>
              <a:t>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</a:t>
            </a:r>
            <a:r>
              <a:rPr lang="en-GB" b="1" dirty="0" err="1" smtClean="0">
                <a:latin typeface="Courier New"/>
                <a:cs typeface="Courier New"/>
              </a:rPr>
              <a:t>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 smtClean="0">
                <a:latin typeface="Courier New"/>
                <a:cs typeface="Courier New"/>
              </a:rPr>
              <a:t>();</a:t>
            </a:r>
          </a:p>
          <a:p>
            <a:pPr marL="400050" lvl="1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Get compiled binary from runtime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s</a:t>
            </a:r>
            <a:r>
              <a:rPr lang="en-GB" b="1" dirty="0" err="1" smtClean="0">
                <a:latin typeface="Courier New"/>
                <a:cs typeface="Courier New"/>
              </a:rPr>
              <a:t>td</a:t>
            </a:r>
            <a:r>
              <a:rPr lang="en-GB" b="1" dirty="0" smtClean="0">
                <a:latin typeface="Courier New"/>
                <a:cs typeface="Courier New"/>
              </a:rPr>
              <a:t>::vector&lt;</a:t>
            </a: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GB" b="1" dirty="0" smtClean="0">
                <a:latin typeface="Courier New"/>
                <a:cs typeface="Courier New"/>
              </a:rPr>
              <a:t>&gt; sizes = </a:t>
            </a: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 smtClean="0">
                <a:latin typeface="Courier New"/>
                <a:cs typeface="Courier New"/>
              </a:rPr>
              <a:t>&lt;CL_PROGRAM_BINARY_SIZES&gt;();</a:t>
            </a:r>
          </a:p>
          <a:p>
            <a:pPr marL="400050" lvl="1" indent="0">
              <a:buNone/>
            </a:pP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 smtClean="0">
                <a:latin typeface="Courier New"/>
                <a:cs typeface="Courier New"/>
              </a:rPr>
              <a:t>::vector&lt;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GB" b="1" dirty="0" smtClean="0">
                <a:latin typeface="Courier New"/>
                <a:cs typeface="Courier New"/>
              </a:rPr>
              <a:t> *&gt; binaries = </a:t>
            </a: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 smtClean="0">
                <a:latin typeface="Courier New"/>
                <a:cs typeface="Courier New"/>
              </a:rPr>
              <a:t>&lt;CL_PROGRAM_BINARIES&gt;();</a:t>
            </a:r>
          </a:p>
          <a:p>
            <a:pPr marL="400050" lvl="1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Then write binary to file</a:t>
            </a:r>
          </a:p>
          <a:p>
            <a:pPr marL="400050" lvl="1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r>
              <a:rPr lang="en-GB" dirty="0"/>
              <a:t>Loading the binary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Load </a:t>
            </a: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compiled program binary from file</a:t>
            </a:r>
          </a:p>
          <a:p>
            <a:pPr marL="400050" lvl="1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…</a:t>
            </a:r>
          </a:p>
          <a:p>
            <a:pPr marL="400050" lvl="1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program using binary</a:t>
            </a:r>
          </a:p>
          <a:p>
            <a:pPr marL="400050" lvl="1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cl::Program::Binaries </a:t>
            </a:r>
            <a:r>
              <a:rPr lang="en-GB" b="1" dirty="0" smtClean="0">
                <a:solidFill>
                  <a:schemeClr val="accent4"/>
                </a:solidFill>
                <a:latin typeface="Courier New"/>
                <a:cs typeface="Courier New"/>
              </a:rPr>
              <a:t>b</a:t>
            </a:r>
            <a:r>
              <a:rPr lang="en-GB" b="1" dirty="0" smtClean="0">
                <a:latin typeface="Courier New"/>
                <a:cs typeface="Courier New"/>
              </a:rPr>
              <a:t>(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 smtClean="0">
                <a:latin typeface="Courier New"/>
                <a:cs typeface="Courier New"/>
              </a:rPr>
              <a:t>,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make_pair</a:t>
            </a:r>
            <a:r>
              <a:rPr lang="en-GB" b="1" dirty="0" smtClean="0">
                <a:latin typeface="Courier New"/>
                <a:cs typeface="Courier New"/>
              </a:rPr>
              <a:t>(binaries[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 smtClean="0">
                <a:latin typeface="Courier New"/>
                <a:cs typeface="Courier New"/>
              </a:rPr>
              <a:t>], sizes[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 smtClean="0">
                <a:latin typeface="Courier New"/>
                <a:cs typeface="Courier New"/>
              </a:rPr>
              <a:t>]));</a:t>
            </a: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</a:t>
            </a:r>
            <a:r>
              <a:rPr lang="en-GB" b="1" dirty="0" smtClean="0">
                <a:latin typeface="Courier New"/>
                <a:cs typeface="Courier New"/>
              </a:rPr>
              <a:t>l::Program </a:t>
            </a:r>
            <a:r>
              <a:rPr lang="en-GB" b="1" dirty="0" smtClean="0">
                <a:solidFill>
                  <a:schemeClr val="accent4"/>
                </a:solidFill>
                <a:latin typeface="Courier New"/>
                <a:cs typeface="Courier New"/>
              </a:rPr>
              <a:t>program</a:t>
            </a:r>
            <a:r>
              <a:rPr lang="en-GB" b="1" dirty="0" smtClean="0">
                <a:latin typeface="Courier New"/>
                <a:cs typeface="Courier New"/>
              </a:rPr>
              <a:t>(context, devices, b);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</a:t>
            </a:r>
            <a:r>
              <a:rPr lang="en-GB" b="1" dirty="0" err="1" smtClean="0">
                <a:latin typeface="Courier New"/>
                <a:cs typeface="Courier New"/>
              </a:rPr>
              <a:t>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 smtClean="0">
                <a:latin typeface="Courier New"/>
                <a:cs typeface="Courier New"/>
              </a:rPr>
              <a:t>();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6449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These binaries are only valid on the devices for which they are compiled, so we potentially have to perform this compilation for every device we wish to target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 vendor might change the binary definition at any time, potentially breaking our shipped application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If a binary isn’t compatible with the target device, an error will be returned either when creating the program or building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855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2211</Words>
  <Application>Microsoft Macintosh PowerPoint</Application>
  <PresentationFormat>On-screen Show (4:3)</PresentationFormat>
  <Paragraphs>261</Paragraphs>
  <Slides>26</Slides>
  <Notes>10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Advanced OpenCL Topics: Kernel Compilation</vt:lpstr>
      <vt:lpstr>Stringifying Kernel Source</vt:lpstr>
      <vt:lpstr>Stringifying Kernel Source</vt:lpstr>
      <vt:lpstr>Stringifying Kernel Source</vt:lpstr>
      <vt:lpstr>Shipping OpenCL Kernels</vt:lpstr>
      <vt:lpstr>Encrypting OpenCL Source</vt:lpstr>
      <vt:lpstr>Precompiling OpenCL Kernels</vt:lpstr>
      <vt:lpstr>Precompiling OpenCL Kernels</vt:lpstr>
      <vt:lpstr>Precompiling OpenCL Kernels</vt:lpstr>
      <vt:lpstr>Portable Binaries</vt:lpstr>
      <vt:lpstr>SPIR-V Overview</vt:lpstr>
      <vt:lpstr>SPIR-V Ecosystem</vt:lpstr>
      <vt:lpstr>Generating Assembly Code</vt:lpstr>
      <vt:lpstr>Kernel Introspection</vt:lpstr>
      <vt:lpstr>Kernel Introspection</vt:lpstr>
      <vt:lpstr>Separate Compilation and Linking</vt:lpstr>
      <vt:lpstr>Compiler Options</vt:lpstr>
      <vt:lpstr>Compiler Flags</vt:lpstr>
      <vt:lpstr>Other compilation hints</vt:lpstr>
      <vt:lpstr>Metaprogramming</vt:lpstr>
      <vt:lpstr>Example: Multiply a vector by a constant value</vt:lpstr>
      <vt:lpstr>Metaprogramming</vt:lpstr>
      <vt:lpstr>Metaprogramming</vt:lpstr>
      <vt:lpstr>Exercise: kernel compilation</vt:lpstr>
      <vt:lpstr>Exercise: kernel compilation</vt:lpstr>
      <vt:lpstr>Exercise: kernel compilation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OpenCL – Kernel Issues</dc:title>
  <dc:creator>James Price</dc:creator>
  <cp:lastModifiedBy>James Price</cp:lastModifiedBy>
  <cp:revision>130</cp:revision>
  <dcterms:created xsi:type="dcterms:W3CDTF">2015-05-05T22:42:33Z</dcterms:created>
  <dcterms:modified xsi:type="dcterms:W3CDTF">2017-05-12T21:28:04Z</dcterms:modified>
</cp:coreProperties>
</file>