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8"/>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40" r:id="rId66"/>
    <p:sldId id="341" r:id="rId67"/>
    <p:sldId id="320" r:id="rId68"/>
    <p:sldId id="321" r:id="rId69"/>
    <p:sldId id="322" r:id="rId70"/>
    <p:sldId id="323" r:id="rId71"/>
    <p:sldId id="324" r:id="rId72"/>
    <p:sldId id="338" r:id="rId73"/>
    <p:sldId id="325" r:id="rId74"/>
    <p:sldId id="326" r:id="rId75"/>
    <p:sldId id="327" r:id="rId76"/>
    <p:sldId id="342" r:id="rId77"/>
    <p:sldId id="343" r:id="rId78"/>
    <p:sldId id="328" r:id="rId79"/>
    <p:sldId id="329" r:id="rId80"/>
    <p:sldId id="337" r:id="rId81"/>
    <p:sldId id="330" r:id="rId82"/>
    <p:sldId id="331" r:id="rId83"/>
    <p:sldId id="332" r:id="rId84"/>
    <p:sldId id="333" r:id="rId85"/>
    <p:sldId id="334" r:id="rId86"/>
    <p:sldId id="339"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9" autoAdjust="0"/>
  </p:normalViewPr>
  <p:slideViewPr>
    <p:cSldViewPr snapToGrid="0" snapToObjects="1">
      <p:cViewPr varScale="1">
        <p:scale>
          <a:sx n="95" d="100"/>
          <a:sy n="95" d="100"/>
        </p:scale>
        <p:origin x="-199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22/07/16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67</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70</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84</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22/07/16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22/07/16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22/07/16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22/07/16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22/07/16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22/07/16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22/07/16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22/07/16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endParaRPr lang="en-GB" sz="1400" b="1" dirty="0" smtClean="0">
              <a:solidFill>
                <a:srgbClr val="008000"/>
              </a:solidFill>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endParaRPr lang="en-GB" sz="1400" b="1" dirty="0" smtClean="0">
              <a:solidFill>
                <a:srgbClr val="008000"/>
              </a:solidFill>
              <a:latin typeface="Courier New"/>
              <a:cs typeface="Courier New"/>
              <a:sym typeface="Menlo Regular"/>
            </a:endParaRP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a:t>
            </a:r>
            <a:r>
              <a:rPr lang="en-GB" sz="1400" b="1" dirty="0" err="1" smtClean="0">
                <a:latin typeface="Courier New"/>
                <a:cs typeface="Courier New"/>
                <a:sym typeface="Menlo Regular"/>
              </a:rPr>
              <a:t>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72</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a:solidFill>
                  <a:srgbClr val="000000"/>
                </a:solidFill>
                <a:latin typeface="Courier New"/>
                <a:cs typeface="Courier New"/>
              </a:rPr>
              <a:t>mask = (a &gt; b ? </a:t>
            </a:r>
            <a:r>
              <a:rPr lang="da-DK" sz="1400" b="1" dirty="0" smtClean="0">
                <a:solidFill>
                  <a:srgbClr val="FF00FF"/>
                </a:solidFill>
                <a:latin typeface="Courier New"/>
                <a:cs typeface="Courier New"/>
              </a:rPr>
              <a:t>1.f</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bilateral kernel code</a:t>
            </a:r>
          </a:p>
          <a:p>
            <a:r>
              <a:rPr lang="en-GB" dirty="0" smtClean="0"/>
              <a:t>In particular, you should consider:</a:t>
            </a:r>
          </a:p>
          <a:p>
            <a:pPr lvl="1"/>
            <a:r>
              <a:rPr lang="en-GB" dirty="0" smtClean="0"/>
              <a:t>Is the memory access coalesced or not?</a:t>
            </a:r>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a:t>
            </a:r>
            <a:r>
              <a:rPr lang="en-GB" sz="2800" dirty="0" smtClean="0"/>
              <a:t>3 </a:t>
            </a:r>
            <a:r>
              <a:rPr lang="en-GB" sz="2800" dirty="0" smtClean="0"/>
              <a:t>different versions </a:t>
            </a:r>
            <a:r>
              <a:rPr lang="en-GB" sz="2800" dirty="0" smtClean="0"/>
              <a:t>(original, meta </a:t>
            </a:r>
            <a:r>
              <a:rPr lang="en-GB" sz="2800" dirty="0" smtClean="0"/>
              <a:t>programming, </a:t>
            </a:r>
            <a:r>
              <a:rPr lang="en-GB" sz="2800" dirty="0" smtClean="0"/>
              <a:t>and optimised) </a:t>
            </a:r>
            <a:r>
              <a:rPr lang="en-GB" sz="2800" dirty="0" smtClean="0"/>
              <a:t>on an </a:t>
            </a:r>
            <a:r>
              <a:rPr lang="en-GB" sz="2800" dirty="0" smtClean="0"/>
              <a:t>NVIDIA K40</a:t>
            </a:r>
            <a:r>
              <a:rPr lang="en-GB" sz="2800" dirty="0" smtClean="0"/>
              <a:t>:</a:t>
            </a:r>
          </a:p>
          <a:p>
            <a:pPr marL="0" indent="0">
              <a:buNone/>
            </a:pPr>
            <a:endParaRPr lang="en-GB" sz="2000" dirty="0" smtClean="0">
              <a:latin typeface="Courier New"/>
              <a:cs typeface="Courier New"/>
            </a:endParaRPr>
          </a:p>
          <a:p>
            <a:pPr marL="0" indent="0">
              <a:buNone/>
            </a:pPr>
            <a:r>
              <a:rPr lang="en-GB" sz="2000" dirty="0">
                <a:latin typeface="Courier New"/>
                <a:cs typeface="Courier New"/>
              </a:rPr>
              <a:t>~/IWOCL2016</a:t>
            </a:r>
            <a:r>
              <a:rPr lang="en-GB" sz="2000" dirty="0" smtClean="0">
                <a:latin typeface="Courier New"/>
                <a:cs typeface="Courier New"/>
              </a:rPr>
              <a:t>/exercises/</a:t>
            </a:r>
            <a:r>
              <a:rPr lang="en-GB" sz="2000" dirty="0">
                <a:latin typeface="Courier New"/>
                <a:cs typeface="Courier New"/>
              </a:rPr>
              <a:t>Bilateral$ </a:t>
            </a:r>
            <a:r>
              <a:rPr lang="en-GB" sz="2000" b="1" dirty="0">
                <a:latin typeface="Courier New"/>
                <a:cs typeface="Courier New"/>
              </a:rPr>
              <a:t>./</a:t>
            </a:r>
            <a:r>
              <a:rPr lang="en-GB" sz="2000" b="1" dirty="0" smtClean="0">
                <a:latin typeface="Courier New"/>
                <a:cs typeface="Courier New"/>
              </a:rPr>
              <a:t>bilateral </a:t>
            </a:r>
            <a:endParaRPr lang="en-GB" sz="2000" b="1" dirty="0">
              <a:latin typeface="Courier New"/>
              <a:cs typeface="Courier New"/>
            </a:endParaRPr>
          </a:p>
          <a:p>
            <a:pPr marL="0" indent="0">
              <a:buNone/>
            </a:pPr>
            <a:r>
              <a:rPr lang="en-GB" sz="2000" dirty="0">
                <a:latin typeface="Courier New"/>
                <a:cs typeface="Courier New"/>
              </a:rPr>
              <a:t>OpenCL took </a:t>
            </a:r>
            <a:r>
              <a:rPr lang="en-GB" sz="2000" dirty="0" smtClean="0">
                <a:latin typeface="Courier New"/>
                <a:cs typeface="Courier New"/>
              </a:rPr>
              <a:t>425.2ms (</a:t>
            </a:r>
            <a:r>
              <a:rPr lang="en-GB" sz="2000" b="1" dirty="0" smtClean="0">
                <a:latin typeface="Courier New"/>
                <a:cs typeface="Courier New"/>
              </a:rPr>
              <a:t>13.3ms</a:t>
            </a:r>
            <a:r>
              <a:rPr lang="en-GB" sz="2000" dirty="0" smtClean="0">
                <a:latin typeface="Courier New"/>
                <a:cs typeface="Courier New"/>
              </a:rPr>
              <a:t> / frame)</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a:t>
            </a:r>
            <a:r>
              <a:rPr lang="en-GB" sz="2000" dirty="0">
                <a:latin typeface="Courier New"/>
                <a:cs typeface="Courier New"/>
              </a:rPr>
              <a:t>/IWOCL2016/solutions/Bilateral$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smtClean="0">
                <a:latin typeface="Courier New"/>
                <a:cs typeface="Courier New"/>
              </a:rPr>
              <a:t>OpenCL </a:t>
            </a:r>
            <a:r>
              <a:rPr lang="en-GB" sz="2000" dirty="0">
                <a:latin typeface="Courier New"/>
                <a:cs typeface="Courier New"/>
              </a:rPr>
              <a:t>took 357.9ms (</a:t>
            </a:r>
            <a:r>
              <a:rPr lang="en-GB" sz="2000" b="1" dirty="0">
                <a:latin typeface="Courier New"/>
                <a:cs typeface="Courier New"/>
              </a:rPr>
              <a:t>11.2ms</a:t>
            </a:r>
            <a:r>
              <a:rPr lang="en-GB" sz="2000" dirty="0">
                <a:latin typeface="Courier New"/>
                <a:cs typeface="Courier New"/>
              </a:rPr>
              <a:t> / frame</a:t>
            </a:r>
            <a:r>
              <a:rPr lang="en-GB" sz="2000" dirty="0" smtClean="0">
                <a:latin typeface="Courier New"/>
                <a:cs typeface="Courier New"/>
              </a:rPr>
              <a:t>)</a:t>
            </a:r>
            <a:endParaRPr lang="en-GB" sz="2000" dirty="0">
              <a:latin typeface="Courier New"/>
              <a:cs typeface="Courier New"/>
            </a:endParaRPr>
          </a:p>
          <a:p>
            <a:pPr marL="0" indent="0">
              <a:buNone/>
            </a:pPr>
            <a:endParaRPr lang="en-GB" sz="2000" dirty="0">
              <a:latin typeface="Courier New"/>
              <a:cs typeface="Courier New"/>
            </a:endParaRPr>
          </a:p>
          <a:p>
            <a:pPr marL="0" indent="0">
              <a:buNone/>
            </a:pPr>
            <a:r>
              <a:rPr lang="en-GB" sz="2000" dirty="0">
                <a:latin typeface="Courier New"/>
                <a:cs typeface="Courier New"/>
              </a:rPr>
              <a:t>~/IWOCL2016/solutions/Bilateral$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dirty="0" smtClean="0">
                <a:latin typeface="Courier New"/>
                <a:cs typeface="Courier New"/>
              </a:rPr>
              <a:t>OpenCL </a:t>
            </a:r>
            <a:r>
              <a:rPr lang="en-GB" sz="2000" dirty="0">
                <a:latin typeface="Courier New"/>
                <a:cs typeface="Courier New"/>
              </a:rPr>
              <a:t>took 74.0ms (</a:t>
            </a:r>
            <a:r>
              <a:rPr lang="en-GB" sz="2000" b="1" dirty="0">
                <a:latin typeface="Courier New"/>
                <a:cs typeface="Courier New"/>
              </a:rPr>
              <a:t>2.3ms</a:t>
            </a:r>
            <a:r>
              <a:rPr lang="en-GB" sz="2000" dirty="0">
                <a:latin typeface="Courier New"/>
                <a:cs typeface="Courier New"/>
              </a:rPr>
              <a:t> / frame</a:t>
            </a:r>
            <a:r>
              <a:rPr lang="en-GB" sz="2000" dirty="0" smtClean="0">
                <a:latin typeface="Courier New"/>
                <a:cs typeface="Courier New"/>
              </a:rPr>
              <a:t>)</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85000" lnSpcReduction="10000"/>
          </a:bodyPr>
          <a:lstStyle/>
          <a:p>
            <a:pPr marL="0" indent="0">
              <a:buNone/>
            </a:pPr>
            <a:r>
              <a:rPr lang="en-GB" dirty="0" smtClean="0"/>
              <a:t>Results from </a:t>
            </a:r>
            <a:r>
              <a:rPr lang="en-GB" dirty="0"/>
              <a:t>4</a:t>
            </a:r>
            <a:r>
              <a:rPr lang="en-GB" dirty="0" smtClean="0"/>
              <a:t> </a:t>
            </a:r>
            <a:r>
              <a:rPr lang="en-GB" dirty="0" smtClean="0"/>
              <a:t>different versions </a:t>
            </a:r>
            <a:r>
              <a:rPr lang="en-GB" dirty="0" smtClean="0"/>
              <a:t>(original, meta </a:t>
            </a:r>
            <a:r>
              <a:rPr lang="en-GB" dirty="0" smtClean="0"/>
              <a:t>programming, </a:t>
            </a:r>
            <a:r>
              <a:rPr lang="en-GB" dirty="0" smtClean="0"/>
              <a:t>optimised, </a:t>
            </a:r>
            <a:r>
              <a:rPr lang="en-GB" dirty="0" smtClean="0"/>
              <a:t>and images) on an </a:t>
            </a:r>
            <a:r>
              <a:rPr lang="en-GB" dirty="0" smtClean="0"/>
              <a:t>NVIDIA K40</a:t>
            </a:r>
            <a:r>
              <a:rPr lang="en-GB" dirty="0" smtClean="0"/>
              <a:t>:</a:t>
            </a:r>
          </a:p>
          <a:p>
            <a:pPr marL="0" indent="0">
              <a:buNone/>
            </a:pPr>
            <a:endParaRPr lang="en-GB" sz="2400" dirty="0" smtClean="0">
              <a:latin typeface="Courier New"/>
              <a:cs typeface="Courier New"/>
            </a:endParaRPr>
          </a:p>
          <a:p>
            <a:pPr marL="0" indent="0">
              <a:buNone/>
            </a:pPr>
            <a:r>
              <a:rPr lang="en-GB" sz="2400" dirty="0">
                <a:latin typeface="Courier New"/>
                <a:cs typeface="Courier New"/>
              </a:rPr>
              <a:t>~/IWOCL2016</a:t>
            </a:r>
            <a:r>
              <a:rPr lang="en-GB" sz="2400" dirty="0" smtClean="0">
                <a:latin typeface="Courier New"/>
                <a:cs typeface="Courier New"/>
              </a:rPr>
              <a:t>/exercises/</a:t>
            </a:r>
            <a:r>
              <a:rPr lang="en-GB" sz="2400" dirty="0">
                <a:latin typeface="Courier New"/>
                <a:cs typeface="Courier New"/>
              </a:rPr>
              <a:t>Bilateral$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425.2ms (</a:t>
            </a:r>
            <a:r>
              <a:rPr lang="en-GB" sz="2400" b="1" dirty="0" smtClean="0">
                <a:latin typeface="Courier New"/>
                <a:cs typeface="Courier New"/>
              </a:rPr>
              <a:t>13.3ms</a:t>
            </a:r>
            <a:r>
              <a:rPr lang="en-GB" sz="2400" dirty="0" smtClean="0">
                <a:latin typeface="Courier New"/>
                <a:cs typeface="Courier New"/>
              </a:rPr>
              <a:t> /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a:t>
            </a: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a:t>
            </a:r>
            <a:r>
              <a:rPr lang="en-GB" sz="2400" b="1" dirty="0">
                <a:latin typeface="Courier New"/>
                <a:cs typeface="Courier New"/>
              </a:rPr>
              <a:t>11.2ms</a:t>
            </a:r>
            <a:r>
              <a:rPr lang="en-GB" sz="2400" dirty="0">
                <a:latin typeface="Courier New"/>
                <a:cs typeface="Courier New"/>
              </a:rPr>
              <a:t>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a:t>
            </a:r>
            <a:r>
              <a:rPr lang="en-GB" sz="2400" b="1" dirty="0">
                <a:latin typeface="Courier New"/>
                <a:cs typeface="Courier New"/>
              </a:rPr>
              <a:t>2.3ms</a:t>
            </a:r>
            <a:r>
              <a:rPr lang="en-GB" sz="2400" dirty="0">
                <a:latin typeface="Courier New"/>
                <a:cs typeface="Courier New"/>
              </a:rPr>
              <a:t>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dirty="0">
                <a:latin typeface="Courier New"/>
                <a:cs typeface="Courier New"/>
              </a:rPr>
              <a:t>~/IWOCL2016/solutions/Bilateral$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a:t>
            </a:r>
            <a:r>
              <a:rPr lang="en-GB" sz="2400" b="1" dirty="0">
                <a:latin typeface="Courier New"/>
                <a:cs typeface="Courier New"/>
              </a:rPr>
              <a:t>1.3ms</a:t>
            </a:r>
            <a:r>
              <a:rPr lang="en-GB" sz="2400" dirty="0">
                <a:latin typeface="Courier New"/>
                <a:cs typeface="Courier New"/>
              </a:rPr>
              <a:t>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500</TotalTime>
  <Words>7577</Words>
  <Application>Microsoft Macintosh PowerPoint</Application>
  <PresentationFormat>On-screen Show (4:3)</PresentationFormat>
  <Paragraphs>1114</Paragraphs>
  <Slides>86</Slides>
  <Notes>23</Notes>
  <HiddenSlides>23</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optimisations</vt:lpstr>
      <vt:lpstr>Exercise: optimisations</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176</cp:revision>
  <dcterms:created xsi:type="dcterms:W3CDTF">2015-05-05T22:43:30Z</dcterms:created>
  <dcterms:modified xsi:type="dcterms:W3CDTF">2016-07-22T20:46:08Z</dcterms:modified>
</cp:coreProperties>
</file>