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74" r:id="rId7"/>
    <p:sldId id="275" r:id="rId8"/>
    <p:sldId id="276" r:id="rId9"/>
    <p:sldId id="283" r:id="rId10"/>
    <p:sldId id="277" r:id="rId11"/>
    <p:sldId id="278" r:id="rId12"/>
    <p:sldId id="262" r:id="rId13"/>
    <p:sldId id="263" r:id="rId14"/>
    <p:sldId id="284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80" r:id="rId26"/>
    <p:sldId id="282" r:id="rId27"/>
    <p:sldId id="286" r:id="rId28"/>
    <p:sldId id="287" r:id="rId29"/>
    <p:sldId id="288" r:id="rId30"/>
    <p:sldId id="289" r:id="rId31"/>
    <p:sldId id="290" r:id="rId32"/>
    <p:sldId id="291" r:id="rId33"/>
    <p:sldId id="279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40"/>
    <a:srgbClr val="C6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D4C0-2770-3946-ABDD-0C7492C2C34D}" type="datetimeFigureOut">
              <a:rPr lang="en-US" smtClean="0"/>
              <a:t>15/05/17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B4CC-BAF8-A446-A722-9B4FBD8C2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3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5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comes from NVIDIA’s (fairly old) OpenCL</a:t>
            </a:r>
            <a:r>
              <a:rPr lang="en-GB" baseline="0" dirty="0" smtClean="0"/>
              <a:t> optimisation guidelines.</a:t>
            </a:r>
          </a:p>
          <a:p>
            <a:r>
              <a:rPr lang="en-GB" baseline="0" dirty="0" smtClean="0"/>
              <a:t>NVIDIA now recommend a new approach with latest drivers, using regular map/</a:t>
            </a:r>
            <a:r>
              <a:rPr lang="en-GB" baseline="0" dirty="0" err="1" smtClean="0"/>
              <a:t>unmap</a:t>
            </a:r>
            <a:r>
              <a:rPr lang="en-GB" baseline="0" dirty="0" smtClean="0"/>
              <a:t> approach (mentioned later on zero-copy slide).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baseline="0" dirty="0" smtClean="0"/>
              <a:t> 2.0 shared virtual memory will improve </a:t>
            </a:r>
            <a:r>
              <a:rPr lang="en-US" baseline="0" smtClean="0"/>
              <a:t>on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444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</a:t>
            </a:r>
            <a:r>
              <a:rPr lang="en-GB" baseline="0" dirty="0" smtClean="0"/>
              <a:t> is now how NVIDIA recommend using pinned memory on their discrete GPUs (CL_MEM_ALLOC_HOST_PTR flag not required)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15/05/17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15/05/17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9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15/05/17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15/05/17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3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15/05/17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15/05/17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15/05/17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15/05/17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15/05/17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4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15/05/17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15/05/17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172-2558-6049-8DA8-C86E1F6924DD}" type="datetimeFigureOut">
              <a:rPr lang="en-US" smtClean="0"/>
              <a:t>15/05/17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Host-DEVICE Interactions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1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8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OpenCL &amp;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</a:t>
            </a:r>
            <a:r>
              <a:rPr lang="en-US" b="1" dirty="0" smtClean="0">
                <a:solidFill>
                  <a:srgbClr val="0000FF"/>
                </a:solidFill>
              </a:rPr>
              <a:t>MPI</a:t>
            </a:r>
            <a:r>
              <a:rPr lang="en-US" dirty="0"/>
              <a:t> </a:t>
            </a:r>
            <a:r>
              <a:rPr lang="en-US" dirty="0" smtClean="0"/>
              <a:t>to use multiple devices</a:t>
            </a:r>
          </a:p>
          <a:p>
            <a:r>
              <a:rPr lang="en-US" dirty="0" smtClean="0"/>
              <a:t>Typically, each MPI process gets a single device</a:t>
            </a:r>
          </a:p>
          <a:p>
            <a:r>
              <a:rPr lang="en-US" dirty="0" smtClean="0"/>
              <a:t>This allows any number of OpenCL devices</a:t>
            </a:r>
          </a:p>
          <a:p>
            <a:r>
              <a:rPr lang="en-US" dirty="0" smtClean="0"/>
              <a:t>However, moving memory between them can be very expensive (has to go via the host)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6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 Halo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If you can split your data up into regions, then the edges may need to be synchronized across devices</a:t>
            </a:r>
          </a:p>
          <a:p>
            <a:r>
              <a:rPr lang="en-US" dirty="0" smtClean="0"/>
              <a:t>OpenCL allows for copying rectangular regions of a 3D buffer with </a:t>
            </a:r>
            <a:r>
              <a:rPr lang="en-US" sz="28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clEnqueueReadBufferRect</a:t>
            </a:r>
            <a:r>
              <a:rPr lang="en-US" sz="2800" dirty="0" smtClean="0"/>
              <a:t>/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W</a:t>
            </a:r>
            <a:r>
              <a:rPr lang="en-US" sz="28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riteBufferRect</a:t>
            </a:r>
            <a:endParaRPr lang="en-US" sz="28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This is good approach to get something working; however, in practice this method is usually quite slow</a:t>
            </a:r>
          </a:p>
          <a:p>
            <a:r>
              <a:rPr lang="en-US" dirty="0" smtClean="0"/>
              <a:t>A much better alternative is to write kernels that will pack/unpack buffer regions into contiguous chunks that can be read directly</a:t>
            </a:r>
          </a:p>
          <a:p>
            <a:pPr lvl="1"/>
            <a:r>
              <a:rPr lang="en-US" dirty="0" smtClean="0"/>
              <a:t>This is more complicated but usually faster and more portable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6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the fewer transfers you can do between host and device, the better</a:t>
            </a:r>
          </a:p>
          <a:p>
            <a:r>
              <a:rPr lang="en-US" dirty="0" smtClean="0"/>
              <a:t>But some are unavoidable</a:t>
            </a:r>
          </a:p>
          <a:p>
            <a:r>
              <a:rPr lang="en-US" dirty="0" smtClean="0"/>
              <a:t>It is possible to speed up these transfers, by using </a:t>
            </a:r>
            <a:r>
              <a:rPr lang="en-US" b="1" i="1" u="sng" dirty="0" smtClean="0">
                <a:solidFill>
                  <a:srgbClr val="0000FF"/>
                </a:solidFill>
              </a:rPr>
              <a:t>pinned memor</a:t>
            </a:r>
            <a:r>
              <a:rPr lang="en-US" b="1" i="1" u="sng" dirty="0">
                <a:solidFill>
                  <a:srgbClr val="0000FF"/>
                </a:solidFill>
              </a:rPr>
              <a:t>y</a:t>
            </a:r>
            <a:r>
              <a:rPr lang="en-US" dirty="0" smtClean="0"/>
              <a:t> (also called </a:t>
            </a:r>
            <a:r>
              <a:rPr lang="en-US" b="1" dirty="0" smtClean="0"/>
              <a:t>page-locked </a:t>
            </a:r>
            <a:r>
              <a:rPr lang="en-US" dirty="0" smtClean="0"/>
              <a:t>memory)</a:t>
            </a:r>
          </a:p>
          <a:p>
            <a:r>
              <a:rPr lang="en-US" dirty="0" smtClean="0"/>
              <a:t>If supported, this can enable much faster</a:t>
            </a:r>
            <a:br>
              <a:rPr lang="en-US" dirty="0" smtClean="0"/>
            </a:br>
            <a:r>
              <a:rPr lang="en-US" dirty="0" smtClean="0"/>
              <a:t>host &lt;-&gt; device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enqueueRead</a:t>
            </a:r>
            <a:r>
              <a:rPr lang="en-US" dirty="0"/>
              <a:t>/</a:t>
            </a:r>
            <a:r>
              <a:rPr lang="en-US" dirty="0" err="1"/>
              <a:t>enqueueWrite</a:t>
            </a:r>
            <a:r>
              <a:rPr lang="en-US" dirty="0"/>
              <a:t> </a:t>
            </a:r>
            <a:r>
              <a:rPr lang="en-US" dirty="0" smtClean="0"/>
              <a:t>over </a:t>
            </a:r>
            <a:r>
              <a:rPr lang="en-US" dirty="0"/>
              <a:t>PCI-E Gen </a:t>
            </a:r>
            <a:r>
              <a:rPr lang="en-US" dirty="0" smtClean="0"/>
              <a:t>3.0 might manage ~6GB/s</a:t>
            </a:r>
          </a:p>
          <a:p>
            <a:r>
              <a:rPr lang="en-US" dirty="0" smtClean="0"/>
              <a:t>But the hardware can sustain transfer rates of up to 12GB/s</a:t>
            </a:r>
          </a:p>
          <a:p>
            <a:r>
              <a:rPr lang="en-US" dirty="0" smtClean="0"/>
              <a:t>So, where has our bandwidth gone?</a:t>
            </a:r>
          </a:p>
          <a:p>
            <a:r>
              <a:rPr lang="en-US" dirty="0" smtClean="0"/>
              <a:t>The operating system</a:t>
            </a:r>
          </a:p>
          <a:p>
            <a:r>
              <a:rPr lang="en-US" dirty="0" smtClean="0"/>
              <a:t>Why? Let's consider when memory is actually allocated…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9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OS X and Linux will </a:t>
            </a:r>
            <a:r>
              <a:rPr lang="en-US" i="1" dirty="0"/>
              <a:t>oversubscribe</a:t>
            </a:r>
            <a:r>
              <a:rPr lang="en-US" dirty="0"/>
              <a:t> memory</a:t>
            </a:r>
          </a:p>
          <a:p>
            <a:r>
              <a:rPr lang="en-US" dirty="0"/>
              <a:t>The pointer we </a:t>
            </a:r>
            <a:r>
              <a:rPr lang="en-US" dirty="0" smtClean="0"/>
              <a:t>get back from </a:t>
            </a:r>
            <a:r>
              <a:rPr lang="en-US" dirty="0" err="1" smtClean="0"/>
              <a:t>malloc</a:t>
            </a:r>
            <a:r>
              <a:rPr lang="en-US" dirty="0" smtClean="0"/>
              <a:t>, </a:t>
            </a:r>
            <a:r>
              <a:rPr lang="en-US" dirty="0"/>
              <a:t>when accessed, will trigger a page fault in the </a:t>
            </a:r>
            <a:r>
              <a:rPr lang="en-US" dirty="0" smtClean="0"/>
              <a:t>kernel</a:t>
            </a:r>
            <a:endParaRPr lang="en-US" dirty="0"/>
          </a:p>
          <a:p>
            <a:r>
              <a:rPr lang="en-US" dirty="0"/>
              <a:t>The kernel will then allocate us some memory, and allow us to write to </a:t>
            </a:r>
            <a:r>
              <a:rPr lang="en-US" dirty="0" smtClean="0"/>
              <a:t>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5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Consider a laptop which has 16GB of RAM.</a:t>
            </a:r>
          </a:p>
          <a:p>
            <a:endParaRPr lang="en-US" dirty="0"/>
          </a:p>
          <a:p>
            <a:r>
              <a:rPr lang="en-US" dirty="0" smtClean="0"/>
              <a:t>What is the output of the code on the right if run on this laptop?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64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256GB 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6645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04864"/>
            <a:ext cx="5688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gcc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test.c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-o test          </a:t>
            </a:r>
          </a:p>
          <a:p>
            <a:endParaRPr lang="en-US" sz="3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./test</a:t>
            </a: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got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ptr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0x7f84b0c03350</a:t>
            </a:r>
            <a:endParaRPr lang="en-US" sz="32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139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A non-NULL pointer was returned</a:t>
            </a:r>
          </a:p>
          <a:p>
            <a:r>
              <a:rPr lang="en-US" dirty="0" smtClean="0"/>
              <a:t>Both OS X and Linux will </a:t>
            </a:r>
            <a:r>
              <a:rPr lang="en-US" i="1" dirty="0" smtClean="0"/>
              <a:t>oversubscribe</a:t>
            </a:r>
            <a:r>
              <a:rPr lang="en-US" dirty="0" smtClean="0"/>
              <a:t> memory</a:t>
            </a:r>
          </a:p>
          <a:p>
            <a:r>
              <a:rPr lang="en-US" dirty="0" smtClean="0"/>
              <a:t>When will this memory actually get allocated?</a:t>
            </a:r>
            <a:endParaRPr lang="en-US" dirty="0"/>
          </a:p>
          <a:p>
            <a:r>
              <a:rPr lang="en-US" dirty="0" smtClean="0"/>
              <a:t>Checking the return value of </a:t>
            </a:r>
            <a:r>
              <a:rPr lang="en-US" dirty="0" err="1" smtClean="0"/>
              <a:t>malloc</a:t>
            </a:r>
            <a:r>
              <a:rPr lang="en-US" dirty="0" smtClean="0"/>
              <a:t>/</a:t>
            </a:r>
            <a:r>
              <a:rPr lang="en-US" dirty="0" err="1" smtClean="0"/>
              <a:t>calloc</a:t>
            </a:r>
            <a:r>
              <a:rPr lang="en-US" dirty="0" smtClean="0"/>
              <a:t> is useless –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i="1" dirty="0" smtClean="0"/>
              <a:t>never*</a:t>
            </a:r>
            <a:r>
              <a:rPr lang="en-US" dirty="0" smtClean="0"/>
              <a:t> returns NULL!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64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256GB 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6488668"/>
            <a:ext cx="52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 This might not be true for an embedded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19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This program does not actually allocate any memory</a:t>
            </a:r>
          </a:p>
          <a:p>
            <a:r>
              <a:rPr lang="en-US" dirty="0" smtClean="0"/>
              <a:t>We call </a:t>
            </a:r>
            <a:r>
              <a:rPr lang="en-US" dirty="0" err="1" smtClean="0"/>
              <a:t>malloc</a:t>
            </a:r>
            <a:r>
              <a:rPr lang="en-US" dirty="0" smtClean="0"/>
              <a:t>, but we never use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9034" y="1556792"/>
            <a:ext cx="4937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420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So what happens here?</a:t>
            </a:r>
          </a:p>
          <a:p>
            <a:r>
              <a:rPr lang="en-US" dirty="0" smtClean="0"/>
              <a:t>The pointer we got back, when accessed, will trigger a page fault in the kernel.</a:t>
            </a:r>
          </a:p>
          <a:p>
            <a:r>
              <a:rPr lang="en-US" dirty="0" smtClean="0"/>
              <a:t>The kernel will then allocate us some memory, and allow us to write to it.</a:t>
            </a:r>
          </a:p>
          <a:p>
            <a:r>
              <a:rPr lang="en-US" dirty="0" smtClean="0"/>
              <a:t>But how much was allocated in this code? Only 4096 bytes (one page)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8000" y="1556792"/>
            <a:ext cx="501869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buffer[0] = 10.0f;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773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machine may have any number of OpenCL </a:t>
            </a:r>
            <a:r>
              <a:rPr lang="en-US" b="1" i="1" dirty="0" smtClean="0">
                <a:solidFill>
                  <a:srgbClr val="FF0000"/>
                </a:solidFill>
              </a:rPr>
              <a:t>platforms</a:t>
            </a:r>
          </a:p>
          <a:p>
            <a:r>
              <a:rPr lang="en-US" dirty="0" smtClean="0"/>
              <a:t>Each with their own </a:t>
            </a:r>
            <a:r>
              <a:rPr lang="en-US" b="1" i="1" dirty="0" smtClean="0">
                <a:solidFill>
                  <a:srgbClr val="0000FF"/>
                </a:solidFill>
              </a:rPr>
              <a:t>devices</a:t>
            </a:r>
          </a:p>
          <a:p>
            <a:r>
              <a:rPr lang="en-US" dirty="0" smtClean="0"/>
              <a:t>Some devices may even be aliases across platforms (CPU, usually)</a:t>
            </a:r>
          </a:p>
          <a:p>
            <a:r>
              <a:rPr lang="en-US" dirty="0" smtClean="0"/>
              <a:t>How can you reliably pick your devices?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6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4KB pages will be allocated at a time, and can also be swapped to disk dynamically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Allocations may not even be contiguous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Therefore,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/>
              <a:t> incur an additional host memory to host memory copy, </a:t>
            </a:r>
            <a:r>
              <a:rPr lang="en-US" u="sng" dirty="0" smtClean="0">
                <a:solidFill>
                  <a:srgbClr val="FF0000"/>
                </a:solidFill>
              </a:rPr>
              <a:t>wasting bandwidth and costing performance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42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 err="1" smtClean="0"/>
              <a:t>EnqueueWrite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Allocate contiguous portion of DRAM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Copy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host data into this contiguous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Signal the DMA engines to start the transfer</a:t>
            </a:r>
          </a:p>
          <a:p>
            <a:r>
              <a:rPr lang="en-US" b="1" dirty="0" err="1" smtClean="0"/>
              <a:t>EnqueueRead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Allocate contiguous portion of DRAM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Signal DMA engine to start transfer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Wait for interrupt to signal that the transfer has finished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Copy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transferred data from the contiguous memory into memory in the host code’s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115048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Pinned memory </a:t>
            </a:r>
            <a:r>
              <a:rPr lang="en-US" dirty="0" smtClean="0"/>
              <a:t>side-steps this issue by giving the host process </a:t>
            </a:r>
            <a:r>
              <a:rPr lang="en-US" b="1" i="1" dirty="0" smtClean="0">
                <a:solidFill>
                  <a:srgbClr val="FF0000"/>
                </a:solidFill>
              </a:rPr>
              <a:t>direct</a:t>
            </a:r>
            <a:r>
              <a:rPr lang="en-US" dirty="0" smtClean="0"/>
              <a:t> access to the portions of host memory that the DMA engines read and write to.</a:t>
            </a:r>
          </a:p>
          <a:p>
            <a:r>
              <a:rPr lang="en-US" dirty="0" smtClean="0"/>
              <a:t>This results in much less time spent waiting for transfers!</a:t>
            </a:r>
          </a:p>
          <a:p>
            <a:endParaRPr lang="en-US" dirty="0"/>
          </a:p>
          <a:p>
            <a:r>
              <a:rPr lang="en-US" dirty="0" smtClean="0"/>
              <a:t>Disclaimer: Not all drivers support it, and it makes allocations much more expensive (so it would be slow to continually allocate and free pinned memory)</a:t>
            </a:r>
          </a:p>
        </p:txBody>
      </p:sp>
    </p:spTree>
    <p:extLst>
      <p:ext uri="{BB962C8B-B14F-4D97-AF65-F5344CB8AC3E}">
        <p14:creationId xmlns:p14="http://schemas.microsoft.com/office/powerpoint/2010/main" val="307353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Using Pinned Memory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</a:t>
            </a:r>
            <a:r>
              <a:rPr lang="en-US" dirty="0" smtClean="0"/>
              <a:t>official support </a:t>
            </a:r>
            <a:r>
              <a:rPr lang="en-US" dirty="0"/>
              <a:t>for </a:t>
            </a:r>
            <a:r>
              <a:rPr lang="en-US" dirty="0" smtClean="0"/>
              <a:t>allocating pinned </a:t>
            </a:r>
            <a:r>
              <a:rPr lang="en-US" dirty="0"/>
              <a:t>memory </a:t>
            </a:r>
            <a:endParaRPr lang="en-US" dirty="0" smtClean="0"/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But some vendors (e.g. NVIDIA) do support pinned </a:t>
            </a:r>
            <a:r>
              <a:rPr lang="en-US" dirty="0"/>
              <a:t>memory </a:t>
            </a:r>
            <a:r>
              <a:rPr lang="en-US" dirty="0" smtClean="0"/>
              <a:t>allocations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We create an additional OpenCL buffer, and supply the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flag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We never use this buffer on the device, but instead use  </a:t>
            </a:r>
            <a:r>
              <a:rPr lang="en-US" b="1" dirty="0" err="1" smtClean="0"/>
              <a:t>enqueueMapBuffer</a:t>
            </a:r>
            <a:r>
              <a:rPr lang="en-US" dirty="0" smtClean="0"/>
              <a:t> to retrieve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We can now use this host pointer in place of regular </a:t>
            </a:r>
            <a:r>
              <a:rPr lang="en-US" b="1" dirty="0" err="1" smtClean="0"/>
              <a:t>malloc</a:t>
            </a:r>
            <a:r>
              <a:rPr lang="en-US" dirty="0" smtClean="0"/>
              <a:t>/</a:t>
            </a:r>
            <a:r>
              <a:rPr lang="en-US" b="1" dirty="0" smtClean="0"/>
              <a:t>new</a:t>
            </a:r>
            <a:r>
              <a:rPr lang="en-US" dirty="0" smtClean="0"/>
              <a:t> allocations, and as arguments to </a:t>
            </a:r>
            <a:r>
              <a:rPr lang="en-US" b="1" dirty="0" err="1" smtClean="0"/>
              <a:t>enqueueRead</a:t>
            </a:r>
            <a:r>
              <a:rPr lang="en-US" dirty="0" smtClean="0"/>
              <a:t>/</a:t>
            </a:r>
            <a:r>
              <a:rPr lang="en-US" b="1" dirty="0" smtClean="0"/>
              <a:t>Write</a:t>
            </a:r>
            <a:r>
              <a:rPr lang="en-US" dirty="0" smtClean="0"/>
              <a:t> calls (to </a:t>
            </a:r>
            <a:r>
              <a:rPr lang="en-US" i="1" dirty="0" smtClean="0"/>
              <a:t>different</a:t>
            </a:r>
            <a:r>
              <a:rPr lang="en-US" dirty="0" smtClean="0"/>
              <a:t> OpenCL buffers)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To release this host pointer, we call </a:t>
            </a:r>
            <a:r>
              <a:rPr lang="en-US" b="1" dirty="0" err="1"/>
              <a:t>e</a:t>
            </a:r>
            <a:r>
              <a:rPr lang="en-US" b="1" dirty="0" err="1" smtClean="0"/>
              <a:t>nqueueUnmapMemObject</a:t>
            </a:r>
            <a:r>
              <a:rPr lang="en-US" dirty="0" smtClean="0"/>
              <a:t> before destroying the OpenCL buffer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additional device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buffer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::Buffer </a:t>
            </a:r>
            <a:r>
              <a:rPr lang="en-US" sz="1400" b="1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context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CL_MEM_ALLOC_HOST_PTR,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map buffer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CL_MAP_READ,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read data*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use buffer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7944" y="6247711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 smtClean="0">
                <a:cs typeface="Courier New"/>
              </a:rPr>
              <a:t>Can be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 smtClean="0">
                <a:cs typeface="Courier New"/>
              </a:rPr>
              <a:t>,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 smtClean="0">
                <a:cs typeface="Courier New"/>
              </a:rPr>
              <a:t> or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 smtClean="0">
                <a:cs typeface="Courier New"/>
              </a:rPr>
              <a:t> (OpenCL 1.2).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8174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Allocating pinned memory is </a:t>
            </a:r>
            <a:r>
              <a:rPr lang="en-US" b="1" dirty="0" smtClean="0">
                <a:solidFill>
                  <a:srgbClr val="FF0000"/>
                </a:solidFill>
              </a:rPr>
              <a:t>much</a:t>
            </a:r>
            <a:r>
              <a:rPr lang="en-US" dirty="0" smtClean="0">
                <a:solidFill>
                  <a:srgbClr val="FF0000"/>
                </a:solidFill>
              </a:rPr>
              <a:t> more expensive than regular memory </a:t>
            </a:r>
            <a:r>
              <a:rPr lang="en-US" dirty="0" smtClean="0"/>
              <a:t>(</a:t>
            </a:r>
            <a:r>
              <a:rPr lang="en-US" dirty="0"/>
              <a:t>about 100x slower</a:t>
            </a:r>
            <a:r>
              <a:rPr lang="en-US" dirty="0" smtClean="0"/>
              <a:t>), so frequent allocations will be bad for performance.</a:t>
            </a:r>
          </a:p>
          <a:p>
            <a:r>
              <a:rPr lang="en-US" dirty="0" smtClean="0"/>
              <a:t>However, </a:t>
            </a:r>
            <a:r>
              <a:rPr lang="en-US" dirty="0" smtClean="0">
                <a:solidFill>
                  <a:srgbClr val="008000"/>
                </a:solidFill>
              </a:rPr>
              <a:t>frequent reads and writes will be </a:t>
            </a:r>
            <a:r>
              <a:rPr lang="en-US" b="1" i="1" dirty="0" smtClean="0">
                <a:solidFill>
                  <a:srgbClr val="008000"/>
                </a:solidFill>
              </a:rPr>
              <a:t>much</a:t>
            </a:r>
            <a:r>
              <a:rPr lang="en-US" dirty="0" smtClean="0">
                <a:solidFill>
                  <a:srgbClr val="008000"/>
                </a:solidFill>
              </a:rPr>
              <a:t> faster!</a:t>
            </a:r>
          </a:p>
          <a:p>
            <a:r>
              <a:rPr lang="en-US" dirty="0" smtClean="0"/>
              <a:t>Not all platforms support pinned memory. But, the above method will still work, and should not be any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Zero-copy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OpenCL platforms provide devices that have (physically) unified memory with the host</a:t>
            </a:r>
          </a:p>
          <a:p>
            <a:pPr lvl="1"/>
            <a:r>
              <a:rPr lang="en-US" dirty="0" smtClean="0"/>
              <a:t>Mobile/integrated GPUs</a:t>
            </a:r>
          </a:p>
          <a:p>
            <a:pPr lvl="1"/>
            <a:r>
              <a:rPr lang="en-US" dirty="0" smtClean="0"/>
              <a:t>CPU devices</a:t>
            </a:r>
          </a:p>
          <a:p>
            <a:r>
              <a:rPr lang="en-US" dirty="0" smtClean="0"/>
              <a:t>We can detect these devices by querying the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CL_DEVICE_HOST_UNIFIED_MEMORY</a:t>
            </a:r>
            <a:r>
              <a:rPr lang="en-US" dirty="0" smtClean="0"/>
              <a:t> flag</a:t>
            </a:r>
          </a:p>
          <a:p>
            <a:r>
              <a:rPr lang="en-US" dirty="0" smtClean="0"/>
              <a:t>On these devices, it is wasteful to copy data between the host and device</a:t>
            </a:r>
          </a:p>
          <a:p>
            <a:r>
              <a:rPr lang="en-US" dirty="0" smtClean="0"/>
              <a:t>We can instead create our buffers in a way that both the host and device can directly access the same region of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3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Zero-copy transfers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</a:pPr>
            <a:endParaRPr lang="en-US" dirty="0" smtClean="0"/>
          </a:p>
          <a:p>
            <a:pPr marL="285750" indent="-285750">
              <a:lnSpc>
                <a:spcPct val="110000"/>
              </a:lnSpc>
            </a:pPr>
            <a:endParaRPr lang="en-US" dirty="0"/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The OpenCL specification doesn’t describe zero-copy transfers, but all the vendors that support this recommend the same approach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We supply the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flag when creating our device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When we want to access the memory from the host, we map the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The buffer </a:t>
            </a:r>
            <a:r>
              <a:rPr lang="en-US" b="1" dirty="0" smtClean="0"/>
              <a:t>must</a:t>
            </a:r>
            <a:r>
              <a:rPr lang="en-US" dirty="0" smtClean="0"/>
              <a:t> be unmapped before we can use it on the device again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This approach often performs well for discrete devices too, although this may depend on the platform/device/driver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device buffer in host-accessible </a:t>
            </a:r>
            <a:r>
              <a:rPr lang="en-US" sz="14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mem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cl</a:t>
            </a:r>
            <a:r>
              <a:rPr lang="en-US" sz="1400" b="1" dirty="0">
                <a:latin typeface="Courier New"/>
                <a:cs typeface="Courier New"/>
              </a:rPr>
              <a:t>::Buffer </a:t>
            </a:r>
            <a:r>
              <a:rPr lang="en-US" sz="1400" b="1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context</a:t>
            </a:r>
            <a:r>
              <a:rPr lang="en-US" sz="1400" b="1" dirty="0">
                <a:latin typeface="Courier New"/>
                <a:cs typeface="Courier New"/>
              </a:rPr>
              <a:t>,                      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CL_MEM_READ_WRITE | CL_MEM_ALLOC_HOST_PTR,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map buffer into host address space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CL_MAP_WRITE,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map for writing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use buffer on the host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memset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smtClean="0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use buffer on device</a:t>
            </a:r>
          </a:p>
        </p:txBody>
      </p:sp>
    </p:spTree>
    <p:extLst>
      <p:ext uri="{BB962C8B-B14F-4D97-AF65-F5344CB8AC3E}">
        <p14:creationId xmlns:p14="http://schemas.microsoft.com/office/powerpoint/2010/main" val="352981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OpenCL 1.x buffer objects can only be passed as kernel arguments</a:t>
            </a:r>
          </a:p>
          <a:p>
            <a:r>
              <a:rPr lang="en-US" dirty="0" smtClean="0"/>
              <a:t>Buffer objects are described as a pointer to type in kernels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Can't pass a pointer + offset as an argument value</a:t>
            </a:r>
          </a:p>
          <a:p>
            <a:pPr lvl="1"/>
            <a:r>
              <a:rPr lang="en-US" dirty="0" smtClean="0"/>
              <a:t>Can't store pointers in buffer object(s)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Host and OpenCL device do not share the same virtual address space</a:t>
            </a:r>
          </a:p>
          <a:p>
            <a:pPr lvl="1"/>
            <a:r>
              <a:rPr lang="en-US" dirty="0" smtClean="0"/>
              <a:t>No guarantee that the same virtual address will be used for a kernel argument across multiple </a:t>
            </a:r>
            <a:r>
              <a:rPr lang="en-US" dirty="0" err="1" smtClean="0"/>
              <a:t>enqueues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095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8064896" cy="525658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OpenCL 2.0 introduces shared virtual memory</a:t>
            </a:r>
          </a:p>
          <a:p>
            <a:pPr lvl="1"/>
            <a:r>
              <a:rPr lang="en-US" dirty="0" smtClean="0"/>
              <a:t>Currently supported by AMD, Intel, NVIDIA (beta), ARM, Imagination, Qualcomm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clSVMAlloc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– allocates a shared virtual memory buffer</a:t>
            </a:r>
          </a:p>
          <a:p>
            <a:pPr lvl="1"/>
            <a:r>
              <a:rPr lang="en-US" dirty="0" smtClean="0"/>
              <a:t>Specify size in bytes</a:t>
            </a:r>
          </a:p>
          <a:p>
            <a:pPr lvl="1"/>
            <a:r>
              <a:rPr lang="en-US" dirty="0" smtClean="0"/>
              <a:t>Specify usage information</a:t>
            </a:r>
          </a:p>
          <a:p>
            <a:pPr lvl="1"/>
            <a:r>
              <a:rPr lang="en-US" dirty="0" smtClean="0"/>
              <a:t>Optional alignment value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 SVM pointer can be shared by the host </a:t>
            </a:r>
            <a:r>
              <a:rPr lang="en-US" b="1" dirty="0" smtClean="0">
                <a:solidFill>
                  <a:srgbClr val="008000"/>
                </a:solidFill>
              </a:rPr>
              <a:t>and</a:t>
            </a:r>
            <a:r>
              <a:rPr lang="en-US" dirty="0" smtClean="0"/>
              <a:t> OpenCL device</a:t>
            </a:r>
          </a:p>
        </p:txBody>
      </p:sp>
    </p:spTree>
    <p:extLst>
      <p:ext uri="{BB962C8B-B14F-4D97-AF65-F5344CB8AC3E}">
        <p14:creationId xmlns:p14="http://schemas.microsoft.com/office/powerpoint/2010/main" val="386547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23925"/>
            <a:ext cx="8507288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clSetKernelArgSVMPointer</a:t>
            </a:r>
            <a:endParaRPr lang="en-US" sz="20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2000" dirty="0" smtClean="0"/>
              <a:t>SVM pointers as kernel arguments</a:t>
            </a:r>
          </a:p>
          <a:p>
            <a:r>
              <a:rPr lang="en-US" sz="2000" dirty="0" smtClean="0"/>
              <a:t>A SVM pointer</a:t>
            </a:r>
          </a:p>
          <a:p>
            <a:r>
              <a:rPr lang="en-US" sz="2000" dirty="0" smtClean="0"/>
              <a:t>A SVM pointer + offset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849272" y="1434129"/>
            <a:ext cx="3901673" cy="181588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kernel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void</a:t>
            </a:r>
          </a:p>
          <a:p>
            <a:r>
              <a:rPr lang="en-US" sz="1600" b="1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vecadd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global </a:t>
            </a:r>
            <a:r>
              <a:rPr lang="en-US" sz="16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global </a:t>
            </a:r>
            <a:r>
              <a:rPr lang="en-US" sz="16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i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id = </a:t>
            </a:r>
            <a:r>
              <a:rPr lang="en-US" sz="16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get_global_id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[id] +=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[id];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79512" y="3179057"/>
            <a:ext cx="8964488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Allocating SVM pointers</a:t>
            </a: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16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clSVMAlloc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ctx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CL_MEM_READ_ONLY, size, </a:t>
            </a:r>
            <a:r>
              <a:rPr lang="en-US" sz="1600" b="1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clSVMAlloc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ctx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CL_MEM_READ_WRITE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size,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79514" y="4279723"/>
            <a:ext cx="8208369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assing SVM pointers as arguments</a:t>
            </a:r>
          </a:p>
          <a:p>
            <a:r>
              <a:rPr lang="en-US" sz="16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79512" y="5380390"/>
            <a:ext cx="7375812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assing SVM pointer + offset as arguments</a:t>
            </a:r>
          </a:p>
          <a:p>
            <a:r>
              <a:rPr lang="en-US" sz="16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offset)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offset)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9486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Only good if you know what machine your code will always run on</a:t>
            </a:r>
          </a:p>
          <a:p>
            <a:r>
              <a:rPr lang="en-US" dirty="0" smtClean="0"/>
              <a:t>Simplest to implement</a:t>
            </a:r>
          </a:p>
          <a:p>
            <a:r>
              <a:rPr lang="en-US" dirty="0" smtClean="0"/>
              <a:t>Often this simple approach is good enough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1655" y="1600200"/>
            <a:ext cx="492234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latin typeface="Courier New"/>
                <a:cs typeface="Courier New"/>
              </a:rPr>
              <a:t>::vector&lt;cl::Platform&gt; platforms;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l::Platform::get</a:t>
            </a:r>
            <a:r>
              <a:rPr lang="en-US" sz="1600" b="1" dirty="0" smtClean="0">
                <a:latin typeface="Courier New"/>
                <a:cs typeface="Courier New"/>
              </a:rPr>
              <a:t>(&amp;platforms);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devices from the first platform</a:t>
            </a:r>
            <a:endParaRPr lang="en-US" sz="16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p</a:t>
            </a:r>
            <a:r>
              <a:rPr lang="en-US" sz="1600" b="1" dirty="0" smtClean="0">
                <a:latin typeface="Courier New"/>
                <a:cs typeface="Courier New"/>
              </a:rPr>
              <a:t>latforms[</a:t>
            </a:r>
            <a:r>
              <a:rPr lang="en-US" sz="1600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 smtClean="0">
                <a:latin typeface="Courier New"/>
                <a:cs typeface="Courier New"/>
              </a:rPr>
              <a:t>].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CL_DEVICE_TYPE_ALL, &amp;devices);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context from first device</a:t>
            </a:r>
            <a:endParaRPr lang="en-US" sz="16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cl::Context </a:t>
            </a:r>
            <a:r>
              <a:rPr lang="en-US" sz="16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context</a:t>
            </a:r>
            <a:r>
              <a:rPr lang="en-US" sz="1600" b="1" dirty="0" smtClean="0">
                <a:latin typeface="Courier New"/>
                <a:cs typeface="Courier New"/>
              </a:rPr>
              <a:t>(devices[</a:t>
            </a:r>
            <a:r>
              <a:rPr lang="en-US" sz="1600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 smtClean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064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types of sharing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Coarse-grained </a:t>
            </a:r>
            <a:r>
              <a:rPr lang="en-US" dirty="0" smtClean="0"/>
              <a:t>buffer sharing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Fine-grained </a:t>
            </a:r>
            <a:r>
              <a:rPr lang="en-US" dirty="0" smtClean="0"/>
              <a:t>buffer sharing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System sharing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Coarse-grained buffer sharing is required to be supported by all OpenCL 2.x platforms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Fine-grained and system sharing are </a:t>
            </a:r>
            <a:r>
              <a:rPr lang="en-US" b="1" dirty="0" smtClean="0">
                <a:solidFill>
                  <a:srgbClr val="FF0000"/>
                </a:solidFill>
              </a:rPr>
              <a:t>optional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621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Shared Virtual Memory:</a:t>
            </a:r>
            <a:br>
              <a:rPr lang="en-US" dirty="0" smtClean="0"/>
            </a:br>
            <a:r>
              <a:rPr lang="en-US" dirty="0" smtClean="0"/>
              <a:t>Coarse &amp; Fine Grained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82453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SVM buffers allocated using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clSVMAlloc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Coarse grained sharing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Memory consistency is only guaranteed at synchronization points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Host still needs to use synchronization APIs to update data</a:t>
            </a:r>
          </a:p>
          <a:p>
            <a:pPr lvl="2">
              <a:lnSpc>
                <a:spcPct val="110000"/>
              </a:lnSpc>
            </a:pP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clEnqueueSVMMap</a:t>
            </a:r>
            <a:r>
              <a:rPr lang="en-US" dirty="0" smtClean="0"/>
              <a:t> /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clEnqueueSVMUnmap</a:t>
            </a:r>
            <a:r>
              <a:rPr lang="en-US" dirty="0" smtClean="0"/>
              <a:t> or event callbacks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Memory consistency is at a the buffer level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Allows sharing of pointers between host and </a:t>
            </a:r>
            <a:r>
              <a:rPr lang="en-US" dirty="0" err="1" smtClean="0"/>
              <a:t>OpenCL</a:t>
            </a:r>
            <a:r>
              <a:rPr lang="en-US" dirty="0" smtClean="0"/>
              <a:t> device</a:t>
            </a: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Fine grained sharing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No synchronization needed between host and </a:t>
            </a:r>
            <a:r>
              <a:rPr lang="en-US" dirty="0" err="1" smtClean="0"/>
              <a:t>OpenCL</a:t>
            </a:r>
            <a:r>
              <a:rPr lang="en-US" dirty="0" smtClean="0"/>
              <a:t> device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Host and device can update data in buffer concurrently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Memory consistency using C11 atomics and synchronization operations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This is an </a:t>
            </a:r>
            <a:r>
              <a:rPr lang="en-US" b="1" i="1" u="sng" dirty="0" smtClean="0"/>
              <a:t>optional</a:t>
            </a: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eature</a:t>
            </a:r>
          </a:p>
        </p:txBody>
      </p:sp>
    </p:spTree>
    <p:extLst>
      <p:ext uri="{BB962C8B-B14F-4D97-AF65-F5344CB8AC3E}">
        <p14:creationId xmlns:p14="http://schemas.microsoft.com/office/powerpoint/2010/main" val="137353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Shared Virtual Memory:</a:t>
            </a:r>
            <a:br>
              <a:rPr lang="en-US" dirty="0" smtClean="0"/>
            </a:br>
            <a:r>
              <a:rPr lang="en-US" dirty="0" smtClean="0"/>
              <a:t>System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directly use </a:t>
            </a:r>
            <a:r>
              <a:rPr lang="en-US" i="1" dirty="0" smtClean="0"/>
              <a:t>any</a:t>
            </a:r>
            <a:r>
              <a:rPr lang="en-US" dirty="0" smtClean="0"/>
              <a:t> pointer allocated on the host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OpenCL</a:t>
            </a:r>
            <a:r>
              <a:rPr lang="en-US" dirty="0" smtClean="0"/>
              <a:t> APIs needed to allocate SVM buffers</a:t>
            </a:r>
          </a:p>
          <a:p>
            <a:r>
              <a:rPr lang="en-US" dirty="0"/>
              <a:t>Both host and </a:t>
            </a:r>
            <a:r>
              <a:rPr lang="en-US" dirty="0" err="1"/>
              <a:t>OpenCL</a:t>
            </a:r>
            <a:r>
              <a:rPr lang="en-US" dirty="0"/>
              <a:t> device can update data </a:t>
            </a:r>
            <a:r>
              <a:rPr lang="en-US" dirty="0" smtClean="0"/>
              <a:t>using </a:t>
            </a:r>
            <a:r>
              <a:rPr lang="en-US" dirty="0"/>
              <a:t>C11 atomics and synchronization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This is an </a:t>
            </a:r>
            <a:r>
              <a:rPr lang="en-US" b="1" i="1" u="sng" dirty="0" smtClean="0"/>
              <a:t>optional</a:t>
            </a:r>
            <a:r>
              <a:rPr lang="en-US" dirty="0" smtClean="0"/>
              <a:t> feature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37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Exercise:</a:t>
            </a:r>
            <a:br>
              <a:rPr lang="en-GB" dirty="0" smtClean="0"/>
            </a:br>
            <a:r>
              <a:rPr lang="en-GB" dirty="0" smtClean="0"/>
              <a:t>Fast host-device data transfers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 smtClean="0"/>
              <a:t>Start with the </a:t>
            </a:r>
            <a:r>
              <a:rPr lang="en-GB" dirty="0" err="1" smtClean="0">
                <a:latin typeface="Courier New"/>
                <a:cs typeface="Courier New"/>
              </a:rPr>
              <a:t>HostDevTransfer</a:t>
            </a:r>
            <a:r>
              <a:rPr lang="en-GB" dirty="0" smtClean="0"/>
              <a:t> example</a:t>
            </a:r>
          </a:p>
          <a:p>
            <a:r>
              <a:rPr lang="en-GB" dirty="0" smtClean="0"/>
              <a:t>Improve the performance of the host-to-device data transfers by using pinned memory, then if time allows, also try zero-copy</a:t>
            </a:r>
          </a:p>
          <a:p>
            <a:r>
              <a:rPr lang="en-GB" dirty="0" smtClean="0"/>
              <a:t>Experiment with different sized buffers</a:t>
            </a:r>
          </a:p>
          <a:p>
            <a:r>
              <a:rPr lang="en-GB" dirty="0" smtClean="0"/>
              <a:t>Experiment with different devices</a:t>
            </a:r>
          </a:p>
          <a:p>
            <a:r>
              <a:rPr lang="en-GB" dirty="0" smtClean="0"/>
              <a:t>An example solution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274097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6"/>
            <a:ext cx="8229600" cy="839663"/>
          </a:xfrm>
        </p:spPr>
        <p:txBody>
          <a:bodyPr>
            <a:normAutofit/>
          </a:bodyPr>
          <a:lstStyle/>
          <a:p>
            <a:r>
              <a:rPr lang="en-GB" dirty="0" smtClean="0"/>
              <a:t>Exercise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404"/>
            <a:ext cx="8229600" cy="560741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$ </a:t>
            </a:r>
            <a:r>
              <a:rPr lang="en-GB" b="1" dirty="0">
                <a:latin typeface="Courier New"/>
                <a:cs typeface="Courier New"/>
              </a:rPr>
              <a:t>./transfer --</a:t>
            </a:r>
            <a:r>
              <a:rPr lang="en-GB" b="1" dirty="0" smtClean="0">
                <a:latin typeface="Courier New"/>
                <a:cs typeface="Courier New"/>
              </a:rPr>
              <a:t>list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Devices: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0: Tesla K40c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1: Tesla K20c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2: </a:t>
            </a:r>
            <a:r>
              <a:rPr lang="de-DE" dirty="0" smtClean="0">
                <a:latin typeface="Courier New"/>
                <a:cs typeface="Courier New"/>
              </a:rPr>
              <a:t>Intel</a:t>
            </a:r>
            <a:r>
              <a:rPr lang="de-DE" dirty="0">
                <a:latin typeface="Courier New"/>
                <a:cs typeface="Courier New"/>
              </a:rPr>
              <a:t>(R) Core(TM) i5-3550 CPU @ </a:t>
            </a:r>
            <a:r>
              <a:rPr lang="de-DE" dirty="0" smtClean="0">
                <a:latin typeface="Courier New"/>
                <a:cs typeface="Courier New"/>
              </a:rPr>
              <a:t>3.30GHz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Using </a:t>
            </a:r>
            <a:r>
              <a:rPr lang="en-GB" b="1" dirty="0">
                <a:latin typeface="Courier New"/>
                <a:cs typeface="Courier New"/>
              </a:rPr>
              <a:t>OpenCL device: Tesla </a:t>
            </a:r>
            <a:r>
              <a:rPr lang="en-GB" b="1" dirty="0" smtClean="0">
                <a:latin typeface="Courier New"/>
                <a:cs typeface="Courier New"/>
              </a:rPr>
              <a:t>K40c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</a:t>
            </a:r>
            <a:r>
              <a:rPr lang="de-DE" dirty="0" smtClean="0">
                <a:latin typeface="Courier New"/>
                <a:cs typeface="Courier New"/>
              </a:rPr>
              <a:t>3.04</a:t>
            </a:r>
            <a:r>
              <a:rPr lang="de-DE" dirty="0" smtClean="0">
                <a:latin typeface="Courier New"/>
                <a:cs typeface="Courier New"/>
              </a:rPr>
              <a:t>s      1.43s       5.99 </a:t>
            </a:r>
            <a:r>
              <a:rPr lang="de-DE" dirty="0">
                <a:latin typeface="Courier New"/>
                <a:cs typeface="Courier New"/>
              </a:rPr>
              <a:t>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</a:t>
            </a:r>
            <a:r>
              <a:rPr lang="de-DE" dirty="0" smtClean="0">
                <a:latin typeface="Courier New"/>
                <a:cs typeface="Courier New"/>
              </a:rPr>
              <a:t>2.90</a:t>
            </a:r>
            <a:r>
              <a:rPr lang="de-DE" dirty="0" smtClean="0">
                <a:latin typeface="Courier New"/>
                <a:cs typeface="Courier New"/>
              </a:rPr>
              <a:t>s      </a:t>
            </a:r>
            <a:r>
              <a:rPr lang="de-DE" dirty="0">
                <a:latin typeface="Courier New"/>
                <a:cs typeface="Courier New"/>
              </a:rPr>
              <a:t>1.30s       </a:t>
            </a:r>
            <a:r>
              <a:rPr lang="de-DE" dirty="0" smtClean="0">
                <a:latin typeface="Courier New"/>
                <a:cs typeface="Courier New"/>
              </a:rPr>
              <a:t>6.62 </a:t>
            </a:r>
            <a:r>
              <a:rPr lang="de-DE" dirty="0">
                <a:latin typeface="Courier New"/>
                <a:cs typeface="Courier New"/>
              </a:rPr>
              <a:t>GB/s</a:t>
            </a:r>
            <a:endParaRPr lang="de-DE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Using </a:t>
            </a:r>
            <a:r>
              <a:rPr lang="en-GB" b="1" dirty="0">
                <a:latin typeface="Courier New"/>
                <a:cs typeface="Courier New"/>
              </a:rPr>
              <a:t>OpenCL device: Tesla </a:t>
            </a:r>
            <a:r>
              <a:rPr lang="en-GB" b="1" dirty="0" smtClean="0">
                <a:latin typeface="Courier New"/>
                <a:cs typeface="Courier New"/>
              </a:rPr>
              <a:t>K20c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</a:t>
            </a:r>
            <a:r>
              <a:rPr lang="de-DE" dirty="0" smtClean="0">
                <a:latin typeface="Courier New"/>
                <a:cs typeface="Courier New"/>
              </a:rPr>
              <a:t>4.22</a:t>
            </a:r>
            <a:r>
              <a:rPr lang="de-DE" dirty="0" smtClean="0">
                <a:latin typeface="Courier New"/>
                <a:cs typeface="Courier New"/>
              </a:rPr>
              <a:t>s      2.59s       3.32 </a:t>
            </a:r>
            <a:r>
              <a:rPr lang="de-DE" dirty="0">
                <a:latin typeface="Courier New"/>
                <a:cs typeface="Courier New"/>
              </a:rPr>
              <a:t>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</a:t>
            </a:r>
            <a:r>
              <a:rPr lang="de-DE" dirty="0" smtClean="0">
                <a:latin typeface="Courier New"/>
                <a:cs typeface="Courier New"/>
              </a:rPr>
              <a:t>4.18s      </a:t>
            </a:r>
            <a:r>
              <a:rPr lang="de-DE" dirty="0">
                <a:latin typeface="Courier New"/>
                <a:cs typeface="Courier New"/>
              </a:rPr>
              <a:t>2.56s       3.36 GB/</a:t>
            </a:r>
            <a:r>
              <a:rPr lang="de-DE" dirty="0" smtClean="0">
                <a:latin typeface="Courier New"/>
                <a:cs typeface="Courier New"/>
              </a:rPr>
              <a:t>s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        Intel(R) Core(TM) i5-3550 CPU @ 3.30GHz</a:t>
            </a: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Device </a:t>
            </a:r>
            <a:r>
              <a:rPr lang="en-GB" b="1" dirty="0">
                <a:latin typeface="Courier New"/>
                <a:cs typeface="Courier New"/>
              </a:rPr>
              <a:t>has host-unified </a:t>
            </a:r>
            <a:r>
              <a:rPr lang="en-GB" b="1" dirty="0" smtClean="0">
                <a:latin typeface="Courier New"/>
                <a:cs typeface="Courier New"/>
              </a:rPr>
              <a:t>memory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</a:t>
            </a:r>
            <a:r>
              <a:rPr lang="de-DE" dirty="0" smtClean="0">
                <a:latin typeface="Courier New"/>
                <a:cs typeface="Courier New"/>
              </a:rPr>
              <a:t>3.66s      1.10s       </a:t>
            </a:r>
            <a:r>
              <a:rPr lang="de-DE" dirty="0" smtClean="0">
                <a:latin typeface="Courier New"/>
                <a:cs typeface="Courier New"/>
              </a:rPr>
              <a:t>7</a:t>
            </a:r>
            <a:r>
              <a:rPr lang="de-DE" dirty="0" smtClean="0">
                <a:latin typeface="Courier New"/>
                <a:cs typeface="Courier New"/>
              </a:rPr>
              <a:t>.84 </a:t>
            </a:r>
            <a:r>
              <a:rPr lang="de-DE" dirty="0">
                <a:latin typeface="Courier New"/>
                <a:cs typeface="Courier New"/>
              </a:rPr>
              <a:t>GB/s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Zero-</a:t>
            </a:r>
            <a:r>
              <a:rPr lang="de-DE" dirty="0" err="1">
                <a:latin typeface="Courier New"/>
                <a:cs typeface="Courier New"/>
              </a:rPr>
              <a:t>Copy</a:t>
            </a:r>
            <a:r>
              <a:rPr lang="de-DE" dirty="0">
                <a:latin typeface="Courier New"/>
                <a:cs typeface="Courier New"/>
              </a:rPr>
              <a:t>     </a:t>
            </a:r>
            <a:r>
              <a:rPr lang="de-DE" dirty="0" smtClean="0">
                <a:latin typeface="Courier New"/>
                <a:cs typeface="Courier New"/>
              </a:rPr>
              <a:t>2.58s      </a:t>
            </a:r>
            <a:r>
              <a:rPr lang="de-DE" dirty="0">
                <a:latin typeface="Courier New"/>
                <a:cs typeface="Courier New"/>
              </a:rPr>
              <a:t>0.00s    </a:t>
            </a:r>
            <a:r>
              <a:rPr lang="de-DE" dirty="0" smtClean="0">
                <a:latin typeface="Courier New"/>
                <a:cs typeface="Courier New"/>
              </a:rPr>
              <a:t>7122</a:t>
            </a:r>
            <a:r>
              <a:rPr lang="de-DE" dirty="0" smtClean="0">
                <a:latin typeface="Courier New"/>
                <a:cs typeface="Courier New"/>
              </a:rPr>
              <a:t>.67 </a:t>
            </a:r>
            <a:r>
              <a:rPr lang="de-DE" dirty="0">
                <a:latin typeface="Courier New"/>
                <a:cs typeface="Courier New"/>
              </a:rPr>
              <a:t>GB/s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42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Pass platform &amp; device numbers in command line or via GUI (with sane defaults)</a:t>
            </a:r>
          </a:p>
          <a:p>
            <a:r>
              <a:rPr lang="en-US" dirty="0" smtClean="0"/>
              <a:t>Much more flexible</a:t>
            </a:r>
          </a:p>
          <a:p>
            <a:r>
              <a:rPr lang="en-US" dirty="0" smtClean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600200"/>
            <a:ext cx="486003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c</a:t>
            </a:r>
            <a:r>
              <a:rPr lang="en-US" sz="1400" b="1" dirty="0" smtClean="0">
                <a:latin typeface="Courier New"/>
                <a:cs typeface="Courier New"/>
              </a:rPr>
              <a:t>l::Context </a:t>
            </a:r>
            <a:r>
              <a:rPr lang="en-US" sz="14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getContext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         </a:t>
            </a:r>
            <a:r>
              <a:rPr lang="en-US" sz="1400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platforms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::Platform::get</a:t>
            </a:r>
            <a:r>
              <a:rPr lang="en-US" sz="1400" b="1" dirty="0">
                <a:latin typeface="Courier New"/>
                <a:cs typeface="Courier New"/>
              </a:rPr>
              <a:t>(&amp;platforms);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devices from the first platform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platforms[</a:t>
            </a:r>
            <a:r>
              <a:rPr lang="en-US" sz="1400" b="1" dirty="0" err="1" smtClean="0">
                <a:latin typeface="Courier New"/>
                <a:cs typeface="Courier New"/>
              </a:rPr>
              <a:t>plat_num</a:t>
            </a:r>
            <a:r>
              <a:rPr lang="en-US" sz="1400" b="1" dirty="0" smtClean="0">
                <a:latin typeface="Courier New"/>
                <a:cs typeface="Courier New"/>
              </a:rPr>
              <a:t>]</a:t>
            </a:r>
            <a:r>
              <a:rPr lang="en-US" sz="1400" b="1" dirty="0">
                <a:latin typeface="Courier New"/>
                <a:cs typeface="Courier New"/>
              </a:rPr>
              <a:t>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context from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device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return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Context</a:t>
            </a:r>
            <a:r>
              <a:rPr lang="en-US" sz="1400" b="1" dirty="0" smtClean="0">
                <a:latin typeface="Courier New"/>
                <a:cs typeface="Courier New"/>
              </a:rPr>
              <a:t>(devices[</a:t>
            </a:r>
            <a:r>
              <a:rPr lang="en-US" sz="1400" b="1" dirty="0" err="1" smtClean="0">
                <a:latin typeface="Courier New"/>
                <a:cs typeface="Courier New"/>
              </a:rPr>
              <a:t>dev_num</a:t>
            </a:r>
            <a:r>
              <a:rPr lang="en-US" sz="1400" b="1" dirty="0" smtClean="0">
                <a:latin typeface="Courier New"/>
                <a:cs typeface="Courier New"/>
              </a:rPr>
              <a:t>]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remember: check ids are in range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320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an interactive interface for selecting the device at runtime</a:t>
            </a:r>
          </a:p>
          <a:p>
            <a:r>
              <a:rPr lang="en-US" dirty="0" smtClean="0"/>
              <a:t>Give each platform/device a unique number</a:t>
            </a:r>
          </a:p>
          <a:p>
            <a:r>
              <a:rPr lang="en-US" dirty="0" smtClean="0"/>
              <a:t>Much cleaner</a:t>
            </a:r>
          </a:p>
          <a:p>
            <a:r>
              <a:rPr lang="en-US" dirty="0" smtClean="0"/>
              <a:t>But requires quite a bit more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# alternatively, in python, this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# triggers interactive device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# selection (no C required!)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pyopencl.create_some_context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  <a:r>
              <a:rPr lang="en-US" sz="1600" b="1" dirty="0" smtClean="0">
                <a:solidFill>
                  <a:srgbClr val="FF00FF"/>
                </a:solidFill>
                <a:latin typeface="Courier New"/>
                <a:cs typeface="Courier New"/>
              </a:rPr>
              <a:t>True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332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across multiple devices can deliver better performance (if your problem scales well)</a:t>
            </a:r>
          </a:p>
          <a:p>
            <a:r>
              <a:rPr lang="en-US" dirty="0" smtClean="0"/>
              <a:t>But you have to manually partition the problem and/or load balance</a:t>
            </a:r>
          </a:p>
          <a:p>
            <a:r>
              <a:rPr lang="en-US" dirty="0" smtClean="0"/>
              <a:t>Remember, the cost of moving data to/from a device is much greater than normal </a:t>
            </a:r>
            <a:r>
              <a:rPr lang="en-US" dirty="0" err="1" smtClean="0"/>
              <a:t>memcpy's</a:t>
            </a:r>
            <a:r>
              <a:rPr lang="en-US" dirty="0" smtClean="0"/>
              <a:t>, so avoid this where possible</a:t>
            </a:r>
          </a:p>
          <a:p>
            <a:r>
              <a:rPr lang="en-US" dirty="0" smtClean="0"/>
              <a:t>There are a couple of different ways to use multiple devices within OpenCL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2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simplest method – just create a separate context and command queue for each device</a:t>
            </a:r>
          </a:p>
          <a:p>
            <a:r>
              <a:rPr lang="en-US" dirty="0" smtClean="0"/>
              <a:t>This is only useful if you don’t need to move data between devices –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clEnqueueCopyBuffer</a:t>
            </a:r>
            <a:r>
              <a:rPr lang="en-US" dirty="0" smtClean="0"/>
              <a:t> can’t work with memory objects created in different contexts</a:t>
            </a:r>
          </a:p>
          <a:p>
            <a:pPr lvl="1"/>
            <a:r>
              <a:rPr lang="en-US" dirty="0" smtClean="0"/>
              <a:t>All memory will have to be copied via the host</a:t>
            </a: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CANNOT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synchronize with events between command queues within </a:t>
            </a:r>
            <a:r>
              <a:rPr lang="en-US" dirty="0" smtClean="0"/>
              <a:t>different contexts!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2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Command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context can support more than one device, although </a:t>
            </a:r>
            <a:r>
              <a:rPr lang="en-US" u="sng" dirty="0" smtClean="0"/>
              <a:t>only</a:t>
            </a:r>
            <a:r>
              <a:rPr lang="en-US" dirty="0" smtClean="0"/>
              <a:t> within the same platform</a:t>
            </a:r>
          </a:p>
          <a:p>
            <a:r>
              <a:rPr lang="en-US" dirty="0" smtClean="0"/>
              <a:t>This allows memory copies between devices</a:t>
            </a:r>
          </a:p>
          <a:p>
            <a:r>
              <a:rPr lang="en-US" dirty="0" smtClean="0"/>
              <a:t>However, there must be a separate command queue for each device in the context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CAN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synchronize with events between command queues within the same context!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Memory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 smtClean="0"/>
              <a:t>Memory objects can be shared across multiple devices that share a context</a:t>
            </a:r>
          </a:p>
          <a:p>
            <a:r>
              <a:rPr lang="en-GB" dirty="0" smtClean="0"/>
              <a:t>The runtime will ensure that data is copied between the devices as needed</a:t>
            </a:r>
          </a:p>
          <a:p>
            <a:r>
              <a:rPr lang="en-GB" dirty="0" smtClean="0"/>
              <a:t>However, synchronization must be performed </a:t>
            </a:r>
            <a:r>
              <a:rPr lang="en-GB" b="1" dirty="0" smtClean="0">
                <a:solidFill>
                  <a:srgbClr val="008000"/>
                </a:solidFill>
              </a:rPr>
              <a:t>explicitly</a:t>
            </a:r>
            <a:r>
              <a:rPr lang="en-GB" dirty="0" smtClean="0"/>
              <a:t>, by providing event dependencies when </a:t>
            </a:r>
            <a:r>
              <a:rPr lang="en-GB" dirty="0" err="1" smtClean="0"/>
              <a:t>enqueuing</a:t>
            </a:r>
            <a:r>
              <a:rPr lang="en-GB" dirty="0" smtClean="0"/>
              <a:t> commands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Some platforms might not concurrently execute kernels on multiple devices that use the same memory objects</a:t>
            </a:r>
            <a:r>
              <a:rPr lang="en-GB" dirty="0" smtClean="0"/>
              <a:t>, even if they don’t access overlapping regions</a:t>
            </a:r>
          </a:p>
          <a:p>
            <a:pPr lvl="1"/>
            <a:r>
              <a:rPr lang="en-GB" dirty="0" smtClean="0"/>
              <a:t>You might be able to circumvent this with sub-buffers</a:t>
            </a:r>
          </a:p>
          <a:p>
            <a:pPr lvl="1"/>
            <a:r>
              <a:rPr lang="en-GB" dirty="0" smtClean="0"/>
              <a:t>Separate kernel objects may also need to be used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59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2748</Words>
  <Application>Microsoft Macintosh PowerPoint</Application>
  <PresentationFormat>On-screen Show (4:3)</PresentationFormat>
  <Paragraphs>384</Paragraphs>
  <Slides>34</Slides>
  <Notes>4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Advanced OpenCL Topics: Host-DEVICE Interactions</vt:lpstr>
      <vt:lpstr>Platform discovery</vt:lpstr>
      <vt:lpstr>Hard coding</vt:lpstr>
      <vt:lpstr>Selection</vt:lpstr>
      <vt:lpstr>Interactive Selection</vt:lpstr>
      <vt:lpstr>Multiple Devices</vt:lpstr>
      <vt:lpstr>Multiple Contexts</vt:lpstr>
      <vt:lpstr>Multiple Command Queues</vt:lpstr>
      <vt:lpstr>Shared Memory Objects</vt:lpstr>
      <vt:lpstr>OpenCL &amp; MPI</vt:lpstr>
      <vt:lpstr>E.g. Halo Exchange</vt:lpstr>
      <vt:lpstr>Pinned Memory</vt:lpstr>
      <vt:lpstr>Pinned Memory</vt:lpstr>
      <vt:lpstr>Malloc Recap</vt:lpstr>
      <vt:lpstr>Malloc Recap</vt:lpstr>
      <vt:lpstr>PowerPoint Presentation</vt:lpstr>
      <vt:lpstr>Malloc Recap</vt:lpstr>
      <vt:lpstr>Malloc Recap</vt:lpstr>
      <vt:lpstr>Malloc Recap</vt:lpstr>
      <vt:lpstr>Malloc Recap</vt:lpstr>
      <vt:lpstr>PowerPoint Presentation</vt:lpstr>
      <vt:lpstr>PowerPoint Presentation</vt:lpstr>
      <vt:lpstr>Using Pinned Memory</vt:lpstr>
      <vt:lpstr>Caveats</vt:lpstr>
      <vt:lpstr>Zero-copy transfers</vt:lpstr>
      <vt:lpstr>Zero-copy transfers</vt:lpstr>
      <vt:lpstr>Shared Virtual Memory</vt:lpstr>
      <vt:lpstr>Shared Virtual Memory</vt:lpstr>
      <vt:lpstr>Shared Virtual Memory</vt:lpstr>
      <vt:lpstr>Shared Virtual Memory</vt:lpstr>
      <vt:lpstr>Shared Virtual Memory: Coarse &amp; Fine Grained</vt:lpstr>
      <vt:lpstr>Shared Virtual Memory: System Sharing</vt:lpstr>
      <vt:lpstr>Exercise: Fast host-device data transfers</vt:lpstr>
      <vt:lpstr>Exercise results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Host-DEVICE Interactions</dc:title>
  <dc:creator>James Price</dc:creator>
  <cp:lastModifiedBy>James Price</cp:lastModifiedBy>
  <cp:revision>97</cp:revision>
  <dcterms:created xsi:type="dcterms:W3CDTF">2015-05-05T22:40:57Z</dcterms:created>
  <dcterms:modified xsi:type="dcterms:W3CDTF">2017-05-15T20:22:35Z</dcterms:modified>
</cp:coreProperties>
</file>