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tiff" ContentType="image/tiff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  <p:sldMasterId id="2147483732" r:id="rId2"/>
  </p:sldMasterIdLst>
  <p:notesMasterIdLst>
    <p:notesMasterId r:id="rId24"/>
  </p:notesMasterIdLst>
  <p:sldIdLst>
    <p:sldId id="554" r:id="rId3"/>
    <p:sldId id="775" r:id="rId4"/>
    <p:sldId id="259" r:id="rId5"/>
    <p:sldId id="778" r:id="rId6"/>
    <p:sldId id="779" r:id="rId7"/>
    <p:sldId id="260" r:id="rId8"/>
    <p:sldId id="261" r:id="rId9"/>
    <p:sldId id="555" r:id="rId10"/>
    <p:sldId id="557" r:id="rId11"/>
    <p:sldId id="558" r:id="rId12"/>
    <p:sldId id="263" r:id="rId13"/>
    <p:sldId id="265" r:id="rId14"/>
    <p:sldId id="776" r:id="rId15"/>
    <p:sldId id="274" r:id="rId16"/>
    <p:sldId id="508" r:id="rId17"/>
    <p:sldId id="277" r:id="rId18"/>
    <p:sldId id="279" r:id="rId19"/>
    <p:sldId id="287" r:id="rId20"/>
    <p:sldId id="777" r:id="rId21"/>
    <p:sldId id="303" r:id="rId22"/>
    <p:sldId id="305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9901179B-03D6-41D0-9FEE-1E08DCB31738}">
          <p14:sldIdLst>
            <p14:sldId id="554"/>
            <p14:sldId id="775"/>
            <p14:sldId id="259"/>
            <p14:sldId id="778"/>
            <p14:sldId id="779"/>
          </p14:sldIdLst>
        </p14:section>
        <p14:section name="2: OpenCL Overview" id="{DC146A4F-B8D4-47DF-915E-241A3B6BC927}">
          <p14:sldIdLst>
            <p14:sldId id="260"/>
            <p14:sldId id="261"/>
            <p14:sldId id="555"/>
            <p14:sldId id="557"/>
            <p14:sldId id="558"/>
            <p14:sldId id="263"/>
            <p14:sldId id="265"/>
            <p14:sldId id="776"/>
          </p14:sldIdLst>
        </p14:section>
        <p14:section name="3: OpenCL Concepts" id="{A8630EAE-D807-45E2-AA82-3A971A0FD73F}">
          <p14:sldIdLst>
            <p14:sldId id="274"/>
            <p14:sldId id="508"/>
            <p14:sldId id="277"/>
            <p14:sldId id="279"/>
            <p14:sldId id="287"/>
          </p14:sldIdLst>
        </p14:section>
        <p14:section name="4: OpenCL APIs" id="{F5742A68-DEA9-49EF-B1BC-402301531D11}">
          <p14:sldIdLst>
            <p14:sldId id="777"/>
            <p14:sldId id="303"/>
            <p14:sldId id="305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Tom Deakin" initials="T" lastIdx="25" clrIdx="0"/>
  <p:cmAuthor id="1" name="Simon McIntosh-Smith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gray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77" autoAdjust="0"/>
    <p:restoredTop sz="91199" autoAdjust="0"/>
  </p:normalViewPr>
  <p:slideViewPr>
    <p:cSldViewPr>
      <p:cViewPr varScale="1">
        <p:scale>
          <a:sx n="106" d="100"/>
          <a:sy n="106" d="100"/>
        </p:scale>
        <p:origin x="-328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8793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24" d="100"/>
        <a:sy n="124" d="100"/>
      </p:scale>
      <p:origin x="0" y="4384"/>
    </p:cViewPr>
  </p:sorterViewPr>
  <p:notesViewPr>
    <p:cSldViewPr snapToGrid="0" snapToObjects="1">
      <p:cViewPr varScale="1">
        <p:scale>
          <a:sx n="89" d="100"/>
          <a:sy n="89" d="100"/>
        </p:scale>
        <p:origin x="-3616" y="-10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notesMaster" Target="notesMasters/notesMaster1.xml"/><Relationship Id="rId25" Type="http://schemas.openxmlformats.org/officeDocument/2006/relationships/printerSettings" Target="printerSettings/printerSettings1.bin"/><Relationship Id="rId26" Type="http://schemas.openxmlformats.org/officeDocument/2006/relationships/commentAuthors" Target="commentAuthors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597E5C-85BB-4669-9209-B5E04E6ED101}" type="datetimeFigureOut">
              <a:rPr lang="en-GB" smtClean="0"/>
              <a:pPr/>
              <a:t>14/04/16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3F2D69-97A9-4C41-91BD-6A22F827014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20112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F2D69-97A9-4C41-91BD-6A22F8270148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81729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Die</a:t>
            </a:r>
            <a:r>
              <a:rPr lang="en-GB" baseline="0" dirty="0" smtClean="0"/>
              <a:t> photo is Intel 5</a:t>
            </a:r>
            <a:r>
              <a:rPr lang="en-GB" baseline="30000" dirty="0" smtClean="0"/>
              <a:t>th</a:t>
            </a:r>
            <a:r>
              <a:rPr lang="en-GB" baseline="0" dirty="0" smtClean="0"/>
              <a:t> gen </a:t>
            </a:r>
            <a:r>
              <a:rPr lang="en-GB" baseline="0" dirty="0" err="1" smtClean="0"/>
              <a:t>Haswell</a:t>
            </a:r>
            <a:r>
              <a:rPr lang="en-GB" baseline="0" dirty="0" smtClean="0"/>
              <a:t> quad core with GT3e IRIS graphics.</a:t>
            </a:r>
          </a:p>
          <a:p>
            <a:r>
              <a:rPr lang="en-GB" baseline="0" dirty="0" smtClean="0"/>
              <a:t>From http://</a:t>
            </a:r>
            <a:r>
              <a:rPr lang="en-GB" baseline="0" dirty="0" err="1" smtClean="0"/>
              <a:t>www.anandtech.com</a:t>
            </a:r>
            <a:r>
              <a:rPr lang="en-GB" baseline="0" dirty="0" smtClean="0"/>
              <a:t>/show/7744/intel-reveals-new-haswell-details-at-isscc-2014</a:t>
            </a:r>
          </a:p>
          <a:p>
            <a:endParaRPr lang="en-GB" baseline="0" dirty="0" smtClean="0"/>
          </a:p>
          <a:p>
            <a:pPr marL="0" indent="0">
              <a:buNone/>
            </a:pPr>
            <a:r>
              <a:rPr lang="en-GB" sz="1200" dirty="0" smtClean="0"/>
              <a:t>Samsung® </a:t>
            </a:r>
            <a:r>
              <a:rPr lang="en-GB" sz="1200" dirty="0" err="1" smtClean="0"/>
              <a:t>Exynos</a:t>
            </a:r>
            <a:r>
              <a:rPr lang="en-GB" sz="1200" dirty="0" smtClean="0"/>
              <a:t> 5</a:t>
            </a:r>
            <a:r>
              <a:rPr lang="en-GB" sz="1200" baseline="0" dirty="0" smtClean="0"/>
              <a:t> is a </a:t>
            </a:r>
            <a:r>
              <a:rPr lang="en-GB" sz="1200" dirty="0" smtClean="0"/>
              <a:t>Dual core ARM A15 1.7GHz,  Mali T604 GPU</a:t>
            </a:r>
          </a:p>
          <a:p>
            <a:endParaRPr lang="en-GB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F2D69-97A9-4C41-91BD-6A22F8270148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40802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48CA66-D627-42A0-BF1C-84F239AF9F4A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7418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F2D69-97A9-4C41-91BD-6A22F8270148}" type="slidenum">
              <a:rPr lang="en-GB" smtClean="0"/>
              <a:pPr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5853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03964-7D59-4BF8-AE10-3A215A42C3E4}" type="datetime1">
              <a:rPr lang="en-GB" smtClean="0"/>
              <a:pPr/>
              <a:t>14/04/16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38BC4-165C-45BE-83FF-C9C7D8E962C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ADEB7-8139-4AC1-94DC-FE9E54B1CCD2}" type="datetime1">
              <a:rPr lang="en-GB" smtClean="0"/>
              <a:pPr/>
              <a:t>14/04/16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38BC4-165C-45BE-83FF-C9C7D8E962C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7A686-1785-49A1-B4C9-55A3C7EEADE4}" type="datetime1">
              <a:rPr lang="en-GB" smtClean="0"/>
              <a:pPr/>
              <a:t>14/04/16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38BC4-165C-45BE-83FF-C9C7D8E962C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03964-7D59-4BF8-AE10-3A215A42C3E4}" type="datetime1">
              <a:rPr lang="en-GB" smtClean="0"/>
              <a:pPr/>
              <a:t>14/04/16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38BC4-165C-45BE-83FF-C9C7D8E962C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327FA-D1E5-40CA-8941-3DD0B6730F8A}" type="datetime1">
              <a:rPr lang="en-GB" smtClean="0"/>
              <a:pPr/>
              <a:t>14/04/16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38BC4-165C-45BE-83FF-C9C7D8E962C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3F153-90AC-449F-A303-26940247ABC8}" type="datetime1">
              <a:rPr lang="en-GB" smtClean="0"/>
              <a:pPr/>
              <a:t>14/04/16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38BC4-165C-45BE-83FF-C9C7D8E962C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24492-3EA5-478D-9F72-7B8FF369DDEB}" type="datetime1">
              <a:rPr lang="en-GB" smtClean="0"/>
              <a:pPr/>
              <a:t>14/04/16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38BC4-165C-45BE-83FF-C9C7D8E962C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76A03-596E-4490-AE35-AFB744E08901}" type="datetime1">
              <a:rPr lang="en-GB" smtClean="0"/>
              <a:pPr/>
              <a:t>14/04/16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38BC4-165C-45BE-83FF-C9C7D8E962C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E3CB4-829C-4F19-9E86-B2AAEC36BD90}" type="datetime1">
              <a:rPr lang="en-GB" smtClean="0"/>
              <a:pPr/>
              <a:t>14/04/16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38BC4-165C-45BE-83FF-C9C7D8E962C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6FE01-96D8-461F-B1B2-1F0C16D98900}" type="datetime1">
              <a:rPr lang="en-GB" smtClean="0"/>
              <a:pPr/>
              <a:t>14/04/16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38BC4-165C-45BE-83FF-C9C7D8E962C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CB088-CFF7-44C4-9CCE-18845754E6D4}" type="datetime1">
              <a:rPr lang="en-GB" smtClean="0"/>
              <a:pPr/>
              <a:t>14/04/16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38BC4-165C-45BE-83FF-C9C7D8E962C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327FA-D1E5-40CA-8941-3DD0B6730F8A}" type="datetime1">
              <a:rPr lang="en-GB" smtClean="0"/>
              <a:pPr/>
              <a:t>14/04/16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38BC4-165C-45BE-83FF-C9C7D8E962C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A280C-4DEC-4EEC-BD59-A30886E06BA1}" type="datetime1">
              <a:rPr lang="en-GB" smtClean="0"/>
              <a:pPr/>
              <a:t>14/04/16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38BC4-165C-45BE-83FF-C9C7D8E962C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ADEB7-8139-4AC1-94DC-FE9E54B1CCD2}" type="datetime1">
              <a:rPr lang="en-GB" smtClean="0"/>
              <a:pPr/>
              <a:t>14/04/16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38BC4-165C-45BE-83FF-C9C7D8E962C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7A686-1785-49A1-B4C9-55A3C7EEADE4}" type="datetime1">
              <a:rPr lang="en-GB" smtClean="0"/>
              <a:pPr/>
              <a:t>14/04/16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38BC4-165C-45BE-83FF-C9C7D8E962C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hor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296334"/>
            <a:ext cx="8382000" cy="703792"/>
          </a:xfrm>
        </p:spPr>
        <p:txBody>
          <a:bodyPr/>
          <a:lstStyle>
            <a:lvl1pPr>
              <a:defRPr>
                <a:latin typeface="Trebuchet MS" pitchFamily="34" charset="0"/>
                <a:cs typeface="Tahoma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8500" y="1058334"/>
            <a:ext cx="4762500" cy="5250106"/>
          </a:xfrm>
        </p:spPr>
        <p:txBody>
          <a:bodyPr/>
          <a:lstStyle>
            <a:lvl1pPr>
              <a:defRPr lang="en-US" sz="2000" b="1" dirty="0" smtClean="0">
                <a:solidFill>
                  <a:schemeClr val="tx1"/>
                </a:solidFill>
                <a:latin typeface="Trebuchet MS" pitchFamily="34" charset="0"/>
                <a:ea typeface="ＭＳ Ｐゴシック" charset="-128"/>
                <a:cs typeface="Tahoma" pitchFamily="34" charset="0"/>
              </a:defRPr>
            </a:lvl1pPr>
            <a:lvl2pPr>
              <a:defRPr lang="en-US" sz="2000" b="0" dirty="0" smtClean="0">
                <a:solidFill>
                  <a:schemeClr val="tx1"/>
                </a:solidFill>
                <a:latin typeface="Trebuchet MS" pitchFamily="34" charset="0"/>
                <a:ea typeface="ＭＳ Ｐゴシック" charset="-128"/>
                <a:cs typeface="Tahoma" pitchFamily="34" charset="0"/>
              </a:defRPr>
            </a:lvl2pPr>
            <a:lvl3pPr>
              <a:defRPr sz="1800" b="0">
                <a:latin typeface="Trebuchet MS" pitchFamily="34" charset="0"/>
                <a:cs typeface="Tahoma" pitchFamily="34" charset="0"/>
              </a:defRPr>
            </a:lvl3pPr>
            <a:lvl4pPr>
              <a:defRPr sz="1800" b="0">
                <a:latin typeface="Trebuchet MS" pitchFamily="34" charset="0"/>
                <a:cs typeface="Tahoma" pitchFamily="34" charset="0"/>
              </a:defRPr>
            </a:lvl4pPr>
            <a:lvl5pPr>
              <a:defRPr sz="1800" b="0">
                <a:latin typeface="Trebuchet MS" pitchFamily="34" charset="0"/>
                <a:cs typeface="Tahom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0" y="0"/>
            <a:ext cx="508000" cy="6858000"/>
          </a:xfrm>
          <a:prstGeom prst="rect">
            <a:avLst/>
          </a:prstGeom>
          <a:gradFill flip="none" rotWithShape="1"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10800000" scaled="1"/>
            <a:tileRect/>
          </a:gradFill>
          <a:ln w="25400" cap="flat" cmpd="sng" algn="ctr">
            <a:noFill/>
            <a:prstDash val="solid"/>
            <a:round/>
            <a:headEnd type="oval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58750" algn="l"/>
                <a:tab pos="1757363" algn="l"/>
                <a:tab pos="3357563" algn="l"/>
                <a:tab pos="4956175" algn="l"/>
                <a:tab pos="6553200" algn="l"/>
              </a:tabLst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Trebuchet MS" pitchFamily="34" charset="0"/>
              <a:ea typeface="ヒラギノ角ゴ ProN W3" charset="-128"/>
              <a:sym typeface="Myriad Set Text" charset="0"/>
            </a:endParaRPr>
          </a:p>
        </p:txBody>
      </p:sp>
      <p:pic>
        <p:nvPicPr>
          <p:cNvPr id="7" name="Picture 6" descr="Khronos-1500-Transparent-Aug08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 rot="16200000">
            <a:off x="-1064776" y="5250321"/>
            <a:ext cx="2644240" cy="419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61152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3F153-90AC-449F-A303-26940247ABC8}" type="datetime1">
              <a:rPr lang="en-GB" smtClean="0"/>
              <a:pPr/>
              <a:t>14/04/16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38BC4-165C-45BE-83FF-C9C7D8E962C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24492-3EA5-478D-9F72-7B8FF369DDEB}" type="datetime1">
              <a:rPr lang="en-GB" smtClean="0"/>
              <a:pPr/>
              <a:t>14/04/16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38BC4-165C-45BE-83FF-C9C7D8E962C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76A03-596E-4490-AE35-AFB744E08901}" type="datetime1">
              <a:rPr lang="en-GB" smtClean="0"/>
              <a:pPr/>
              <a:t>14/04/16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38BC4-165C-45BE-83FF-C9C7D8E962C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E3CB4-829C-4F19-9E86-B2AAEC36BD90}" type="datetime1">
              <a:rPr lang="en-GB" smtClean="0"/>
              <a:pPr/>
              <a:t>14/04/16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38BC4-165C-45BE-83FF-C9C7D8E962C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6FE01-96D8-461F-B1B2-1F0C16D98900}" type="datetime1">
              <a:rPr lang="en-GB" smtClean="0"/>
              <a:pPr/>
              <a:t>14/04/16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38BC4-165C-45BE-83FF-C9C7D8E962C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CB088-CFF7-44C4-9CCE-18845754E6D4}" type="datetime1">
              <a:rPr lang="en-GB" smtClean="0"/>
              <a:pPr/>
              <a:t>14/04/16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38BC4-165C-45BE-83FF-C9C7D8E962C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A280C-4DEC-4EEC-BD59-A30886E06BA1}" type="datetime1">
              <a:rPr lang="en-GB" smtClean="0"/>
              <a:pPr/>
              <a:t>14/04/16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38BC4-165C-45BE-83FF-C9C7D8E962C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22BC38-3FAE-415B-AD1C-2D338E3D6B03}" type="datetime1">
              <a:rPr lang="en-GB" smtClean="0"/>
              <a:pPr/>
              <a:t>14/04/16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338BC4-165C-45BE-83FF-C9C7D8E962C5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22BC38-3FAE-415B-AD1C-2D338E3D6B03}" type="datetime1">
              <a:rPr lang="en-GB" smtClean="0"/>
              <a:pPr/>
              <a:t>14/04/16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338BC4-165C-45BE-83FF-C9C7D8E962C5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tif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0" Type="http://schemas.openxmlformats.org/officeDocument/2006/relationships/hyperlink" Target="http://www.umu.se/umu/index_eng.html" TargetMode="External"/><Relationship Id="rId21" Type="http://schemas.openxmlformats.org/officeDocument/2006/relationships/image" Target="../media/image28.png"/><Relationship Id="rId22" Type="http://schemas.openxmlformats.org/officeDocument/2006/relationships/image" Target="../media/image29.jpeg"/><Relationship Id="rId23" Type="http://schemas.openxmlformats.org/officeDocument/2006/relationships/image" Target="../media/image30.png"/><Relationship Id="rId24" Type="http://schemas.openxmlformats.org/officeDocument/2006/relationships/image" Target="../media/image31.png"/><Relationship Id="rId25" Type="http://schemas.openxmlformats.org/officeDocument/2006/relationships/image" Target="../media/image32.png"/><Relationship Id="rId26" Type="http://schemas.openxmlformats.org/officeDocument/2006/relationships/image" Target="../media/image33.jpeg"/><Relationship Id="rId27" Type="http://schemas.openxmlformats.org/officeDocument/2006/relationships/image" Target="../media/image34.png"/><Relationship Id="rId28" Type="http://schemas.openxmlformats.org/officeDocument/2006/relationships/hyperlink" Target="http://www.gshark.com/" TargetMode="External"/><Relationship Id="rId29" Type="http://schemas.openxmlformats.org/officeDocument/2006/relationships/image" Target="../media/image35.png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30" Type="http://schemas.openxmlformats.org/officeDocument/2006/relationships/image" Target="../media/image36.png"/><Relationship Id="rId31" Type="http://schemas.openxmlformats.org/officeDocument/2006/relationships/image" Target="../media/image37.png"/><Relationship Id="rId32" Type="http://schemas.openxmlformats.org/officeDocument/2006/relationships/image" Target="../media/image38.jpeg"/><Relationship Id="rId9" Type="http://schemas.openxmlformats.org/officeDocument/2006/relationships/image" Target="../media/image18.png"/><Relationship Id="rId6" Type="http://schemas.openxmlformats.org/officeDocument/2006/relationships/image" Target="../media/image16.png"/><Relationship Id="rId7" Type="http://schemas.openxmlformats.org/officeDocument/2006/relationships/image" Target="../media/image17.png"/><Relationship Id="rId8" Type="http://schemas.openxmlformats.org/officeDocument/2006/relationships/hyperlink" Target="http://www.codeplay.com/" TargetMode="External"/><Relationship Id="rId33" Type="http://schemas.openxmlformats.org/officeDocument/2006/relationships/image" Target="../media/image39.png"/><Relationship Id="rId10" Type="http://schemas.openxmlformats.org/officeDocument/2006/relationships/image" Target="../media/image19.png"/><Relationship Id="rId11" Type="http://schemas.openxmlformats.org/officeDocument/2006/relationships/hyperlink" Target="http://www.amd.com/" TargetMode="External"/><Relationship Id="rId12" Type="http://schemas.openxmlformats.org/officeDocument/2006/relationships/image" Target="../media/image20.png"/><Relationship Id="rId13" Type="http://schemas.openxmlformats.org/officeDocument/2006/relationships/image" Target="../media/image21.jpeg"/><Relationship Id="rId14" Type="http://schemas.openxmlformats.org/officeDocument/2006/relationships/image" Target="../media/image22.jpeg"/><Relationship Id="rId15" Type="http://schemas.openxmlformats.org/officeDocument/2006/relationships/image" Target="../media/image23.jpeg"/><Relationship Id="rId16" Type="http://schemas.openxmlformats.org/officeDocument/2006/relationships/image" Target="../media/image24.png"/><Relationship Id="rId17" Type="http://schemas.openxmlformats.org/officeDocument/2006/relationships/image" Target="../media/image25.png"/><Relationship Id="rId18" Type="http://schemas.openxmlformats.org/officeDocument/2006/relationships/image" Target="../media/image26.png"/><Relationship Id="rId19" Type="http://schemas.openxmlformats.org/officeDocument/2006/relationships/image" Target="../media/image27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41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://www.cs.bris.ac.uk/~simonm/OpenCL/IWOCL_2016.zip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hyperlink" Target="https://www.khronos.org/registry/cl/" TargetMode="External"/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emf"/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04664"/>
            <a:ext cx="9144000" cy="1470025"/>
          </a:xfrm>
        </p:spPr>
        <p:txBody>
          <a:bodyPr>
            <a:noAutofit/>
          </a:bodyPr>
          <a:lstStyle/>
          <a:p>
            <a:r>
              <a:rPr lang="en-GB" sz="5400" b="1" dirty="0" smtClean="0"/>
              <a:t>Advanced</a:t>
            </a:r>
            <a:br>
              <a:rPr lang="en-GB" sz="5400" b="1" dirty="0" smtClean="0"/>
            </a:br>
            <a:r>
              <a:rPr lang="en-GB" sz="5400" b="1" dirty="0" smtClean="0"/>
              <a:t>Hands On </a:t>
            </a:r>
            <a:r>
              <a:rPr lang="en-GB" sz="5400" b="1" dirty="0" err="1" smtClean="0"/>
              <a:t>OpenCL</a:t>
            </a:r>
            <a:r>
              <a:rPr lang="en-GB" sz="2400" baseline="100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TM</a:t>
            </a:r>
            <a:endParaRPr lang="en-GB" sz="1190" baseline="10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2628200"/>
            <a:ext cx="4608511" cy="3024336"/>
          </a:xfrm>
        </p:spPr>
        <p:txBody>
          <a:bodyPr>
            <a:normAutofit/>
          </a:bodyPr>
          <a:lstStyle/>
          <a:p>
            <a:pPr algn="l"/>
            <a:r>
              <a:rPr lang="en-GB" dirty="0" smtClean="0">
                <a:solidFill>
                  <a:schemeClr val="tx2"/>
                </a:solidFill>
              </a:rPr>
              <a:t>Simon McIntosh-Smith</a:t>
            </a:r>
          </a:p>
          <a:p>
            <a:pPr algn="l"/>
            <a:r>
              <a:rPr lang="en-GB" dirty="0" smtClean="0">
                <a:solidFill>
                  <a:schemeClr val="tx2"/>
                </a:solidFill>
              </a:rPr>
              <a:t>James Price</a:t>
            </a:r>
          </a:p>
          <a:p>
            <a:pPr algn="l"/>
            <a:r>
              <a:rPr lang="en-GB" dirty="0" smtClean="0">
                <a:solidFill>
                  <a:schemeClr val="tx2"/>
                </a:solidFill>
              </a:rPr>
              <a:t>Tom </a:t>
            </a:r>
            <a:r>
              <a:rPr lang="en-GB" dirty="0" smtClean="0">
                <a:solidFill>
                  <a:schemeClr val="tx2"/>
                </a:solidFill>
              </a:rPr>
              <a:t>Deakin</a:t>
            </a:r>
            <a:endParaRPr lang="en-GB" dirty="0" smtClean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48560" y="6084584"/>
            <a:ext cx="8424936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 smtClean="0">
                <a:solidFill>
                  <a:schemeClr val="tx2"/>
                </a:solidFill>
              </a:rPr>
              <a:t>Includes contributions from: Timothy G. Mattson (Intel), Benedict </a:t>
            </a:r>
            <a:r>
              <a:rPr lang="en-GB" sz="1600" dirty="0" err="1" smtClean="0">
                <a:solidFill>
                  <a:schemeClr val="tx2"/>
                </a:solidFill>
              </a:rPr>
              <a:t>Gaster</a:t>
            </a:r>
            <a:r>
              <a:rPr lang="en-GB" sz="1600" dirty="0" smtClean="0">
                <a:solidFill>
                  <a:schemeClr val="tx2"/>
                </a:solidFill>
              </a:rPr>
              <a:t> (UWE),</a:t>
            </a:r>
          </a:p>
          <a:p>
            <a:r>
              <a:rPr lang="en-GB" sz="1600" dirty="0" smtClean="0">
                <a:solidFill>
                  <a:schemeClr val="tx2"/>
                </a:solidFill>
              </a:rPr>
              <a:t>Dan Curran and Mike </a:t>
            </a:r>
            <a:r>
              <a:rPr lang="en-GB" sz="1600" dirty="0" err="1" smtClean="0">
                <a:solidFill>
                  <a:schemeClr val="tx2"/>
                </a:solidFill>
              </a:rPr>
              <a:t>Boulton</a:t>
            </a:r>
            <a:r>
              <a:rPr lang="en-GB" sz="1600" dirty="0" smtClean="0">
                <a:solidFill>
                  <a:schemeClr val="tx2"/>
                </a:solidFill>
              </a:rPr>
              <a:t> (University of Bristol)</a:t>
            </a:r>
            <a:endParaRPr lang="en-GB" sz="1600" dirty="0">
              <a:solidFill>
                <a:schemeClr val="tx2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92080" y="3492296"/>
            <a:ext cx="2983138" cy="86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177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Unlocking this potential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Need efficient, expressive, parallel programming languages</a:t>
            </a:r>
          </a:p>
          <a:p>
            <a:r>
              <a:rPr lang="en-GB" dirty="0" smtClean="0"/>
              <a:t>Also need cross-platform standards</a:t>
            </a:r>
          </a:p>
          <a:p>
            <a:r>
              <a:rPr lang="en-GB" dirty="0" smtClean="0"/>
              <a:t>Ideally not just for HPC so that they have sufficient momentum for the long term</a:t>
            </a:r>
          </a:p>
          <a:p>
            <a:endParaRPr lang="en-GB" dirty="0"/>
          </a:p>
          <a:p>
            <a:r>
              <a:rPr lang="en-GB" b="1" u="sng" dirty="0" smtClean="0">
                <a:solidFill>
                  <a:srgbClr val="0000FF"/>
                </a:solidFill>
              </a:rPr>
              <a:t>OpenCL</a:t>
            </a:r>
            <a:r>
              <a:rPr lang="en-GB" dirty="0" smtClean="0">
                <a:solidFill>
                  <a:srgbClr val="0000FF"/>
                </a:solidFill>
              </a:rPr>
              <a:t> </a:t>
            </a:r>
            <a:r>
              <a:rPr lang="en-GB" dirty="0" smtClean="0"/>
              <a:t>is the </a:t>
            </a:r>
            <a:r>
              <a:rPr lang="en-GB" i="1" dirty="0" smtClean="0"/>
              <a:t>only</a:t>
            </a:r>
            <a:r>
              <a:rPr lang="en-GB" dirty="0" smtClean="0"/>
              <a:t> parallel programming language that meets all these many-core requirements today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5CCE775-1CB5-9645-BC31-0C9A1338C32A}" type="slidenum">
              <a:rPr lang="en-GB" smtClean="0"/>
              <a:pPr>
                <a:defRPr/>
              </a:pPr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6550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en-US" sz="3600" dirty="0"/>
              <a:t>Industry Standards for Programming Heterogeneous Platforms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idx="1"/>
          </p:nvPr>
        </p:nvSpPr>
        <p:spPr>
          <a:xfrm>
            <a:off x="179512" y="5085184"/>
            <a:ext cx="8784976" cy="1512168"/>
          </a:xfrm>
        </p:spPr>
        <p:txBody>
          <a:bodyPr>
            <a:normAutofit fontScale="62500" lnSpcReduction="20000"/>
          </a:bodyPr>
          <a:lstStyle/>
          <a:p>
            <a:pPr algn="ctr">
              <a:buNone/>
            </a:pPr>
            <a:r>
              <a:rPr lang="en-GB" sz="4600" dirty="0" smtClean="0">
                <a:solidFill>
                  <a:schemeClr val="accent4">
                    <a:lumMod val="50000"/>
                  </a:schemeClr>
                </a:solidFill>
              </a:rPr>
              <a:t>OpenCL – Open Computing Language</a:t>
            </a:r>
          </a:p>
          <a:p>
            <a:pPr algn="ctr">
              <a:buNone/>
            </a:pP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Open, royalty-free standard for portable, parallel programming of heterogeneous parallel computing CPUs, GPUs, and other processors</a:t>
            </a:r>
          </a:p>
          <a:p>
            <a:pPr algn="ctr">
              <a:buNone/>
            </a:pPr>
            <a:endParaRPr lang="en-GB" dirty="0"/>
          </a:p>
        </p:txBody>
      </p:sp>
      <p:sp>
        <p:nvSpPr>
          <p:cNvPr id="5" name="Oval 9"/>
          <p:cNvSpPr>
            <a:spLocks/>
          </p:cNvSpPr>
          <p:nvPr/>
        </p:nvSpPr>
        <p:spPr bwMode="auto">
          <a:xfrm>
            <a:off x="3350988" y="1381504"/>
            <a:ext cx="4767263" cy="3618178"/>
          </a:xfrm>
          <a:prstGeom prst="ellipse">
            <a:avLst/>
          </a:prstGeom>
          <a:solidFill>
            <a:schemeClr val="accent2">
              <a:lumMod val="20000"/>
              <a:lumOff val="80000"/>
              <a:alpha val="39999"/>
            </a:schemeClr>
          </a:solidFill>
          <a:ln w="3175">
            <a:solidFill>
              <a:schemeClr val="tx1"/>
            </a:solidFill>
            <a:round/>
            <a:headEnd/>
            <a:tailEnd/>
          </a:ln>
        </p:spPr>
        <p:txBody>
          <a:bodyPr lIns="64270" tIns="32135" rIns="64270" bIns="32135" anchor="ctr"/>
          <a:lstStyle/>
          <a:p>
            <a:pPr algn="ctr" defTabSz="642938">
              <a:lnSpc>
                <a:spcPct val="90000"/>
              </a:lnSpc>
            </a:pPr>
            <a:endParaRPr lang="en-US" sz="1300" b="1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6" name="Oval 7"/>
          <p:cNvSpPr>
            <a:spLocks/>
          </p:cNvSpPr>
          <p:nvPr/>
        </p:nvSpPr>
        <p:spPr bwMode="auto">
          <a:xfrm>
            <a:off x="831622" y="1381504"/>
            <a:ext cx="4768850" cy="3618178"/>
          </a:xfrm>
          <a:prstGeom prst="ellipse">
            <a:avLst/>
          </a:prstGeom>
          <a:solidFill>
            <a:schemeClr val="accent2">
              <a:lumMod val="20000"/>
              <a:lumOff val="80000"/>
              <a:alpha val="39999"/>
            </a:schemeClr>
          </a:solidFill>
          <a:ln w="3175">
            <a:solidFill>
              <a:schemeClr val="tx1"/>
            </a:solidFill>
            <a:round/>
            <a:headEnd/>
            <a:tailEnd/>
          </a:ln>
        </p:spPr>
        <p:txBody>
          <a:bodyPr lIns="64270" tIns="32135" rIns="64270" bIns="32135" anchor="ctr"/>
          <a:lstStyle/>
          <a:p>
            <a:pPr algn="ctr" defTabSz="642938">
              <a:lnSpc>
                <a:spcPct val="90000"/>
              </a:lnSpc>
            </a:pPr>
            <a:endParaRPr lang="en-US" sz="1300" b="1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8" name="Text Box 8"/>
          <p:cNvSpPr txBox="1">
            <a:spLocks/>
          </p:cNvSpPr>
          <p:nvPr/>
        </p:nvSpPr>
        <p:spPr bwMode="auto">
          <a:xfrm>
            <a:off x="1403648" y="1844824"/>
            <a:ext cx="2143125" cy="729695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lIns="64270" tIns="32135" rIns="64270" bIns="32135">
            <a:spAutoFit/>
          </a:bodyPr>
          <a:lstStyle/>
          <a:p>
            <a:pPr algn="ctr" defTabSz="642938">
              <a:lnSpc>
                <a:spcPct val="90000"/>
              </a:lnSpc>
            </a:pPr>
            <a:r>
              <a:rPr lang="en-US" sz="2200" b="1" dirty="0">
                <a:latin typeface="+mj-lt"/>
                <a:ea typeface="MS PGothic" pitchFamily="34" charset="-128"/>
              </a:rPr>
              <a:t>CPUs</a:t>
            </a:r>
          </a:p>
          <a:p>
            <a:pPr algn="ctr" defTabSz="642938">
              <a:lnSpc>
                <a:spcPct val="90000"/>
              </a:lnSpc>
            </a:pPr>
            <a:r>
              <a:rPr lang="en-US" sz="1300" b="1" dirty="0">
                <a:latin typeface="+mj-lt"/>
                <a:ea typeface="MS PGothic" pitchFamily="34" charset="-128"/>
              </a:rPr>
              <a:t>Multiple cores driving performance increases</a:t>
            </a:r>
          </a:p>
        </p:txBody>
      </p:sp>
      <p:sp>
        <p:nvSpPr>
          <p:cNvPr id="9" name="Text Box 10"/>
          <p:cNvSpPr txBox="1">
            <a:spLocks/>
          </p:cNvSpPr>
          <p:nvPr/>
        </p:nvSpPr>
        <p:spPr bwMode="auto">
          <a:xfrm>
            <a:off x="5292080" y="1700808"/>
            <a:ext cx="2143125" cy="909744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lIns="64270" tIns="32135" rIns="64270" bIns="32135">
            <a:spAutoFit/>
          </a:bodyPr>
          <a:lstStyle/>
          <a:p>
            <a:pPr algn="ctr" defTabSz="642938">
              <a:lnSpc>
                <a:spcPct val="90000"/>
              </a:lnSpc>
            </a:pPr>
            <a:r>
              <a:rPr lang="en-US" sz="2200" b="1" dirty="0">
                <a:latin typeface="+mj-lt"/>
                <a:ea typeface="MS PGothic" pitchFamily="34" charset="-128"/>
              </a:rPr>
              <a:t>GPUs</a:t>
            </a:r>
          </a:p>
          <a:p>
            <a:pPr algn="ctr" defTabSz="642938">
              <a:lnSpc>
                <a:spcPct val="90000"/>
              </a:lnSpc>
            </a:pPr>
            <a:r>
              <a:rPr lang="en-US" sz="1300" b="1" dirty="0">
                <a:latin typeface="+mj-lt"/>
                <a:ea typeface="MS PGothic" pitchFamily="34" charset="-128"/>
              </a:rPr>
              <a:t>Increasingly general purpose data-parallel </a:t>
            </a:r>
            <a:r>
              <a:rPr lang="en-US" sz="1300" b="1" dirty="0" smtClean="0">
                <a:latin typeface="+mj-lt"/>
                <a:ea typeface="MS PGothic" pitchFamily="34" charset="-128"/>
              </a:rPr>
              <a:t>computing</a:t>
            </a:r>
            <a:endParaRPr lang="en-US" sz="1300" b="1" dirty="0">
              <a:latin typeface="+mj-lt"/>
              <a:ea typeface="MS PGothic" pitchFamily="34" charset="-128"/>
            </a:endParaRPr>
          </a:p>
        </p:txBody>
      </p:sp>
      <p:sp>
        <p:nvSpPr>
          <p:cNvPr id="10" name="Text Box 12"/>
          <p:cNvSpPr txBox="1">
            <a:spLocks/>
          </p:cNvSpPr>
          <p:nvPr/>
        </p:nvSpPr>
        <p:spPr bwMode="auto">
          <a:xfrm>
            <a:off x="5940152" y="3429000"/>
            <a:ext cx="1404937" cy="1006694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lIns="64270" tIns="32135" rIns="64270" bIns="32135">
            <a:spAutoFit/>
          </a:bodyPr>
          <a:lstStyle/>
          <a:p>
            <a:pPr algn="ctr" defTabSz="642938">
              <a:lnSpc>
                <a:spcPct val="90000"/>
              </a:lnSpc>
            </a:pPr>
            <a:r>
              <a:rPr lang="en-US" sz="1700" b="1" dirty="0">
                <a:latin typeface="+mj-lt"/>
                <a:ea typeface="MS PGothic" pitchFamily="34" charset="-128"/>
              </a:rPr>
              <a:t>Graphics APIs and Shading Languages</a:t>
            </a:r>
          </a:p>
        </p:txBody>
      </p:sp>
      <p:sp>
        <p:nvSpPr>
          <p:cNvPr id="11" name="Text Box 13"/>
          <p:cNvSpPr txBox="1">
            <a:spLocks/>
          </p:cNvSpPr>
          <p:nvPr/>
        </p:nvSpPr>
        <p:spPr bwMode="auto">
          <a:xfrm>
            <a:off x="1547664" y="3573016"/>
            <a:ext cx="1671638" cy="1006694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lIns="64270" tIns="32135" rIns="64270" bIns="32135">
            <a:spAutoFit/>
          </a:bodyPr>
          <a:lstStyle/>
          <a:p>
            <a:pPr algn="ctr" defTabSz="642938">
              <a:lnSpc>
                <a:spcPct val="90000"/>
              </a:lnSpc>
            </a:pPr>
            <a:r>
              <a:rPr lang="en-US" sz="1700" b="1" dirty="0">
                <a:latin typeface="+mj-lt"/>
                <a:ea typeface="MS PGothic" pitchFamily="34" charset="-128"/>
              </a:rPr>
              <a:t>Multi-processor programming – e.g. </a:t>
            </a:r>
            <a:r>
              <a:rPr lang="en-US" sz="1700" b="1" dirty="0" err="1">
                <a:latin typeface="+mj-lt"/>
                <a:ea typeface="MS PGothic" pitchFamily="34" charset="-128"/>
              </a:rPr>
              <a:t>OpenMP</a:t>
            </a:r>
            <a:endParaRPr lang="en-US" sz="1700" b="1" dirty="0">
              <a:latin typeface="+mj-lt"/>
              <a:ea typeface="MS PGothic" pitchFamily="34" charset="-128"/>
            </a:endParaRPr>
          </a:p>
        </p:txBody>
      </p:sp>
      <p:sp>
        <p:nvSpPr>
          <p:cNvPr id="12" name="Text Box 16"/>
          <p:cNvSpPr txBox="1">
            <a:spLocks/>
          </p:cNvSpPr>
          <p:nvPr/>
        </p:nvSpPr>
        <p:spPr bwMode="auto">
          <a:xfrm>
            <a:off x="3784968" y="1970203"/>
            <a:ext cx="1359299" cy="535796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wrap="none" lIns="64270" tIns="32135" rIns="64270" bIns="32135">
            <a:spAutoFit/>
          </a:bodyPr>
          <a:lstStyle/>
          <a:p>
            <a:pPr algn="ctr" defTabSz="642938">
              <a:lnSpc>
                <a:spcPct val="90000"/>
              </a:lnSpc>
            </a:pPr>
            <a:r>
              <a:rPr lang="en-US" sz="1700" b="1" dirty="0">
                <a:latin typeface="+mj-lt"/>
                <a:ea typeface="MS PGothic" pitchFamily="34" charset="-128"/>
              </a:rPr>
              <a:t>Emerging</a:t>
            </a:r>
            <a:br>
              <a:rPr lang="en-US" sz="1700" b="1" dirty="0">
                <a:latin typeface="+mj-lt"/>
                <a:ea typeface="MS PGothic" pitchFamily="34" charset="-128"/>
              </a:rPr>
            </a:br>
            <a:r>
              <a:rPr lang="en-US" sz="1700" b="1" dirty="0">
                <a:latin typeface="+mj-lt"/>
                <a:ea typeface="MS PGothic" pitchFamily="34" charset="-128"/>
              </a:rPr>
              <a:t>Intersection</a:t>
            </a:r>
          </a:p>
        </p:txBody>
      </p:sp>
      <p:sp>
        <p:nvSpPr>
          <p:cNvPr id="13" name="Text Box 17"/>
          <p:cNvSpPr txBox="1">
            <a:spLocks/>
          </p:cNvSpPr>
          <p:nvPr/>
        </p:nvSpPr>
        <p:spPr bwMode="auto">
          <a:xfrm>
            <a:off x="3497236" y="3645024"/>
            <a:ext cx="1937984" cy="618895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wrap="none" lIns="64270" tIns="32135" rIns="64270" bIns="32135">
            <a:spAutoFit/>
          </a:bodyPr>
          <a:lstStyle/>
          <a:p>
            <a:pPr algn="ctr" defTabSz="642938">
              <a:lnSpc>
                <a:spcPct val="90000"/>
              </a:lnSpc>
            </a:pPr>
            <a:r>
              <a:rPr lang="en-US" sz="2000" b="1" dirty="0">
                <a:latin typeface="+mj-lt"/>
                <a:ea typeface="MS PGothic" pitchFamily="34" charset="-128"/>
              </a:rPr>
              <a:t>Heterogeneous</a:t>
            </a:r>
            <a:br>
              <a:rPr lang="en-US" sz="2000" b="1" dirty="0">
                <a:latin typeface="+mj-lt"/>
                <a:ea typeface="MS PGothic" pitchFamily="34" charset="-128"/>
              </a:rPr>
            </a:br>
            <a:r>
              <a:rPr lang="en-US" sz="2000" b="1" dirty="0">
                <a:latin typeface="+mj-lt"/>
                <a:ea typeface="MS PGothic" pitchFamily="34" charset="-128"/>
              </a:rPr>
              <a:t>Computing</a:t>
            </a:r>
          </a:p>
        </p:txBody>
      </p:sp>
      <p:pic>
        <p:nvPicPr>
          <p:cNvPr id="14" name="Picture 16" descr="OpenC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27209" y="2492896"/>
            <a:ext cx="1727200" cy="1194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AutoShape 14"/>
          <p:cNvSpPr>
            <a:spLocks/>
          </p:cNvSpPr>
          <p:nvPr/>
        </p:nvSpPr>
        <p:spPr bwMode="auto">
          <a:xfrm>
            <a:off x="402997" y="2676653"/>
            <a:ext cx="3268662" cy="847989"/>
          </a:xfrm>
          <a:prstGeom prst="rightArrow">
            <a:avLst>
              <a:gd name="adj1" fmla="val 50000"/>
              <a:gd name="adj2" fmla="val 80304"/>
            </a:avLst>
          </a:prstGeom>
          <a:solidFill>
            <a:schemeClr val="accent5"/>
          </a:solidFill>
          <a:ln w="3175">
            <a:noFill/>
            <a:miter lim="800000"/>
            <a:headEnd/>
            <a:tailEnd/>
          </a:ln>
        </p:spPr>
        <p:txBody>
          <a:bodyPr wrap="none" lIns="64270" tIns="32135" rIns="64270" bIns="32135" anchor="ctr"/>
          <a:lstStyle/>
          <a:p>
            <a:pPr algn="ctr" defTabSz="642938">
              <a:lnSpc>
                <a:spcPct val="90000"/>
              </a:lnSpc>
            </a:pPr>
            <a:endParaRPr lang="en-US" sz="1300" b="1">
              <a:solidFill>
                <a:schemeClr val="tx2"/>
              </a:solidFill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16" name="AutoShape 15"/>
          <p:cNvSpPr>
            <a:spLocks/>
          </p:cNvSpPr>
          <p:nvPr/>
        </p:nvSpPr>
        <p:spPr bwMode="auto">
          <a:xfrm flipH="1">
            <a:off x="5279815" y="2676653"/>
            <a:ext cx="3267075" cy="847989"/>
          </a:xfrm>
          <a:prstGeom prst="rightArrow">
            <a:avLst>
              <a:gd name="adj1" fmla="val 50000"/>
              <a:gd name="adj2" fmla="val 80265"/>
            </a:avLst>
          </a:prstGeom>
          <a:solidFill>
            <a:schemeClr val="accent5"/>
          </a:solidFill>
          <a:ln w="3175">
            <a:noFill/>
            <a:miter lim="800000"/>
            <a:headEnd/>
            <a:tailEnd/>
          </a:ln>
        </p:spPr>
        <p:txBody>
          <a:bodyPr wrap="none" lIns="64270" tIns="32135" rIns="64270" bIns="32135" anchor="ctr"/>
          <a:lstStyle/>
          <a:p>
            <a:pPr algn="ctr" defTabSz="642938">
              <a:lnSpc>
                <a:spcPct val="90000"/>
              </a:lnSpc>
            </a:pPr>
            <a:endParaRPr lang="en-US" sz="1300" b="1">
              <a:solidFill>
                <a:schemeClr val="tx2"/>
              </a:solidFill>
              <a:latin typeface="Arial Narrow" pitchFamily="34" charset="0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163378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OpenCL Working Group within Khronos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51520" y="1196752"/>
            <a:ext cx="8568952" cy="2614740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Diverse industry </a:t>
            </a:r>
            <a:r>
              <a:rPr lang="en-GB" dirty="0" smtClean="0"/>
              <a:t>participation</a:t>
            </a:r>
            <a:endParaRPr lang="en-GB" dirty="0"/>
          </a:p>
          <a:p>
            <a:pPr lvl="1"/>
            <a:r>
              <a:rPr lang="en-GB" dirty="0"/>
              <a:t>Processor vendors, system OEMs, middleware vendors, application developers.</a:t>
            </a:r>
          </a:p>
          <a:p>
            <a:r>
              <a:rPr lang="en-GB" dirty="0"/>
              <a:t>OpenCL became an important standard </a:t>
            </a:r>
            <a:r>
              <a:rPr lang="en-GB" dirty="0" smtClean="0"/>
              <a:t>upon release </a:t>
            </a:r>
            <a:r>
              <a:rPr lang="en-GB" dirty="0"/>
              <a:t>by virtue of the market coverage of the companies behind it.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5" name="Picture 32" descr="seaweed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933831" y="5613305"/>
            <a:ext cx="84772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3" descr="imgte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678" y="5024342"/>
            <a:ext cx="798513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34" descr="arm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29326" y="3935320"/>
            <a:ext cx="85407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35" descr="ti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432550" y="5721255"/>
            <a:ext cx="1233488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36" descr="ericsson[1]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682750" y="4487767"/>
            <a:ext cx="1500188" cy="298450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</p:spPr>
      </p:pic>
      <p:pic>
        <p:nvPicPr>
          <p:cNvPr id="10" name="Picture 37" descr="NV_Logo_3D_DarkType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694490" y="4898930"/>
            <a:ext cx="1044575" cy="677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38" descr="MemberLogo">
            <a:hlinkClick r:id="rId8" tooltip="Codeplay Software Limited"/>
          </p:cNvPr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20675" y="4486180"/>
            <a:ext cx="1152525" cy="300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39" descr="ibm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654818" y="4459192"/>
            <a:ext cx="1019175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40" descr="MemberLogo">
            <a:hlinkClick r:id="rId11" tooltip="AMD"/>
          </p:cNvPr>
          <p:cNvPicPr>
            <a:picLocks noChangeAspect="1" noChangeArrowheads="1"/>
          </p:cNvPicPr>
          <p:nvPr/>
        </p:nvPicPr>
        <p:blipFill>
          <a:blip r:embed="rId1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384"/>
          <a:stretch>
            <a:fillRect/>
          </a:stretch>
        </p:blipFill>
        <p:spPr bwMode="auto">
          <a:xfrm>
            <a:off x="3895725" y="3867055"/>
            <a:ext cx="1524000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41" descr="Nokia_logo2"/>
          <p:cNvPicPr>
            <a:picLocks noChangeAspect="1" noChangeArrowheads="1"/>
          </p:cNvPicPr>
          <p:nvPr/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294313" y="5137055"/>
            <a:ext cx="1250950" cy="20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42" descr="motorola-logo"/>
          <p:cNvPicPr>
            <a:picLocks noChangeAspect="1" noChangeArrowheads="1"/>
          </p:cNvPicPr>
          <p:nvPr/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49638" y="4998942"/>
            <a:ext cx="8572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43" descr="freescale"/>
          <p:cNvPicPr>
            <a:picLocks noChangeAspect="1" noChangeArrowheads="1"/>
          </p:cNvPicPr>
          <p:nvPr/>
        </p:nvPicPr>
        <p:blipFill>
          <a:blip r:embed="rId1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392514" y="4419505"/>
            <a:ext cx="1393825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44" descr="[Kestrel perched]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1268419" y="4925920"/>
            <a:ext cx="511175" cy="62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45" descr="QNX_ID_rgb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7889877" y="5068792"/>
            <a:ext cx="94932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46" descr="rapidmind-print-logo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320675" y="5656167"/>
            <a:ext cx="1714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Picture 47" descr="samsung_logo"/>
          <p:cNvPicPr>
            <a:picLocks noChangeAspect="1" noChangeArrowheads="1"/>
          </p:cNvPicPr>
          <p:nvPr/>
        </p:nvPicPr>
        <p:blipFill>
          <a:blip r:embed="rId1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24126" y="5713317"/>
            <a:ext cx="1319213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48" descr="Umeå University's Logotype">
            <a:hlinkClick r:id="rId20"/>
          </p:cNvPr>
          <p:cNvPicPr>
            <a:picLocks noChangeAspect="1" noChangeArrowheads="1"/>
          </p:cNvPicPr>
          <p:nvPr/>
        </p:nvPicPr>
        <p:blipFill>
          <a:blip r:embed="rId21" cstate="print"/>
          <a:srcRect/>
          <a:stretch>
            <a:fillRect/>
          </a:stretch>
        </p:blipFill>
        <p:spPr bwMode="auto">
          <a:xfrm>
            <a:off x="7954983" y="5597430"/>
            <a:ext cx="884237" cy="611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49" descr="3DLabs_Logo_Large"/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0675" y="3890867"/>
            <a:ext cx="990600" cy="303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Picture 50"/>
          <p:cNvPicPr>
            <a:picLocks noChangeAspect="1"/>
          </p:cNvPicPr>
          <p:nvPr/>
        </p:nvPicPr>
        <p:blipFill>
          <a:blip r:embed="rId23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2030"/>
          <a:stretch>
            <a:fillRect/>
          </a:stretch>
        </p:blipFill>
        <p:spPr bwMode="auto">
          <a:xfrm>
            <a:off x="8358188" y="3852770"/>
            <a:ext cx="481012" cy="377825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</p:pic>
      <p:pic>
        <p:nvPicPr>
          <p:cNvPr id="24" name="Picture 52"/>
          <p:cNvPicPr>
            <a:picLocks noChangeAspect="1" noChangeArrowheads="1"/>
          </p:cNvPicPr>
          <p:nvPr/>
        </p:nvPicPr>
        <p:blipFill>
          <a:blip r:embed="rId2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457700" y="4949730"/>
            <a:ext cx="687388" cy="576262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</p:pic>
      <p:pic>
        <p:nvPicPr>
          <p:cNvPr id="25" name="Picture 53" descr="Activision Blizzard"/>
          <p:cNvPicPr>
            <a:picLocks noChangeAspect="1" noChangeArrowheads="1"/>
          </p:cNvPicPr>
          <p:nvPr/>
        </p:nvPicPr>
        <p:blipFill>
          <a:blip r:embed="rId25" cstate="print"/>
          <a:srcRect/>
          <a:stretch>
            <a:fillRect/>
          </a:stretch>
        </p:blipFill>
        <p:spPr bwMode="auto">
          <a:xfrm>
            <a:off x="1719263" y="3811492"/>
            <a:ext cx="17684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" name="Picture 54" descr="broadcom_067877"/>
          <p:cNvPicPr>
            <a:picLocks noChangeAspect="1" noChangeArrowheads="1"/>
          </p:cNvPicPr>
          <p:nvPr/>
        </p:nvPicPr>
        <p:blipFill>
          <a:blip r:embed="rId2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91363" y="3851180"/>
            <a:ext cx="857250" cy="382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" name="Picture 55" descr="hi_mark"/>
          <p:cNvPicPr>
            <a:picLocks noChangeAspect="1" noChangeArrowheads="1"/>
          </p:cNvPicPr>
          <p:nvPr/>
        </p:nvPicPr>
        <p:blipFill>
          <a:blip r:embed="rId2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694372" y="4473480"/>
            <a:ext cx="750887" cy="32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" name="Picture 56" descr="Takumi Corporation">
            <a:hlinkClick r:id="rId28"/>
          </p:cNvPr>
          <p:cNvPicPr>
            <a:picLocks noChangeAspect="1" noChangeArrowheads="1"/>
          </p:cNvPicPr>
          <p:nvPr/>
        </p:nvPicPr>
        <p:blipFill>
          <a:blip r:embed="rId2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72063" y="5792695"/>
            <a:ext cx="1071562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" name="Picture 57" descr="Intel Nov08"/>
          <p:cNvPicPr>
            <a:picLocks noChangeAspect="1" noChangeArrowheads="1"/>
          </p:cNvPicPr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83547" y="4378230"/>
            <a:ext cx="938213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" name="Picture 105" descr="Ge"/>
          <p:cNvPicPr>
            <a:picLocks noChangeAspect="1" noChangeArrowheads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7143" r="72968" b="-7143"/>
          <a:stretch>
            <a:fillRect/>
          </a:stretch>
        </p:blipFill>
        <p:spPr bwMode="auto">
          <a:xfrm>
            <a:off x="4995863" y="4406805"/>
            <a:ext cx="48895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" name="Picture 32" descr="lanl_logo"/>
          <p:cNvPicPr>
            <a:picLocks noChangeAspect="1" noChangeArrowheads="1"/>
          </p:cNvPicPr>
          <p:nvPr/>
        </p:nvPicPr>
        <p:blipFill>
          <a:blip r:embed="rId32" cstate="print">
            <a:clrChange>
              <a:clrFrom>
                <a:srgbClr val="FCFEFB"/>
              </a:clrFrom>
              <a:clrTo>
                <a:srgbClr val="FCFEF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28813" y="5022755"/>
            <a:ext cx="137160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" name="Picture 5" descr="Khronos-1500-Transparent-Aug08"/>
          <p:cNvPicPr>
            <a:picLocks noChangeAspect="1" noChangeArrowheads="1"/>
          </p:cNvPicPr>
          <p:nvPr/>
        </p:nvPicPr>
        <p:blipFill>
          <a:blip r:embed="rId33" cstate="print"/>
          <a:srcRect/>
          <a:stretch>
            <a:fillRect/>
          </a:stretch>
        </p:blipFill>
        <p:spPr bwMode="auto">
          <a:xfrm>
            <a:off x="3347864" y="6315918"/>
            <a:ext cx="2020887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" name="Content Placeholder 7"/>
          <p:cNvSpPr txBox="1">
            <a:spLocks/>
          </p:cNvSpPr>
          <p:nvPr/>
        </p:nvSpPr>
        <p:spPr>
          <a:xfrm>
            <a:off x="5471156" y="6624736"/>
            <a:ext cx="3672844" cy="33265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itchFamily="34" charset="0"/>
              <a:buNone/>
            </a:pPr>
            <a:r>
              <a:rPr lang="en-GB" sz="1200" dirty="0" smtClean="0"/>
              <a:t>Third party names are the property of their owners.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16948647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052736"/>
          </a:xfrm>
        </p:spPr>
        <p:txBody>
          <a:bodyPr>
            <a:normAutofit/>
          </a:bodyPr>
          <a:lstStyle/>
          <a:p>
            <a:r>
              <a:rPr lang="en-US" dirty="0" smtClean="0"/>
              <a:t>OpenCL progress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2808311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New OpenCL C++ kernel </a:t>
            </a:r>
            <a:r>
              <a:rPr lang="en-US" dirty="0"/>
              <a:t>language based on a subset of C</a:t>
            </a:r>
            <a:r>
              <a:rPr lang="en-US" dirty="0" smtClean="0"/>
              <a:t>++14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ignificantly </a:t>
            </a:r>
            <a:r>
              <a:rPr lang="en-US" dirty="0"/>
              <a:t>enhanced programmer </a:t>
            </a:r>
            <a:r>
              <a:rPr lang="en-US" dirty="0" smtClean="0"/>
              <a:t>productivity and code performance</a:t>
            </a:r>
          </a:p>
          <a:p>
            <a:pPr lvl="1"/>
            <a:r>
              <a:rPr lang="en-US" dirty="0" smtClean="0"/>
              <a:t>OpenCL C still supported to preserve kernel code investment</a:t>
            </a:r>
          </a:p>
          <a:p>
            <a:r>
              <a:rPr lang="en-US" dirty="0" smtClean="0"/>
              <a:t>Support for </a:t>
            </a:r>
            <a:r>
              <a:rPr lang="en-US" dirty="0"/>
              <a:t>the new Khronos SPIR-V </a:t>
            </a:r>
            <a:r>
              <a:rPr lang="en-US" dirty="0" smtClean="0"/>
              <a:t>intermediate </a:t>
            </a:r>
            <a:r>
              <a:rPr lang="en-US" dirty="0"/>
              <a:t>language </a:t>
            </a:r>
            <a:r>
              <a:rPr lang="en-US" dirty="0" smtClean="0"/>
              <a:t>in core</a:t>
            </a:r>
          </a:p>
          <a:p>
            <a:pPr lvl="1"/>
            <a:r>
              <a:rPr lang="en-US" dirty="0" smtClean="0"/>
              <a:t>SPIR-V now </a:t>
            </a:r>
            <a:r>
              <a:rPr lang="en-US" dirty="0"/>
              <a:t>used by both OpenCL </a:t>
            </a:r>
            <a:r>
              <a:rPr lang="en-US" dirty="0" smtClean="0"/>
              <a:t>2.1 and </a:t>
            </a:r>
            <a:r>
              <a:rPr lang="en-US" dirty="0"/>
              <a:t>the new Vulkan graphics </a:t>
            </a:r>
            <a:r>
              <a:rPr lang="en-US" dirty="0" smtClean="0"/>
              <a:t>API</a:t>
            </a:r>
          </a:p>
          <a:p>
            <a:r>
              <a:rPr lang="en-US" dirty="0" smtClean="0"/>
              <a:t>Runs on any OpenCL 2.0-capable hardware</a:t>
            </a:r>
          </a:p>
          <a:p>
            <a:pPr lvl="1"/>
            <a:r>
              <a:rPr lang="en-US" dirty="0" smtClean="0"/>
              <a:t>Only driver update required</a:t>
            </a:r>
          </a:p>
        </p:txBody>
      </p:sp>
      <p:sp>
        <p:nvSpPr>
          <p:cNvPr id="6" name="Explosion 1 5"/>
          <p:cNvSpPr/>
          <p:nvPr/>
        </p:nvSpPr>
        <p:spPr bwMode="auto">
          <a:xfrm>
            <a:off x="6737017" y="2751667"/>
            <a:ext cx="2346292" cy="2372154"/>
          </a:xfrm>
          <a:prstGeom prst="irregularSeal1">
            <a:avLst/>
          </a:prstGeom>
          <a:solidFill>
            <a:srgbClr val="FFFF00"/>
          </a:solidFill>
          <a:ln w="3175" cap="flat" cmpd="sng" algn="ctr">
            <a:noFill/>
            <a:prstDash val="solid"/>
            <a:round/>
            <a:headEnd type="oval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58750" algn="l"/>
                <a:tab pos="1757363" algn="l"/>
                <a:tab pos="3357563" algn="l"/>
                <a:tab pos="4956175" algn="l"/>
                <a:tab pos="6553200" algn="l"/>
              </a:tabLst>
            </a:pPr>
            <a:endParaRPr kumimoji="0" lang="en-US" sz="16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rebuchet MS" panose="020B0603020202020204" pitchFamily="34" charset="0"/>
              <a:ea typeface="Tahoma" pitchFamily="34" charset="0"/>
              <a:cs typeface="Tahoma" pitchFamily="34" charset="0"/>
              <a:sym typeface="Myriad Set Text" charset="0"/>
            </a:endParaRPr>
          </a:p>
        </p:txBody>
      </p:sp>
      <p:sp>
        <p:nvSpPr>
          <p:cNvPr id="7" name="Line 4"/>
          <p:cNvSpPr>
            <a:spLocks noChangeShapeType="1"/>
          </p:cNvSpPr>
          <p:nvPr/>
        </p:nvSpPr>
        <p:spPr bwMode="auto">
          <a:xfrm>
            <a:off x="659677" y="5615019"/>
            <a:ext cx="8213964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pPr>
              <a:defRPr/>
            </a:pPr>
            <a:endParaRPr lang="en-US" b="1">
              <a:solidFill>
                <a:schemeClr val="tx1"/>
              </a:solidFill>
              <a:latin typeface="Trebuchet MS" pitchFamily="34" charset="0"/>
              <a:ea typeface="Tahoma" pitchFamily="34" charset="0"/>
              <a:cs typeface="Tahoma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440568" y="5615019"/>
            <a:ext cx="1107096" cy="726690"/>
            <a:chOff x="2323407" y="5287980"/>
            <a:chExt cx="1328514" cy="654021"/>
          </a:xfrm>
        </p:grpSpPr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2323407" y="5557007"/>
              <a:ext cx="1328514" cy="384994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</p:spPr>
          <p:txBody>
            <a:bodyPr wrap="square" lIns="91398" tIns="45701" rIns="91398" bIns="45701">
              <a:spAutoFit/>
            </a:bodyPr>
            <a:lstStyle/>
            <a:p>
              <a:pPr algn="ctr">
                <a:lnSpc>
                  <a:spcPct val="90000"/>
                </a:lnSpc>
                <a:defRPr/>
              </a:pPr>
              <a:r>
                <a:rPr lang="en-US" sz="1200" b="1" dirty="0" smtClean="0">
                  <a:solidFill>
                    <a:schemeClr val="tx1"/>
                  </a:solidFill>
                  <a:latin typeface="Trebuchet MS" pitchFamily="34" charset="0"/>
                  <a:ea typeface="Tahoma" pitchFamily="34" charset="0"/>
                  <a:cs typeface="Tahoma" pitchFamily="34" charset="0"/>
                </a:rPr>
                <a:t>OpenCL 1.0</a:t>
              </a:r>
              <a:br>
                <a:rPr lang="en-US" sz="1200" b="1" dirty="0" smtClean="0">
                  <a:solidFill>
                    <a:schemeClr val="tx1"/>
                  </a:solidFill>
                  <a:latin typeface="Trebuchet MS" pitchFamily="34" charset="0"/>
                  <a:ea typeface="Tahoma" pitchFamily="34" charset="0"/>
                  <a:cs typeface="Tahoma" pitchFamily="34" charset="0"/>
                </a:rPr>
              </a:br>
              <a:r>
                <a:rPr lang="en-US" sz="1200" b="1" dirty="0" smtClean="0">
                  <a:solidFill>
                    <a:schemeClr val="tx1"/>
                  </a:solidFill>
                  <a:latin typeface="Trebuchet MS" pitchFamily="34" charset="0"/>
                  <a:ea typeface="Tahoma" pitchFamily="34" charset="0"/>
                  <a:cs typeface="Tahoma" pitchFamily="34" charset="0"/>
                </a:rPr>
                <a:t>Specification</a:t>
              </a:r>
              <a:endParaRPr lang="en-US" sz="1200" b="1" dirty="0">
                <a:solidFill>
                  <a:schemeClr val="tx1"/>
                </a:solidFill>
                <a:latin typeface="Trebuchet MS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10" name="Text Box 21"/>
            <p:cNvSpPr txBox="1">
              <a:spLocks noChangeArrowheads="1"/>
            </p:cNvSpPr>
            <p:nvPr/>
          </p:nvSpPr>
          <p:spPr bwMode="auto">
            <a:xfrm>
              <a:off x="2505419" y="5287980"/>
              <a:ext cx="1025037" cy="332365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</p:spPr>
          <p:txBody>
            <a:bodyPr wrap="none" lIns="91398" tIns="45701" rIns="91398" bIns="45701">
              <a:spAutoFit/>
            </a:bodyPr>
            <a:lstStyle/>
            <a:p>
              <a:pPr>
                <a:defRPr/>
              </a:pPr>
              <a:r>
                <a:rPr lang="en-US" b="1" dirty="0">
                  <a:solidFill>
                    <a:srgbClr val="C00000"/>
                  </a:solidFill>
                  <a:latin typeface="Trebuchet MS" pitchFamily="34" charset="0"/>
                  <a:ea typeface="Tahoma" pitchFamily="34" charset="0"/>
                  <a:cs typeface="Tahoma" pitchFamily="34" charset="0"/>
                </a:rPr>
                <a:t>Dec08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982893" y="5615019"/>
            <a:ext cx="1148946" cy="726690"/>
            <a:chOff x="4399737" y="5287980"/>
            <a:chExt cx="1378735" cy="654021"/>
          </a:xfrm>
        </p:grpSpPr>
        <p:sp>
          <p:nvSpPr>
            <p:cNvPr id="12" name="Text Box 22"/>
            <p:cNvSpPr txBox="1">
              <a:spLocks noChangeArrowheads="1"/>
            </p:cNvSpPr>
            <p:nvPr/>
          </p:nvSpPr>
          <p:spPr bwMode="auto">
            <a:xfrm>
              <a:off x="4574690" y="5287980"/>
              <a:ext cx="1020844" cy="332365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</p:spPr>
          <p:txBody>
            <a:bodyPr wrap="none" lIns="91398" tIns="45701" rIns="91398" bIns="45701">
              <a:spAutoFit/>
            </a:bodyPr>
            <a:lstStyle/>
            <a:p>
              <a:pPr>
                <a:defRPr/>
              </a:pPr>
              <a:r>
                <a:rPr lang="en-US" b="1" dirty="0" smtClean="0">
                  <a:solidFill>
                    <a:srgbClr val="C00000"/>
                  </a:solidFill>
                  <a:latin typeface="Trebuchet MS" pitchFamily="34" charset="0"/>
                  <a:ea typeface="Tahoma" pitchFamily="34" charset="0"/>
                  <a:cs typeface="Tahoma" pitchFamily="34" charset="0"/>
                </a:rPr>
                <a:t>Jun10</a:t>
              </a:r>
              <a:endParaRPr lang="en-US" b="1" dirty="0">
                <a:solidFill>
                  <a:srgbClr val="C00000"/>
                </a:solidFill>
                <a:latin typeface="Trebuchet MS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13" name="Text Box 9"/>
            <p:cNvSpPr txBox="1">
              <a:spLocks noChangeArrowheads="1"/>
            </p:cNvSpPr>
            <p:nvPr/>
          </p:nvSpPr>
          <p:spPr bwMode="auto">
            <a:xfrm>
              <a:off x="4399737" y="5557007"/>
              <a:ext cx="1378735" cy="384994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</p:spPr>
          <p:txBody>
            <a:bodyPr wrap="square" lIns="91398" tIns="45701" rIns="91398" bIns="45701">
              <a:spAutoFit/>
            </a:bodyPr>
            <a:lstStyle/>
            <a:p>
              <a:pPr algn="ctr">
                <a:lnSpc>
                  <a:spcPct val="90000"/>
                </a:lnSpc>
                <a:defRPr/>
              </a:pPr>
              <a:r>
                <a:rPr lang="en-US" sz="1200" b="1" dirty="0" smtClean="0">
                  <a:solidFill>
                    <a:schemeClr val="tx1"/>
                  </a:solidFill>
                  <a:latin typeface="Trebuchet MS" pitchFamily="34" charset="0"/>
                  <a:ea typeface="Tahoma" pitchFamily="34" charset="0"/>
                  <a:cs typeface="Tahoma" pitchFamily="34" charset="0"/>
                </a:rPr>
                <a:t>OpenCL 1.1</a:t>
              </a:r>
              <a:br>
                <a:rPr lang="en-US" sz="1200" b="1" dirty="0" smtClean="0">
                  <a:solidFill>
                    <a:schemeClr val="tx1"/>
                  </a:solidFill>
                  <a:latin typeface="Trebuchet MS" pitchFamily="34" charset="0"/>
                  <a:ea typeface="Tahoma" pitchFamily="34" charset="0"/>
                  <a:cs typeface="Tahoma" pitchFamily="34" charset="0"/>
                </a:rPr>
              </a:br>
              <a:r>
                <a:rPr lang="en-US" sz="1200" b="1" dirty="0" smtClean="0">
                  <a:solidFill>
                    <a:schemeClr val="tx1"/>
                  </a:solidFill>
                  <a:latin typeface="Trebuchet MS" pitchFamily="34" charset="0"/>
                  <a:ea typeface="Tahoma" pitchFamily="34" charset="0"/>
                  <a:cs typeface="Tahoma" pitchFamily="34" charset="0"/>
                </a:rPr>
                <a:t>Specification</a:t>
              </a:r>
              <a:endParaRPr lang="en-US" sz="1200" b="1" dirty="0">
                <a:solidFill>
                  <a:schemeClr val="tx1"/>
                </a:solidFill>
                <a:latin typeface="Trebuchet MS" pitchFamily="34" charset="0"/>
                <a:ea typeface="Tahoma" pitchFamily="34" charset="0"/>
                <a:cs typeface="Tahoma" pitchFamily="34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834380" y="5615019"/>
            <a:ext cx="1169667" cy="726690"/>
            <a:chOff x="6476999" y="5287980"/>
            <a:chExt cx="1403601" cy="654021"/>
          </a:xfrm>
        </p:grpSpPr>
        <p:sp>
          <p:nvSpPr>
            <p:cNvPr id="15" name="Text Box 22"/>
            <p:cNvSpPr txBox="1">
              <a:spLocks noChangeArrowheads="1"/>
            </p:cNvSpPr>
            <p:nvPr/>
          </p:nvSpPr>
          <p:spPr bwMode="auto">
            <a:xfrm>
              <a:off x="6673709" y="5287980"/>
              <a:ext cx="1033829" cy="332365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</p:spPr>
          <p:txBody>
            <a:bodyPr wrap="none" lIns="91398" tIns="45701" rIns="91398" bIns="45701">
              <a:spAutoFit/>
            </a:bodyPr>
            <a:lstStyle/>
            <a:p>
              <a:pPr>
                <a:defRPr/>
              </a:pPr>
              <a:r>
                <a:rPr lang="en-US" b="1" dirty="0" smtClean="0">
                  <a:solidFill>
                    <a:srgbClr val="C00000"/>
                  </a:solidFill>
                  <a:latin typeface="Trebuchet MS" pitchFamily="34" charset="0"/>
                  <a:ea typeface="Tahoma" pitchFamily="34" charset="0"/>
                  <a:cs typeface="Tahoma" pitchFamily="34" charset="0"/>
                </a:rPr>
                <a:t>Nov11</a:t>
              </a:r>
              <a:endParaRPr lang="en-US" b="1" dirty="0">
                <a:solidFill>
                  <a:srgbClr val="C00000"/>
                </a:solidFill>
                <a:latin typeface="Trebuchet MS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16" name="Text Box 9"/>
            <p:cNvSpPr txBox="1">
              <a:spLocks noChangeArrowheads="1"/>
            </p:cNvSpPr>
            <p:nvPr/>
          </p:nvSpPr>
          <p:spPr bwMode="auto">
            <a:xfrm>
              <a:off x="6476999" y="5557007"/>
              <a:ext cx="1403601" cy="384994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</p:spPr>
          <p:txBody>
            <a:bodyPr wrap="square" lIns="91398" tIns="45701" rIns="91398" bIns="45701">
              <a:spAutoFit/>
            </a:bodyPr>
            <a:lstStyle>
              <a:defPPr>
                <a:defRPr lang="en-US"/>
              </a:defPPr>
              <a:lvl1pPr algn="ctr">
                <a:lnSpc>
                  <a:spcPct val="80000"/>
                </a:lnSpc>
                <a:defRPr sz="1200" b="1">
                  <a:solidFill>
                    <a:schemeClr val="tx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pPr>
                <a:lnSpc>
                  <a:spcPct val="90000"/>
                </a:lnSpc>
              </a:pPr>
              <a:r>
                <a:rPr lang="en-US" dirty="0">
                  <a:latin typeface="Trebuchet MS" pitchFamily="34" charset="0"/>
                </a:rPr>
                <a:t>OpenCL 1.2 </a:t>
              </a:r>
              <a:br>
                <a:rPr lang="en-US" dirty="0">
                  <a:latin typeface="Trebuchet MS" pitchFamily="34" charset="0"/>
                </a:rPr>
              </a:br>
              <a:r>
                <a:rPr lang="en-US" dirty="0" smtClean="0">
                  <a:latin typeface="Trebuchet MS" pitchFamily="34" charset="0"/>
                </a:rPr>
                <a:t>Specification</a:t>
              </a:r>
              <a:endParaRPr lang="en-US" dirty="0">
                <a:latin typeface="Trebuchet MS" pitchFamily="34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651501" y="5615019"/>
            <a:ext cx="1152748" cy="726690"/>
            <a:chOff x="7072757" y="4970329"/>
            <a:chExt cx="1383297" cy="654021"/>
          </a:xfrm>
        </p:grpSpPr>
        <p:sp>
          <p:nvSpPr>
            <p:cNvPr id="18" name="Text Box 9"/>
            <p:cNvSpPr txBox="1">
              <a:spLocks noChangeArrowheads="1"/>
            </p:cNvSpPr>
            <p:nvPr/>
          </p:nvSpPr>
          <p:spPr bwMode="auto">
            <a:xfrm>
              <a:off x="7072757" y="5239356"/>
              <a:ext cx="1383297" cy="384994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</p:spPr>
          <p:txBody>
            <a:bodyPr wrap="square" lIns="91398" tIns="45701" rIns="91398" bIns="45701">
              <a:spAutoFit/>
            </a:bodyPr>
            <a:lstStyle>
              <a:defPPr>
                <a:defRPr lang="en-US"/>
              </a:defPPr>
              <a:lvl1pPr algn="ctr">
                <a:lnSpc>
                  <a:spcPct val="80000"/>
                </a:lnSpc>
                <a:defRPr sz="1200" b="1">
                  <a:solidFill>
                    <a:schemeClr val="tx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pPr>
                <a:lnSpc>
                  <a:spcPct val="90000"/>
                </a:lnSpc>
              </a:pPr>
              <a:r>
                <a:rPr lang="en-US" dirty="0">
                  <a:latin typeface="Trebuchet MS" pitchFamily="34" charset="0"/>
                </a:rPr>
                <a:t>OpenCL </a:t>
              </a:r>
              <a:r>
                <a:rPr lang="en-US" dirty="0" smtClean="0">
                  <a:latin typeface="Trebuchet MS" pitchFamily="34" charset="0"/>
                </a:rPr>
                <a:t>2.0 </a:t>
              </a:r>
              <a:r>
                <a:rPr lang="en-US" dirty="0">
                  <a:latin typeface="Trebuchet MS" pitchFamily="34" charset="0"/>
                </a:rPr>
                <a:t/>
              </a:r>
              <a:br>
                <a:rPr lang="en-US" dirty="0">
                  <a:latin typeface="Trebuchet MS" pitchFamily="34" charset="0"/>
                </a:rPr>
              </a:br>
              <a:r>
                <a:rPr lang="en-US" dirty="0" smtClean="0">
                  <a:latin typeface="Trebuchet MS" pitchFamily="34" charset="0"/>
                </a:rPr>
                <a:t>Specification</a:t>
              </a:r>
              <a:endParaRPr lang="en-US" dirty="0">
                <a:latin typeface="Trebuchet MS" pitchFamily="34" charset="0"/>
              </a:endParaRPr>
            </a:p>
          </p:txBody>
        </p:sp>
        <p:sp>
          <p:nvSpPr>
            <p:cNvPr id="19" name="Text Box 22"/>
            <p:cNvSpPr txBox="1">
              <a:spLocks noChangeArrowheads="1"/>
            </p:cNvSpPr>
            <p:nvPr/>
          </p:nvSpPr>
          <p:spPr bwMode="auto">
            <a:xfrm>
              <a:off x="7301357" y="4970329"/>
              <a:ext cx="1033828" cy="332365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</p:spPr>
          <p:txBody>
            <a:bodyPr wrap="none" lIns="91398" tIns="45701" rIns="91398" bIns="45701">
              <a:spAutoFit/>
            </a:bodyPr>
            <a:lstStyle/>
            <a:p>
              <a:pPr>
                <a:defRPr/>
              </a:pPr>
              <a:r>
                <a:rPr lang="en-US" b="1" dirty="0" smtClean="0">
                  <a:solidFill>
                    <a:srgbClr val="C00000"/>
                  </a:solidFill>
                  <a:latin typeface="Trebuchet MS" pitchFamily="34" charset="0"/>
                  <a:ea typeface="Tahoma" pitchFamily="34" charset="0"/>
                  <a:cs typeface="Tahoma" pitchFamily="34" charset="0"/>
                </a:rPr>
                <a:t>Nov13</a:t>
              </a:r>
              <a:endParaRPr lang="en-US" b="1" dirty="0">
                <a:solidFill>
                  <a:srgbClr val="C00000"/>
                </a:solidFill>
                <a:latin typeface="Trebuchet MS" pitchFamily="34" charset="0"/>
                <a:ea typeface="Tahoma" pitchFamily="34" charset="0"/>
                <a:cs typeface="Tahoma" pitchFamily="34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 bwMode="auto">
          <a:xfrm>
            <a:off x="3347864" y="4360334"/>
            <a:ext cx="1942456" cy="92333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solidFill>
                  <a:schemeClr val="tx2"/>
                </a:solidFill>
                <a:latin typeface="Trebuchet MS" pitchFamily="34" charset="0"/>
                <a:cs typeface="Tahoma" pitchFamily="34" charset="0"/>
              </a:rPr>
              <a:t>Device </a:t>
            </a:r>
            <a:r>
              <a:rPr lang="en-US" sz="900" b="1" dirty="0" smtClean="0">
                <a:solidFill>
                  <a:schemeClr val="tx2"/>
                </a:solidFill>
                <a:latin typeface="Trebuchet MS" pitchFamily="34" charset="0"/>
                <a:cs typeface="Tahoma" pitchFamily="34" charset="0"/>
              </a:rPr>
              <a:t>partitioning</a:t>
            </a:r>
            <a:endParaRPr lang="en-US" sz="900" b="1" dirty="0">
              <a:solidFill>
                <a:schemeClr val="tx2"/>
              </a:solidFill>
              <a:latin typeface="Trebuchet MS" pitchFamily="34" charset="0"/>
              <a:cs typeface="Tahoma" pitchFamily="34" charset="0"/>
            </a:endParaRPr>
          </a:p>
          <a:p>
            <a:pPr algn="ctr"/>
            <a:r>
              <a:rPr lang="en-US" sz="900" b="1" dirty="0" smtClean="0">
                <a:solidFill>
                  <a:schemeClr val="tx2"/>
                </a:solidFill>
                <a:latin typeface="Trebuchet MS" pitchFamily="34" charset="0"/>
                <a:cs typeface="Tahoma" pitchFamily="34" charset="0"/>
              </a:rPr>
              <a:t>Separate </a:t>
            </a:r>
            <a:r>
              <a:rPr lang="en-US" sz="900" b="1" dirty="0">
                <a:solidFill>
                  <a:schemeClr val="tx2"/>
                </a:solidFill>
                <a:latin typeface="Trebuchet MS" pitchFamily="34" charset="0"/>
                <a:cs typeface="Tahoma" pitchFamily="34" charset="0"/>
              </a:rPr>
              <a:t>compilation and </a:t>
            </a:r>
            <a:r>
              <a:rPr lang="en-US" sz="900" b="1" dirty="0" smtClean="0">
                <a:solidFill>
                  <a:schemeClr val="tx2"/>
                </a:solidFill>
                <a:latin typeface="Trebuchet MS" pitchFamily="34" charset="0"/>
                <a:cs typeface="Tahoma" pitchFamily="34" charset="0"/>
              </a:rPr>
              <a:t>linking</a:t>
            </a:r>
            <a:endParaRPr lang="en-US" sz="900" b="1" dirty="0">
              <a:solidFill>
                <a:schemeClr val="tx2"/>
              </a:solidFill>
              <a:latin typeface="Trebuchet MS" pitchFamily="34" charset="0"/>
              <a:cs typeface="Tahoma" pitchFamily="34" charset="0"/>
            </a:endParaRPr>
          </a:p>
          <a:p>
            <a:pPr algn="ctr"/>
            <a:r>
              <a:rPr lang="en-US" sz="900" b="1" dirty="0" smtClean="0">
                <a:solidFill>
                  <a:schemeClr val="tx2"/>
                </a:solidFill>
                <a:latin typeface="Trebuchet MS" pitchFamily="34" charset="0"/>
                <a:cs typeface="Tahoma" pitchFamily="34" charset="0"/>
              </a:rPr>
              <a:t>Enhanced </a:t>
            </a:r>
            <a:r>
              <a:rPr lang="en-US" sz="900" b="1" dirty="0">
                <a:solidFill>
                  <a:schemeClr val="tx2"/>
                </a:solidFill>
                <a:latin typeface="Trebuchet MS" pitchFamily="34" charset="0"/>
                <a:cs typeface="Tahoma" pitchFamily="34" charset="0"/>
              </a:rPr>
              <a:t>image </a:t>
            </a:r>
            <a:r>
              <a:rPr lang="en-US" sz="900" b="1" dirty="0" smtClean="0">
                <a:solidFill>
                  <a:schemeClr val="tx2"/>
                </a:solidFill>
                <a:latin typeface="Trebuchet MS" pitchFamily="34" charset="0"/>
                <a:cs typeface="Tahoma" pitchFamily="34" charset="0"/>
              </a:rPr>
              <a:t>support</a:t>
            </a:r>
            <a:endParaRPr lang="en-US" sz="900" b="1" dirty="0">
              <a:solidFill>
                <a:schemeClr val="tx2"/>
              </a:solidFill>
              <a:latin typeface="Trebuchet MS" pitchFamily="34" charset="0"/>
              <a:cs typeface="Tahoma" pitchFamily="34" charset="0"/>
            </a:endParaRPr>
          </a:p>
          <a:p>
            <a:pPr algn="ctr"/>
            <a:r>
              <a:rPr lang="en-US" sz="900" b="1" dirty="0" smtClean="0">
                <a:solidFill>
                  <a:schemeClr val="tx2"/>
                </a:solidFill>
                <a:latin typeface="Trebuchet MS" pitchFamily="34" charset="0"/>
                <a:cs typeface="Tahoma" pitchFamily="34" charset="0"/>
              </a:rPr>
              <a:t>Built-in </a:t>
            </a:r>
            <a:r>
              <a:rPr lang="en-US" sz="900" b="1" dirty="0">
                <a:solidFill>
                  <a:schemeClr val="tx2"/>
                </a:solidFill>
                <a:latin typeface="Trebuchet MS" pitchFamily="34" charset="0"/>
                <a:cs typeface="Tahoma" pitchFamily="34" charset="0"/>
              </a:rPr>
              <a:t>kernels </a:t>
            </a:r>
            <a:r>
              <a:rPr lang="en-US" sz="900" b="1" dirty="0" smtClean="0">
                <a:solidFill>
                  <a:schemeClr val="tx2"/>
                </a:solidFill>
                <a:latin typeface="Trebuchet MS" pitchFamily="34" charset="0"/>
                <a:cs typeface="Tahoma" pitchFamily="34" charset="0"/>
              </a:rPr>
              <a:t>/ custom devices</a:t>
            </a:r>
            <a:endParaRPr lang="en-US" sz="900" b="1" dirty="0">
              <a:solidFill>
                <a:schemeClr val="tx2"/>
              </a:solidFill>
              <a:latin typeface="Trebuchet MS" pitchFamily="34" charset="0"/>
              <a:cs typeface="Tahoma" pitchFamily="34" charset="0"/>
            </a:endParaRPr>
          </a:p>
          <a:p>
            <a:pPr algn="ctr"/>
            <a:r>
              <a:rPr lang="en-US" sz="900" b="1" dirty="0" smtClean="0">
                <a:solidFill>
                  <a:schemeClr val="tx2"/>
                </a:solidFill>
                <a:latin typeface="Trebuchet MS" pitchFamily="34" charset="0"/>
                <a:cs typeface="Tahoma" pitchFamily="34" charset="0"/>
              </a:rPr>
              <a:t>Enhanced DX and OpenGL Interop</a:t>
            </a:r>
            <a:endParaRPr lang="en-US" sz="900" b="1" dirty="0">
              <a:solidFill>
                <a:schemeClr val="tx2"/>
              </a:solidFill>
              <a:latin typeface="Trebuchet MS" pitchFamily="34" charset="0"/>
              <a:cs typeface="Tahoma" pitchFamily="34" charset="0"/>
            </a:endParaRPr>
          </a:p>
        </p:txBody>
      </p:sp>
      <p:sp>
        <p:nvSpPr>
          <p:cNvPr id="21" name="TextBox 20"/>
          <p:cNvSpPr txBox="1"/>
          <p:nvPr/>
        </p:nvSpPr>
        <p:spPr bwMode="auto">
          <a:xfrm>
            <a:off x="5292080" y="3954983"/>
            <a:ext cx="1517532" cy="1061829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900" b="1" dirty="0">
                <a:solidFill>
                  <a:schemeClr val="tx2"/>
                </a:solidFill>
                <a:latin typeface="Trebuchet MS" pitchFamily="34" charset="0"/>
                <a:cs typeface="Tahoma" pitchFamily="34" charset="0"/>
              </a:rPr>
              <a:t>Shared Virtual Memory</a:t>
            </a:r>
          </a:p>
          <a:p>
            <a:pPr algn="ctr"/>
            <a:r>
              <a:rPr lang="en-US" sz="900" b="1" dirty="0" smtClean="0">
                <a:solidFill>
                  <a:schemeClr val="tx2"/>
                </a:solidFill>
                <a:latin typeface="Trebuchet MS" pitchFamily="34" charset="0"/>
                <a:cs typeface="Tahoma" pitchFamily="34" charset="0"/>
              </a:rPr>
              <a:t>On-device dispatch</a:t>
            </a:r>
            <a:endParaRPr lang="en-US" sz="900" b="1" dirty="0">
              <a:solidFill>
                <a:schemeClr val="tx2"/>
              </a:solidFill>
              <a:latin typeface="Trebuchet MS" pitchFamily="34" charset="0"/>
              <a:cs typeface="Tahoma" pitchFamily="34" charset="0"/>
            </a:endParaRPr>
          </a:p>
          <a:p>
            <a:pPr algn="ctr"/>
            <a:r>
              <a:rPr lang="en-US" sz="900" b="1" dirty="0">
                <a:solidFill>
                  <a:schemeClr val="tx2"/>
                </a:solidFill>
                <a:latin typeface="Trebuchet MS" pitchFamily="34" charset="0"/>
                <a:cs typeface="Tahoma" pitchFamily="34" charset="0"/>
              </a:rPr>
              <a:t>Generic Address Space</a:t>
            </a:r>
          </a:p>
          <a:p>
            <a:pPr algn="ctr"/>
            <a:r>
              <a:rPr lang="en-US" sz="900" b="1" dirty="0">
                <a:solidFill>
                  <a:schemeClr val="tx2"/>
                </a:solidFill>
                <a:latin typeface="Trebuchet MS" pitchFamily="34" charset="0"/>
                <a:cs typeface="Tahoma" pitchFamily="34" charset="0"/>
              </a:rPr>
              <a:t>Enhanced Image Support</a:t>
            </a:r>
          </a:p>
          <a:p>
            <a:pPr algn="ctr"/>
            <a:r>
              <a:rPr lang="en-US" sz="900" b="1" dirty="0">
                <a:solidFill>
                  <a:schemeClr val="tx2"/>
                </a:solidFill>
                <a:latin typeface="Trebuchet MS" pitchFamily="34" charset="0"/>
                <a:cs typeface="Tahoma" pitchFamily="34" charset="0"/>
              </a:rPr>
              <a:t>C11 Atomics</a:t>
            </a:r>
          </a:p>
          <a:p>
            <a:pPr algn="ctr"/>
            <a:r>
              <a:rPr lang="en-US" sz="900" b="1" dirty="0">
                <a:solidFill>
                  <a:schemeClr val="tx2"/>
                </a:solidFill>
                <a:latin typeface="Trebuchet MS" pitchFamily="34" charset="0"/>
                <a:cs typeface="Tahoma" pitchFamily="34" charset="0"/>
              </a:rPr>
              <a:t>Pipes</a:t>
            </a:r>
          </a:p>
          <a:p>
            <a:pPr algn="ctr"/>
            <a:r>
              <a:rPr lang="en-US" sz="900" b="1" dirty="0" smtClean="0">
                <a:solidFill>
                  <a:schemeClr val="tx2"/>
                </a:solidFill>
                <a:latin typeface="Trebuchet MS" pitchFamily="34" charset="0"/>
                <a:cs typeface="Tahoma" pitchFamily="34" charset="0"/>
              </a:rPr>
              <a:t>Android ICD</a:t>
            </a:r>
            <a:endParaRPr lang="en-US" sz="900" b="1" dirty="0">
              <a:solidFill>
                <a:schemeClr val="tx2"/>
              </a:solidFill>
              <a:latin typeface="Trebuchet MS" pitchFamily="34" charset="0"/>
              <a:cs typeface="Tahoma" pitchFamily="34" charset="0"/>
            </a:endParaRPr>
          </a:p>
        </p:txBody>
      </p:sp>
      <p:sp>
        <p:nvSpPr>
          <p:cNvPr id="22" name="TextBox 21"/>
          <p:cNvSpPr txBox="1"/>
          <p:nvPr/>
        </p:nvSpPr>
        <p:spPr bwMode="auto">
          <a:xfrm>
            <a:off x="1187624" y="4415297"/>
            <a:ext cx="2200899" cy="1061829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900" b="1" dirty="0">
                <a:solidFill>
                  <a:schemeClr val="tx2"/>
                </a:solidFill>
                <a:latin typeface="Trebuchet MS" pitchFamily="34" charset="0"/>
                <a:cs typeface="Tahoma" pitchFamily="34" charset="0"/>
              </a:rPr>
              <a:t>3-component vectors</a:t>
            </a:r>
          </a:p>
          <a:p>
            <a:pPr algn="ctr"/>
            <a:r>
              <a:rPr lang="en-US" sz="900" b="1" dirty="0">
                <a:solidFill>
                  <a:schemeClr val="tx2"/>
                </a:solidFill>
                <a:latin typeface="Trebuchet MS" pitchFamily="34" charset="0"/>
                <a:cs typeface="Tahoma" pitchFamily="34" charset="0"/>
              </a:rPr>
              <a:t>Additional image formats</a:t>
            </a:r>
          </a:p>
          <a:p>
            <a:pPr algn="ctr"/>
            <a:r>
              <a:rPr lang="en-US" sz="900" b="1" dirty="0">
                <a:solidFill>
                  <a:schemeClr val="tx2"/>
                </a:solidFill>
                <a:latin typeface="Trebuchet MS" pitchFamily="34" charset="0"/>
                <a:cs typeface="Tahoma" pitchFamily="34" charset="0"/>
              </a:rPr>
              <a:t>Multiple hosts and devices</a:t>
            </a:r>
          </a:p>
          <a:p>
            <a:pPr algn="ctr"/>
            <a:r>
              <a:rPr lang="en-US" sz="900" b="1" dirty="0">
                <a:solidFill>
                  <a:schemeClr val="tx2"/>
                </a:solidFill>
                <a:latin typeface="Trebuchet MS" pitchFamily="34" charset="0"/>
                <a:cs typeface="Tahoma" pitchFamily="34" charset="0"/>
              </a:rPr>
              <a:t>Buffer region operations</a:t>
            </a:r>
          </a:p>
          <a:p>
            <a:pPr algn="ctr"/>
            <a:r>
              <a:rPr lang="en-US" sz="900" b="1" dirty="0">
                <a:solidFill>
                  <a:schemeClr val="tx2"/>
                </a:solidFill>
                <a:latin typeface="Trebuchet MS" pitchFamily="34" charset="0"/>
                <a:cs typeface="Tahoma" pitchFamily="34" charset="0"/>
              </a:rPr>
              <a:t>Enhanced </a:t>
            </a:r>
            <a:r>
              <a:rPr lang="en-US" sz="900" b="1" dirty="0" smtClean="0">
                <a:solidFill>
                  <a:schemeClr val="tx2"/>
                </a:solidFill>
                <a:latin typeface="Trebuchet MS" pitchFamily="34" charset="0"/>
                <a:cs typeface="Tahoma" pitchFamily="34" charset="0"/>
              </a:rPr>
              <a:t>event-driven </a:t>
            </a:r>
            <a:r>
              <a:rPr lang="en-US" sz="900" b="1" dirty="0">
                <a:solidFill>
                  <a:schemeClr val="tx2"/>
                </a:solidFill>
                <a:latin typeface="Trebuchet MS" pitchFamily="34" charset="0"/>
                <a:cs typeface="Tahoma" pitchFamily="34" charset="0"/>
              </a:rPr>
              <a:t>execution</a:t>
            </a:r>
          </a:p>
          <a:p>
            <a:pPr algn="ctr"/>
            <a:r>
              <a:rPr lang="en-US" sz="900" b="1" dirty="0">
                <a:solidFill>
                  <a:schemeClr val="tx2"/>
                </a:solidFill>
                <a:latin typeface="Trebuchet MS" pitchFamily="34" charset="0"/>
                <a:cs typeface="Tahoma" pitchFamily="34" charset="0"/>
              </a:rPr>
              <a:t>Additional OpenCL C built-ins</a:t>
            </a:r>
          </a:p>
          <a:p>
            <a:pPr algn="ctr"/>
            <a:r>
              <a:rPr lang="en-US" sz="900" b="1" dirty="0">
                <a:solidFill>
                  <a:schemeClr val="tx2"/>
                </a:solidFill>
                <a:latin typeface="Trebuchet MS" pitchFamily="34" charset="0"/>
                <a:cs typeface="Tahoma" pitchFamily="34" charset="0"/>
              </a:rPr>
              <a:t>Improved OpenGL </a:t>
            </a:r>
            <a:r>
              <a:rPr lang="en-US" sz="900" b="1" dirty="0" smtClean="0">
                <a:solidFill>
                  <a:schemeClr val="tx2"/>
                </a:solidFill>
                <a:latin typeface="Trebuchet MS" pitchFamily="34" charset="0"/>
                <a:cs typeface="Tahoma" pitchFamily="34" charset="0"/>
              </a:rPr>
              <a:t>data/event </a:t>
            </a:r>
            <a:r>
              <a:rPr lang="en-US" sz="900" b="1" dirty="0">
                <a:solidFill>
                  <a:schemeClr val="tx2"/>
                </a:solidFill>
                <a:latin typeface="Trebuchet MS" pitchFamily="34" charset="0"/>
                <a:cs typeface="Tahoma" pitchFamily="34" charset="0"/>
              </a:rPr>
              <a:t>interop</a:t>
            </a:r>
          </a:p>
        </p:txBody>
      </p:sp>
      <p:sp>
        <p:nvSpPr>
          <p:cNvPr id="23" name="TextBox 22"/>
          <p:cNvSpPr txBox="1"/>
          <p:nvPr/>
        </p:nvSpPr>
        <p:spPr bwMode="auto">
          <a:xfrm>
            <a:off x="1342341" y="5699566"/>
            <a:ext cx="751209" cy="230832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900" b="1" dirty="0" smtClean="0">
                <a:solidFill>
                  <a:schemeClr val="tx2"/>
                </a:solidFill>
                <a:latin typeface="Trebuchet MS" pitchFamily="34" charset="0"/>
                <a:cs typeface="Tahoma" pitchFamily="34" charset="0"/>
              </a:rPr>
              <a:t>18 months</a:t>
            </a:r>
            <a:endParaRPr lang="en-US" sz="900" b="1" dirty="0">
              <a:solidFill>
                <a:schemeClr val="tx2"/>
              </a:solidFill>
              <a:latin typeface="Trebuchet MS" pitchFamily="34" charset="0"/>
              <a:cs typeface="Tahoma" pitchFamily="34" charset="0"/>
            </a:endParaRPr>
          </a:p>
        </p:txBody>
      </p:sp>
      <p:cxnSp>
        <p:nvCxnSpPr>
          <p:cNvPr id="24" name="Straight Arrow Connector 23"/>
          <p:cNvCxnSpPr/>
          <p:nvPr/>
        </p:nvCxnSpPr>
        <p:spPr bwMode="auto">
          <a:xfrm>
            <a:off x="1317408" y="5925706"/>
            <a:ext cx="714593" cy="0"/>
          </a:xfrm>
          <a:prstGeom prst="straightConnector1">
            <a:avLst/>
          </a:prstGeom>
          <a:solidFill>
            <a:srgbClr val="E66714"/>
          </a:solidFill>
          <a:ln w="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25" name="TextBox 24"/>
          <p:cNvSpPr txBox="1"/>
          <p:nvPr/>
        </p:nvSpPr>
        <p:spPr bwMode="auto">
          <a:xfrm>
            <a:off x="3009434" y="5699566"/>
            <a:ext cx="751209" cy="230832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900" b="1" dirty="0" smtClean="0">
                <a:solidFill>
                  <a:schemeClr val="tx2"/>
                </a:solidFill>
                <a:latin typeface="Trebuchet MS" pitchFamily="34" charset="0"/>
                <a:cs typeface="Tahoma" pitchFamily="34" charset="0"/>
              </a:rPr>
              <a:t>18 months</a:t>
            </a:r>
            <a:endParaRPr lang="en-US" sz="900" b="1" dirty="0">
              <a:solidFill>
                <a:schemeClr val="tx2"/>
              </a:solidFill>
              <a:latin typeface="Trebuchet MS" pitchFamily="34" charset="0"/>
              <a:cs typeface="Tahoma" pitchFamily="34" charset="0"/>
            </a:endParaRPr>
          </a:p>
        </p:txBody>
      </p:sp>
      <p:cxnSp>
        <p:nvCxnSpPr>
          <p:cNvPr id="26" name="Straight Arrow Connector 25"/>
          <p:cNvCxnSpPr/>
          <p:nvPr/>
        </p:nvCxnSpPr>
        <p:spPr bwMode="auto">
          <a:xfrm>
            <a:off x="2984501" y="5933348"/>
            <a:ext cx="823214" cy="0"/>
          </a:xfrm>
          <a:prstGeom prst="straightConnector1">
            <a:avLst/>
          </a:prstGeom>
          <a:solidFill>
            <a:srgbClr val="E66714"/>
          </a:solidFill>
          <a:ln w="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27" name="TextBox 26"/>
          <p:cNvSpPr txBox="1"/>
          <p:nvPr/>
        </p:nvSpPr>
        <p:spPr bwMode="auto">
          <a:xfrm>
            <a:off x="4904069" y="5699566"/>
            <a:ext cx="751209" cy="230832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900" b="1" dirty="0" smtClean="0">
                <a:solidFill>
                  <a:schemeClr val="tx2"/>
                </a:solidFill>
                <a:latin typeface="Trebuchet MS" pitchFamily="34" charset="0"/>
                <a:cs typeface="Tahoma" pitchFamily="34" charset="0"/>
              </a:rPr>
              <a:t>24 months</a:t>
            </a:r>
            <a:endParaRPr lang="en-US" sz="900" b="1" dirty="0">
              <a:solidFill>
                <a:schemeClr val="tx2"/>
              </a:solidFill>
              <a:latin typeface="Trebuchet MS" pitchFamily="34" charset="0"/>
              <a:cs typeface="Tahoma" pitchFamily="34" charset="0"/>
            </a:endParaRPr>
          </a:p>
        </p:txBody>
      </p:sp>
      <p:cxnSp>
        <p:nvCxnSpPr>
          <p:cNvPr id="28" name="Straight Arrow Connector 27"/>
          <p:cNvCxnSpPr/>
          <p:nvPr/>
        </p:nvCxnSpPr>
        <p:spPr bwMode="auto">
          <a:xfrm>
            <a:off x="4715297" y="5928259"/>
            <a:ext cx="1124277" cy="0"/>
          </a:xfrm>
          <a:prstGeom prst="straightConnector1">
            <a:avLst/>
          </a:prstGeom>
          <a:solidFill>
            <a:srgbClr val="E66714"/>
          </a:solidFill>
          <a:ln w="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grpSp>
        <p:nvGrpSpPr>
          <p:cNvPr id="29" name="Group 28"/>
          <p:cNvGrpSpPr/>
          <p:nvPr/>
        </p:nvGrpSpPr>
        <p:grpSpPr>
          <a:xfrm>
            <a:off x="7445576" y="5615017"/>
            <a:ext cx="1158872" cy="871730"/>
            <a:chOff x="7072757" y="4970329"/>
            <a:chExt cx="1390646" cy="784557"/>
          </a:xfrm>
        </p:grpSpPr>
        <p:sp>
          <p:nvSpPr>
            <p:cNvPr id="30" name="Text Box 9"/>
            <p:cNvSpPr txBox="1">
              <a:spLocks noChangeArrowheads="1"/>
            </p:cNvSpPr>
            <p:nvPr/>
          </p:nvSpPr>
          <p:spPr bwMode="auto">
            <a:xfrm>
              <a:off x="7072757" y="5239356"/>
              <a:ext cx="1390646" cy="515530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</p:spPr>
          <p:txBody>
            <a:bodyPr wrap="square" lIns="91398" tIns="45701" rIns="91398" bIns="45701">
              <a:spAutoFit/>
            </a:bodyPr>
            <a:lstStyle>
              <a:defPPr>
                <a:defRPr lang="en-US"/>
              </a:defPPr>
              <a:lvl1pPr algn="ctr">
                <a:lnSpc>
                  <a:spcPct val="80000"/>
                </a:lnSpc>
                <a:defRPr sz="1200" b="1">
                  <a:solidFill>
                    <a:schemeClr val="tx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pPr>
                <a:lnSpc>
                  <a:spcPct val="90000"/>
                </a:lnSpc>
              </a:pPr>
              <a:r>
                <a:rPr lang="en-US" dirty="0">
                  <a:latin typeface="Trebuchet MS" pitchFamily="34" charset="0"/>
                </a:rPr>
                <a:t>OpenCL </a:t>
              </a:r>
              <a:r>
                <a:rPr lang="en-US" dirty="0" smtClean="0">
                  <a:latin typeface="Trebuchet MS" pitchFamily="34" charset="0"/>
                </a:rPr>
                <a:t>2.1 </a:t>
              </a:r>
              <a:r>
                <a:rPr lang="en-US" dirty="0">
                  <a:latin typeface="Trebuchet MS" pitchFamily="34" charset="0"/>
                </a:rPr>
                <a:t/>
              </a:r>
              <a:br>
                <a:rPr lang="en-US" dirty="0">
                  <a:latin typeface="Trebuchet MS" pitchFamily="34" charset="0"/>
                </a:rPr>
              </a:br>
              <a:r>
                <a:rPr lang="en-US" dirty="0" smtClean="0">
                  <a:latin typeface="Trebuchet MS" pitchFamily="34" charset="0"/>
                </a:rPr>
                <a:t>Specification</a:t>
              </a:r>
              <a:br>
                <a:rPr lang="en-US" dirty="0" smtClean="0">
                  <a:latin typeface="Trebuchet MS" pitchFamily="34" charset="0"/>
                </a:rPr>
              </a:br>
              <a:r>
                <a:rPr lang="en-US" sz="1050" dirty="0" smtClean="0">
                  <a:latin typeface="Trebuchet MS" pitchFamily="34" charset="0"/>
                </a:rPr>
                <a:t>(Provisional)</a:t>
              </a:r>
              <a:endParaRPr lang="en-US" sz="1050" dirty="0">
                <a:latin typeface="Trebuchet MS" pitchFamily="34" charset="0"/>
              </a:endParaRPr>
            </a:p>
          </p:txBody>
        </p:sp>
        <p:sp>
          <p:nvSpPr>
            <p:cNvPr id="31" name="Text Box 22"/>
            <p:cNvSpPr txBox="1">
              <a:spLocks noChangeArrowheads="1"/>
            </p:cNvSpPr>
            <p:nvPr/>
          </p:nvSpPr>
          <p:spPr bwMode="auto">
            <a:xfrm>
              <a:off x="7301357" y="4970329"/>
              <a:ext cx="1018410" cy="332365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</p:spPr>
          <p:txBody>
            <a:bodyPr wrap="none" lIns="91398" tIns="45701" rIns="91398" bIns="45701">
              <a:spAutoFit/>
            </a:bodyPr>
            <a:lstStyle/>
            <a:p>
              <a:pPr>
                <a:defRPr/>
              </a:pPr>
              <a:r>
                <a:rPr lang="en-US" b="1" dirty="0" smtClean="0">
                  <a:solidFill>
                    <a:srgbClr val="C00000"/>
                  </a:solidFill>
                  <a:latin typeface="Trebuchet MS" pitchFamily="34" charset="0"/>
                  <a:ea typeface="Tahoma" pitchFamily="34" charset="0"/>
                  <a:cs typeface="Tahoma" pitchFamily="34" charset="0"/>
                </a:rPr>
                <a:t>Mar15</a:t>
              </a:r>
              <a:endParaRPr lang="en-US" b="1" dirty="0">
                <a:solidFill>
                  <a:srgbClr val="C00000"/>
                </a:solidFill>
                <a:latin typeface="Trebuchet MS" pitchFamily="34" charset="0"/>
                <a:ea typeface="Tahoma" pitchFamily="34" charset="0"/>
                <a:cs typeface="Tahoma" pitchFamily="34" charset="0"/>
              </a:endParaRPr>
            </a:p>
          </p:txBody>
        </p:sp>
      </p:grpSp>
      <p:sp>
        <p:nvSpPr>
          <p:cNvPr id="32" name="TextBox 31"/>
          <p:cNvSpPr txBox="1"/>
          <p:nvPr/>
        </p:nvSpPr>
        <p:spPr bwMode="auto">
          <a:xfrm>
            <a:off x="6813880" y="5699566"/>
            <a:ext cx="751209" cy="230832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900" b="1" dirty="0" smtClean="0">
                <a:solidFill>
                  <a:schemeClr val="tx2"/>
                </a:solidFill>
                <a:latin typeface="Trebuchet MS" pitchFamily="34" charset="0"/>
                <a:cs typeface="Tahoma" pitchFamily="34" charset="0"/>
              </a:rPr>
              <a:t>16 months</a:t>
            </a:r>
            <a:endParaRPr lang="en-US" sz="900" b="1" dirty="0">
              <a:solidFill>
                <a:schemeClr val="tx2"/>
              </a:solidFill>
              <a:latin typeface="Trebuchet MS" pitchFamily="34" charset="0"/>
              <a:cs typeface="Tahoma" pitchFamily="34" charset="0"/>
            </a:endParaRPr>
          </a:p>
        </p:txBody>
      </p:sp>
      <p:cxnSp>
        <p:nvCxnSpPr>
          <p:cNvPr id="33" name="Straight Arrow Connector 32"/>
          <p:cNvCxnSpPr/>
          <p:nvPr/>
        </p:nvCxnSpPr>
        <p:spPr bwMode="auto">
          <a:xfrm>
            <a:off x="6687810" y="5933348"/>
            <a:ext cx="891918" cy="0"/>
          </a:xfrm>
          <a:prstGeom prst="straightConnector1">
            <a:avLst/>
          </a:prstGeom>
          <a:solidFill>
            <a:srgbClr val="E66714"/>
          </a:solidFill>
          <a:ln w="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34" name="TextBox 33"/>
          <p:cNvSpPr txBox="1"/>
          <p:nvPr/>
        </p:nvSpPr>
        <p:spPr bwMode="auto">
          <a:xfrm>
            <a:off x="6584872" y="3293031"/>
            <a:ext cx="2607354" cy="1200329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tx2"/>
                </a:solidFill>
                <a:latin typeface="Trebuchet MS" pitchFamily="34" charset="0"/>
                <a:cs typeface="Tahoma" pitchFamily="34" charset="0"/>
              </a:rPr>
              <a:t>OpenCL C++ Shading language</a:t>
            </a:r>
          </a:p>
          <a:p>
            <a:pPr algn="ctr"/>
            <a:r>
              <a:rPr lang="en-US" sz="1200" b="1" dirty="0" smtClean="0">
                <a:solidFill>
                  <a:schemeClr val="tx2"/>
                </a:solidFill>
                <a:latin typeface="Trebuchet MS" pitchFamily="34" charset="0"/>
                <a:cs typeface="Tahoma" pitchFamily="34" charset="0"/>
              </a:rPr>
              <a:t>SPIR-V in Core</a:t>
            </a:r>
          </a:p>
          <a:p>
            <a:pPr algn="ctr"/>
            <a:r>
              <a:rPr lang="en-US" sz="1200" b="1" dirty="0" smtClean="0">
                <a:solidFill>
                  <a:schemeClr val="tx2"/>
                </a:solidFill>
                <a:latin typeface="Trebuchet MS" pitchFamily="34" charset="0"/>
                <a:cs typeface="Tahoma" pitchFamily="34" charset="0"/>
              </a:rPr>
              <a:t>Subgroups into core</a:t>
            </a:r>
          </a:p>
          <a:p>
            <a:pPr algn="ctr"/>
            <a:r>
              <a:rPr lang="en-US" sz="1200" b="1" dirty="0" smtClean="0">
                <a:solidFill>
                  <a:schemeClr val="tx2"/>
                </a:solidFill>
                <a:latin typeface="Trebuchet MS" pitchFamily="34" charset="0"/>
                <a:cs typeface="Tahoma" pitchFamily="34" charset="0"/>
              </a:rPr>
              <a:t>Subgroup </a:t>
            </a:r>
            <a:r>
              <a:rPr lang="en-US" sz="1200" b="1" dirty="0">
                <a:solidFill>
                  <a:schemeClr val="tx2"/>
                </a:solidFill>
                <a:latin typeface="Trebuchet MS" pitchFamily="34" charset="0"/>
                <a:cs typeface="Tahoma" pitchFamily="34" charset="0"/>
              </a:rPr>
              <a:t>query operations</a:t>
            </a:r>
          </a:p>
          <a:p>
            <a:pPr algn="ctr"/>
            <a:r>
              <a:rPr lang="en-US" sz="1200" b="1" dirty="0" smtClean="0">
                <a:solidFill>
                  <a:schemeClr val="tx2"/>
                </a:solidFill>
                <a:latin typeface="Trebuchet MS" pitchFamily="34" charset="0"/>
                <a:cs typeface="Tahoma" pitchFamily="34" charset="0"/>
              </a:rPr>
              <a:t>clCloneKernel</a:t>
            </a:r>
          </a:p>
          <a:p>
            <a:pPr algn="ctr"/>
            <a:r>
              <a:rPr lang="en-US" sz="1200" b="1" dirty="0" smtClean="0">
                <a:solidFill>
                  <a:schemeClr val="tx2"/>
                </a:solidFill>
                <a:latin typeface="Trebuchet MS" pitchFamily="34" charset="0"/>
                <a:cs typeface="Tahoma" pitchFamily="34" charset="0"/>
              </a:rPr>
              <a:t>Low-latency </a:t>
            </a:r>
            <a:r>
              <a:rPr lang="en-US" sz="1200" b="1" dirty="0">
                <a:solidFill>
                  <a:schemeClr val="tx2"/>
                </a:solidFill>
                <a:latin typeface="Trebuchet MS" pitchFamily="34" charset="0"/>
                <a:cs typeface="Tahoma" pitchFamily="34" charset="0"/>
              </a:rPr>
              <a:t>device timer queries </a:t>
            </a:r>
          </a:p>
        </p:txBody>
      </p:sp>
    </p:spTree>
    <p:extLst>
      <p:ext uri="{BB962C8B-B14F-4D97-AF65-F5344CB8AC3E}">
        <p14:creationId xmlns:p14="http://schemas.microsoft.com/office/powerpoint/2010/main" val="767376851"/>
      </p:ext>
    </p:extLst>
  </p:cSld>
  <p:clrMapOvr>
    <a:masterClrMapping/>
  </p:clrMapOvr>
  <p:transition xmlns:p14="http://schemas.microsoft.com/office/powerpoint/2010/main" spd="slow">
    <p:strips dir="rd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Important </a:t>
            </a:r>
            <a:r>
              <a:rPr lang="en-GB" dirty="0" err="1" smtClean="0"/>
              <a:t>OpenCL</a:t>
            </a:r>
            <a:r>
              <a:rPr lang="en-GB" dirty="0" smtClean="0"/>
              <a:t> concepts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42958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itle 13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GB" dirty="0" smtClean="0"/>
              <a:t>OpenCL Platform Model</a:t>
            </a:r>
            <a:endParaRPr lang="en-GB" dirty="0"/>
          </a:p>
        </p:txBody>
      </p:sp>
      <p:sp>
        <p:nvSpPr>
          <p:cNvPr id="138" name="Content Placeholder 137"/>
          <p:cNvSpPr>
            <a:spLocks noGrp="1"/>
          </p:cNvSpPr>
          <p:nvPr>
            <p:ph idx="1"/>
          </p:nvPr>
        </p:nvSpPr>
        <p:spPr>
          <a:xfrm>
            <a:off x="0" y="4509120"/>
            <a:ext cx="9144000" cy="2348880"/>
          </a:xfrm>
        </p:spPr>
        <p:txBody>
          <a:bodyPr>
            <a:normAutofit fontScale="85000" lnSpcReduction="10000"/>
          </a:bodyPr>
          <a:lstStyle/>
          <a:p>
            <a:r>
              <a:rPr lang="en-GB" dirty="0"/>
              <a:t>One </a:t>
            </a:r>
            <a:r>
              <a:rPr lang="en-GB" b="1" i="1" dirty="0">
                <a:solidFill>
                  <a:schemeClr val="accent2"/>
                </a:solidFill>
              </a:rPr>
              <a:t>Host</a:t>
            </a:r>
            <a:r>
              <a:rPr lang="en-GB" dirty="0">
                <a:solidFill>
                  <a:schemeClr val="accent2"/>
                </a:solidFill>
              </a:rPr>
              <a:t> </a:t>
            </a:r>
            <a:r>
              <a:rPr lang="en-GB" dirty="0" smtClean="0"/>
              <a:t>and </a:t>
            </a:r>
            <a:r>
              <a:rPr lang="en-GB" dirty="0"/>
              <a:t>one or more </a:t>
            </a:r>
            <a:r>
              <a:rPr lang="en-GB" b="1" i="1" dirty="0">
                <a:solidFill>
                  <a:schemeClr val="accent2"/>
                </a:solidFill>
              </a:rPr>
              <a:t>OpenCL Devices</a:t>
            </a:r>
          </a:p>
          <a:p>
            <a:pPr marL="628650" lvl="1" indent="-266700"/>
            <a:r>
              <a:rPr lang="en-GB" dirty="0"/>
              <a:t>Each OpenCL Device is composed of one or </a:t>
            </a:r>
            <a:r>
              <a:rPr lang="en-GB" dirty="0" smtClean="0"/>
              <a:t>more</a:t>
            </a:r>
            <a:br>
              <a:rPr lang="en-GB" dirty="0" smtClean="0"/>
            </a:br>
            <a:r>
              <a:rPr lang="en-GB" b="1" i="1" dirty="0" smtClean="0">
                <a:solidFill>
                  <a:schemeClr val="accent2"/>
                </a:solidFill>
              </a:rPr>
              <a:t>Compute </a:t>
            </a:r>
            <a:r>
              <a:rPr lang="en-GB" b="1" i="1" dirty="0">
                <a:solidFill>
                  <a:schemeClr val="accent2"/>
                </a:solidFill>
              </a:rPr>
              <a:t>Units</a:t>
            </a:r>
          </a:p>
          <a:p>
            <a:pPr marL="1071563" lvl="2" indent="-268288"/>
            <a:r>
              <a:rPr lang="en-GB" dirty="0"/>
              <a:t>Each Compute Unit is divided into one or more </a:t>
            </a:r>
            <a:r>
              <a:rPr lang="en-GB" b="1" i="1" dirty="0">
                <a:solidFill>
                  <a:schemeClr val="accent2"/>
                </a:solidFill>
              </a:rPr>
              <a:t>Processing </a:t>
            </a:r>
            <a:r>
              <a:rPr lang="en-GB" b="1" i="1" dirty="0" smtClean="0">
                <a:solidFill>
                  <a:schemeClr val="accent2"/>
                </a:solidFill>
              </a:rPr>
              <a:t>Elements</a:t>
            </a:r>
            <a:endParaRPr lang="en-GB" b="1" i="1" dirty="0">
              <a:solidFill>
                <a:schemeClr val="accent2"/>
              </a:solidFill>
            </a:endParaRPr>
          </a:p>
          <a:p>
            <a:r>
              <a:rPr lang="en-GB" dirty="0"/>
              <a:t>Memory divided into </a:t>
            </a:r>
            <a:r>
              <a:rPr lang="en-GB" b="1" i="1" dirty="0">
                <a:solidFill>
                  <a:schemeClr val="accent2"/>
                </a:solidFill>
              </a:rPr>
              <a:t>host memory </a:t>
            </a:r>
            <a:r>
              <a:rPr lang="en-GB" dirty="0"/>
              <a:t>and </a:t>
            </a:r>
            <a:r>
              <a:rPr lang="en-GB" b="1" i="1" dirty="0">
                <a:solidFill>
                  <a:srgbClr val="EA157A"/>
                </a:solidFill>
              </a:rPr>
              <a:t>device </a:t>
            </a:r>
            <a:r>
              <a:rPr lang="en-GB" b="1" i="1" dirty="0" smtClean="0">
                <a:solidFill>
                  <a:srgbClr val="EA157A"/>
                </a:solidFill>
              </a:rPr>
              <a:t>memory</a:t>
            </a:r>
            <a:endParaRPr lang="en-GB" b="1" i="1" dirty="0">
              <a:solidFill>
                <a:srgbClr val="EA157A"/>
              </a:solidFill>
            </a:endParaRPr>
          </a:p>
        </p:txBody>
      </p:sp>
      <p:grpSp>
        <p:nvGrpSpPr>
          <p:cNvPr id="5" name="Group 292"/>
          <p:cNvGrpSpPr>
            <a:grpSpLocks/>
          </p:cNvGrpSpPr>
          <p:nvPr/>
        </p:nvGrpSpPr>
        <p:grpSpPr bwMode="auto">
          <a:xfrm>
            <a:off x="1403648" y="1254090"/>
            <a:ext cx="5790449" cy="3059014"/>
            <a:chOff x="1974" y="1823"/>
            <a:chExt cx="3300" cy="1706"/>
          </a:xfrm>
        </p:grpSpPr>
        <p:sp>
          <p:nvSpPr>
            <p:cNvPr id="6" name="Text Box 51"/>
            <p:cNvSpPr txBox="1">
              <a:spLocks noChangeArrowheads="1"/>
            </p:cNvSpPr>
            <p:nvPr/>
          </p:nvSpPr>
          <p:spPr bwMode="auto">
            <a:xfrm>
              <a:off x="1974" y="2375"/>
              <a:ext cx="897" cy="3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+mn-lt"/>
                </a:rPr>
                <a:t>Processing Element</a:t>
              </a:r>
            </a:p>
          </p:txBody>
        </p:sp>
        <p:sp>
          <p:nvSpPr>
            <p:cNvPr id="7" name="Text Box 53"/>
            <p:cNvSpPr txBox="1">
              <a:spLocks noChangeArrowheads="1"/>
            </p:cNvSpPr>
            <p:nvPr/>
          </p:nvSpPr>
          <p:spPr bwMode="auto">
            <a:xfrm>
              <a:off x="3653" y="3271"/>
              <a:ext cx="1280" cy="2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+mn-lt"/>
                </a:rPr>
                <a:t>OpenCL Device</a:t>
              </a:r>
            </a:p>
          </p:txBody>
        </p:sp>
        <p:grpSp>
          <p:nvGrpSpPr>
            <p:cNvPr id="8" name="Group 287"/>
            <p:cNvGrpSpPr>
              <a:grpSpLocks/>
            </p:cNvGrpSpPr>
            <p:nvPr/>
          </p:nvGrpSpPr>
          <p:grpSpPr bwMode="auto">
            <a:xfrm>
              <a:off x="2955" y="1823"/>
              <a:ext cx="2319" cy="1327"/>
              <a:chOff x="2955" y="1823"/>
              <a:chExt cx="2319" cy="1327"/>
            </a:xfrm>
          </p:grpSpPr>
          <p:grpSp>
            <p:nvGrpSpPr>
              <p:cNvPr id="13" name="Group 215"/>
              <p:cNvGrpSpPr>
                <a:grpSpLocks/>
              </p:cNvGrpSpPr>
              <p:nvPr/>
            </p:nvGrpSpPr>
            <p:grpSpPr bwMode="auto">
              <a:xfrm>
                <a:off x="3660" y="1823"/>
                <a:ext cx="892" cy="588"/>
                <a:chOff x="4314" y="1823"/>
                <a:chExt cx="892" cy="588"/>
              </a:xfrm>
            </p:grpSpPr>
            <p:sp>
              <p:nvSpPr>
                <p:cNvPr id="115" name="Rectangle 140"/>
                <p:cNvSpPr>
                  <a:spLocks noChangeArrowheads="1"/>
                </p:cNvSpPr>
                <p:nvPr/>
              </p:nvSpPr>
              <p:spPr bwMode="auto">
                <a:xfrm>
                  <a:off x="4314" y="1823"/>
                  <a:ext cx="892" cy="58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grpSp>
              <p:nvGrpSpPr>
                <p:cNvPr id="116" name="Group 141"/>
                <p:cNvGrpSpPr>
                  <a:grpSpLocks/>
                </p:cNvGrpSpPr>
                <p:nvPr/>
              </p:nvGrpSpPr>
              <p:grpSpPr bwMode="auto">
                <a:xfrm>
                  <a:off x="4608" y="1824"/>
                  <a:ext cx="550" cy="346"/>
                  <a:chOff x="3958" y="2316"/>
                  <a:chExt cx="550" cy="346"/>
                </a:xfrm>
              </p:grpSpPr>
              <p:sp>
                <p:nvSpPr>
                  <p:cNvPr id="131" name="Rectangle 142"/>
                  <p:cNvSpPr>
                    <a:spLocks noChangeArrowheads="1"/>
                  </p:cNvSpPr>
                  <p:nvPr/>
                </p:nvSpPr>
                <p:spPr bwMode="auto">
                  <a:xfrm>
                    <a:off x="3958" y="2372"/>
                    <a:ext cx="550" cy="29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32" name="Rectangle 143"/>
                  <p:cNvSpPr>
                    <a:spLocks noChangeArrowheads="1"/>
                  </p:cNvSpPr>
                  <p:nvPr/>
                </p:nvSpPr>
                <p:spPr bwMode="auto">
                  <a:xfrm>
                    <a:off x="3984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33" name="Rectangle 144"/>
                  <p:cNvSpPr>
                    <a:spLocks noChangeArrowheads="1"/>
                  </p:cNvSpPr>
                  <p:nvPr/>
                </p:nvSpPr>
                <p:spPr bwMode="auto">
                  <a:xfrm>
                    <a:off x="4080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34" name="Rectangle 145"/>
                  <p:cNvSpPr>
                    <a:spLocks noChangeArrowheads="1"/>
                  </p:cNvSpPr>
                  <p:nvPr/>
                </p:nvSpPr>
                <p:spPr bwMode="auto">
                  <a:xfrm>
                    <a:off x="4176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35" name="Rectangle 146"/>
                  <p:cNvSpPr>
                    <a:spLocks noChangeArrowheads="1"/>
                  </p:cNvSpPr>
                  <p:nvPr/>
                </p:nvSpPr>
                <p:spPr bwMode="auto">
                  <a:xfrm>
                    <a:off x="4426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36" name="Text Box 14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72" y="2316"/>
                    <a:ext cx="336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4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rPr>
                      <a:t>…</a:t>
                    </a:r>
                  </a:p>
                </p:txBody>
              </p:sp>
            </p:grpSp>
            <p:grpSp>
              <p:nvGrpSpPr>
                <p:cNvPr id="117" name="Group 148"/>
                <p:cNvGrpSpPr>
                  <a:grpSpLocks/>
                </p:cNvGrpSpPr>
                <p:nvPr/>
              </p:nvGrpSpPr>
              <p:grpSpPr bwMode="auto">
                <a:xfrm>
                  <a:off x="4480" y="1911"/>
                  <a:ext cx="550" cy="346"/>
                  <a:chOff x="3958" y="2316"/>
                  <a:chExt cx="550" cy="346"/>
                </a:xfrm>
              </p:grpSpPr>
              <p:sp>
                <p:nvSpPr>
                  <p:cNvPr id="125" name="Rectangle 149"/>
                  <p:cNvSpPr>
                    <a:spLocks noChangeArrowheads="1"/>
                  </p:cNvSpPr>
                  <p:nvPr/>
                </p:nvSpPr>
                <p:spPr bwMode="auto">
                  <a:xfrm>
                    <a:off x="3958" y="2372"/>
                    <a:ext cx="550" cy="29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26" name="Rectangle 150"/>
                  <p:cNvSpPr>
                    <a:spLocks noChangeArrowheads="1"/>
                  </p:cNvSpPr>
                  <p:nvPr/>
                </p:nvSpPr>
                <p:spPr bwMode="auto">
                  <a:xfrm>
                    <a:off x="3984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27" name="Rectangle 151"/>
                  <p:cNvSpPr>
                    <a:spLocks noChangeArrowheads="1"/>
                  </p:cNvSpPr>
                  <p:nvPr/>
                </p:nvSpPr>
                <p:spPr bwMode="auto">
                  <a:xfrm>
                    <a:off x="4080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28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4176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29" name="Rectangle 153"/>
                  <p:cNvSpPr>
                    <a:spLocks noChangeArrowheads="1"/>
                  </p:cNvSpPr>
                  <p:nvPr/>
                </p:nvSpPr>
                <p:spPr bwMode="auto">
                  <a:xfrm>
                    <a:off x="4426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30" name="Text Box 15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72" y="2316"/>
                    <a:ext cx="336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4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rPr>
                      <a:t>…</a:t>
                    </a:r>
                  </a:p>
                </p:txBody>
              </p:sp>
            </p:grpSp>
            <p:grpSp>
              <p:nvGrpSpPr>
                <p:cNvPr id="118" name="Group 155"/>
                <p:cNvGrpSpPr>
                  <a:grpSpLocks/>
                </p:cNvGrpSpPr>
                <p:nvPr/>
              </p:nvGrpSpPr>
              <p:grpSpPr bwMode="auto">
                <a:xfrm>
                  <a:off x="4368" y="2016"/>
                  <a:ext cx="550" cy="346"/>
                  <a:chOff x="3958" y="2316"/>
                  <a:chExt cx="550" cy="346"/>
                </a:xfrm>
              </p:grpSpPr>
              <p:sp>
                <p:nvSpPr>
                  <p:cNvPr id="119" name="Rectangle 156"/>
                  <p:cNvSpPr>
                    <a:spLocks noChangeArrowheads="1"/>
                  </p:cNvSpPr>
                  <p:nvPr/>
                </p:nvSpPr>
                <p:spPr bwMode="auto">
                  <a:xfrm>
                    <a:off x="3958" y="2372"/>
                    <a:ext cx="550" cy="29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20" name="Rectangle 157"/>
                  <p:cNvSpPr>
                    <a:spLocks noChangeArrowheads="1"/>
                  </p:cNvSpPr>
                  <p:nvPr/>
                </p:nvSpPr>
                <p:spPr bwMode="auto">
                  <a:xfrm>
                    <a:off x="3984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21" name="Rectangle 158"/>
                  <p:cNvSpPr>
                    <a:spLocks noChangeArrowheads="1"/>
                  </p:cNvSpPr>
                  <p:nvPr/>
                </p:nvSpPr>
                <p:spPr bwMode="auto">
                  <a:xfrm>
                    <a:off x="4080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22" name="Rectangle 159"/>
                  <p:cNvSpPr>
                    <a:spLocks noChangeArrowheads="1"/>
                  </p:cNvSpPr>
                  <p:nvPr/>
                </p:nvSpPr>
                <p:spPr bwMode="auto">
                  <a:xfrm>
                    <a:off x="4176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23" name="Rectangle 160"/>
                  <p:cNvSpPr>
                    <a:spLocks noChangeArrowheads="1"/>
                  </p:cNvSpPr>
                  <p:nvPr/>
                </p:nvSpPr>
                <p:spPr bwMode="auto">
                  <a:xfrm>
                    <a:off x="4426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24" name="Text Box 16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72" y="2316"/>
                    <a:ext cx="336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4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rPr>
                      <a:t>…</a:t>
                    </a:r>
                  </a:p>
                </p:txBody>
              </p:sp>
            </p:grpSp>
          </p:grpSp>
          <p:sp>
            <p:nvSpPr>
              <p:cNvPr id="14" name="Line 162"/>
              <p:cNvSpPr>
                <a:spLocks noChangeShapeType="1"/>
              </p:cNvSpPr>
              <p:nvPr/>
            </p:nvSpPr>
            <p:spPr bwMode="auto">
              <a:xfrm>
                <a:off x="4556" y="2117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grpSp>
            <p:nvGrpSpPr>
              <p:cNvPr id="15" name="Group 251"/>
              <p:cNvGrpSpPr>
                <a:grpSpLocks/>
              </p:cNvGrpSpPr>
              <p:nvPr/>
            </p:nvGrpSpPr>
            <p:grpSpPr bwMode="auto">
              <a:xfrm>
                <a:off x="3351" y="2157"/>
                <a:ext cx="986" cy="588"/>
                <a:chOff x="4080" y="2102"/>
                <a:chExt cx="986" cy="588"/>
              </a:xfrm>
            </p:grpSpPr>
            <p:grpSp>
              <p:nvGrpSpPr>
                <p:cNvPr id="84" name="Group 252"/>
                <p:cNvGrpSpPr>
                  <a:grpSpLocks/>
                </p:cNvGrpSpPr>
                <p:nvPr/>
              </p:nvGrpSpPr>
              <p:grpSpPr bwMode="auto">
                <a:xfrm>
                  <a:off x="4176" y="2304"/>
                  <a:ext cx="550" cy="346"/>
                  <a:chOff x="3958" y="2316"/>
                  <a:chExt cx="550" cy="346"/>
                </a:xfrm>
              </p:grpSpPr>
              <p:sp>
                <p:nvSpPr>
                  <p:cNvPr id="109" name="Rectangle 253"/>
                  <p:cNvSpPr>
                    <a:spLocks noChangeArrowheads="1"/>
                  </p:cNvSpPr>
                  <p:nvPr/>
                </p:nvSpPr>
                <p:spPr bwMode="auto">
                  <a:xfrm>
                    <a:off x="3958" y="2372"/>
                    <a:ext cx="550" cy="29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10" name="Rectangle 254"/>
                  <p:cNvSpPr>
                    <a:spLocks noChangeArrowheads="1"/>
                  </p:cNvSpPr>
                  <p:nvPr/>
                </p:nvSpPr>
                <p:spPr bwMode="auto">
                  <a:xfrm>
                    <a:off x="3984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11" name="Rectangle 255"/>
                  <p:cNvSpPr>
                    <a:spLocks noChangeArrowheads="1"/>
                  </p:cNvSpPr>
                  <p:nvPr/>
                </p:nvSpPr>
                <p:spPr bwMode="auto">
                  <a:xfrm>
                    <a:off x="4080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12" name="Rectangle 256"/>
                  <p:cNvSpPr>
                    <a:spLocks noChangeArrowheads="1"/>
                  </p:cNvSpPr>
                  <p:nvPr/>
                </p:nvSpPr>
                <p:spPr bwMode="auto">
                  <a:xfrm>
                    <a:off x="4176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13" name="Rectangle 257"/>
                  <p:cNvSpPr>
                    <a:spLocks noChangeArrowheads="1"/>
                  </p:cNvSpPr>
                  <p:nvPr/>
                </p:nvSpPr>
                <p:spPr bwMode="auto">
                  <a:xfrm>
                    <a:off x="4426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14" name="Text Box 25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72" y="2316"/>
                    <a:ext cx="336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4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rPr>
                      <a:t>…</a:t>
                    </a:r>
                  </a:p>
                </p:txBody>
              </p:sp>
            </p:grpSp>
            <p:sp>
              <p:nvSpPr>
                <p:cNvPr id="85" name="Line 259"/>
                <p:cNvSpPr>
                  <a:spLocks noChangeShapeType="1"/>
                </p:cNvSpPr>
                <p:nvPr/>
              </p:nvSpPr>
              <p:spPr bwMode="auto">
                <a:xfrm>
                  <a:off x="4778" y="2618"/>
                  <a:ext cx="96" cy="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86" name="Rectangle 260"/>
                <p:cNvSpPr>
                  <a:spLocks noChangeArrowheads="1"/>
                </p:cNvSpPr>
                <p:nvPr/>
              </p:nvSpPr>
              <p:spPr bwMode="auto">
                <a:xfrm>
                  <a:off x="4080" y="2102"/>
                  <a:ext cx="892" cy="58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grpSp>
              <p:nvGrpSpPr>
                <p:cNvPr id="87" name="Group 261"/>
                <p:cNvGrpSpPr>
                  <a:grpSpLocks/>
                </p:cNvGrpSpPr>
                <p:nvPr/>
              </p:nvGrpSpPr>
              <p:grpSpPr bwMode="auto">
                <a:xfrm>
                  <a:off x="4368" y="2112"/>
                  <a:ext cx="550" cy="346"/>
                  <a:chOff x="3958" y="2316"/>
                  <a:chExt cx="550" cy="346"/>
                </a:xfrm>
              </p:grpSpPr>
              <p:sp>
                <p:nvSpPr>
                  <p:cNvPr id="103" name="Rectangle 262"/>
                  <p:cNvSpPr>
                    <a:spLocks noChangeArrowheads="1"/>
                  </p:cNvSpPr>
                  <p:nvPr/>
                </p:nvSpPr>
                <p:spPr bwMode="auto">
                  <a:xfrm>
                    <a:off x="3958" y="2372"/>
                    <a:ext cx="550" cy="29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04" name="Rectangle 263"/>
                  <p:cNvSpPr>
                    <a:spLocks noChangeArrowheads="1"/>
                  </p:cNvSpPr>
                  <p:nvPr/>
                </p:nvSpPr>
                <p:spPr bwMode="auto">
                  <a:xfrm>
                    <a:off x="3984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05" name="Rectangle 264"/>
                  <p:cNvSpPr>
                    <a:spLocks noChangeArrowheads="1"/>
                  </p:cNvSpPr>
                  <p:nvPr/>
                </p:nvSpPr>
                <p:spPr bwMode="auto">
                  <a:xfrm>
                    <a:off x="4080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06" name="Rectangle 265"/>
                  <p:cNvSpPr>
                    <a:spLocks noChangeArrowheads="1"/>
                  </p:cNvSpPr>
                  <p:nvPr/>
                </p:nvSpPr>
                <p:spPr bwMode="auto">
                  <a:xfrm>
                    <a:off x="4176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07" name="Rectangle 266"/>
                  <p:cNvSpPr>
                    <a:spLocks noChangeArrowheads="1"/>
                  </p:cNvSpPr>
                  <p:nvPr/>
                </p:nvSpPr>
                <p:spPr bwMode="auto">
                  <a:xfrm>
                    <a:off x="4426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08" name="Text Box 26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72" y="2316"/>
                    <a:ext cx="336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4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rPr>
                      <a:t>…</a:t>
                    </a:r>
                  </a:p>
                </p:txBody>
              </p:sp>
            </p:grpSp>
            <p:grpSp>
              <p:nvGrpSpPr>
                <p:cNvPr id="88" name="Group 268"/>
                <p:cNvGrpSpPr>
                  <a:grpSpLocks/>
                </p:cNvGrpSpPr>
                <p:nvPr/>
              </p:nvGrpSpPr>
              <p:grpSpPr bwMode="auto">
                <a:xfrm>
                  <a:off x="4246" y="2190"/>
                  <a:ext cx="550" cy="346"/>
                  <a:chOff x="3958" y="2316"/>
                  <a:chExt cx="550" cy="346"/>
                </a:xfrm>
              </p:grpSpPr>
              <p:sp>
                <p:nvSpPr>
                  <p:cNvPr id="97" name="Rectangle 269"/>
                  <p:cNvSpPr>
                    <a:spLocks noChangeArrowheads="1"/>
                  </p:cNvSpPr>
                  <p:nvPr/>
                </p:nvSpPr>
                <p:spPr bwMode="auto">
                  <a:xfrm>
                    <a:off x="3958" y="2372"/>
                    <a:ext cx="550" cy="29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98" name="Rectangle 270"/>
                  <p:cNvSpPr>
                    <a:spLocks noChangeArrowheads="1"/>
                  </p:cNvSpPr>
                  <p:nvPr/>
                </p:nvSpPr>
                <p:spPr bwMode="auto">
                  <a:xfrm>
                    <a:off x="3984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99" name="Rectangle 271"/>
                  <p:cNvSpPr>
                    <a:spLocks noChangeArrowheads="1"/>
                  </p:cNvSpPr>
                  <p:nvPr/>
                </p:nvSpPr>
                <p:spPr bwMode="auto">
                  <a:xfrm>
                    <a:off x="4080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00" name="Rectangle 272"/>
                  <p:cNvSpPr>
                    <a:spLocks noChangeArrowheads="1"/>
                  </p:cNvSpPr>
                  <p:nvPr/>
                </p:nvSpPr>
                <p:spPr bwMode="auto">
                  <a:xfrm>
                    <a:off x="4176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01" name="Rectangle 273"/>
                  <p:cNvSpPr>
                    <a:spLocks noChangeArrowheads="1"/>
                  </p:cNvSpPr>
                  <p:nvPr/>
                </p:nvSpPr>
                <p:spPr bwMode="auto">
                  <a:xfrm>
                    <a:off x="4426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02" name="Text Box 27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72" y="2316"/>
                    <a:ext cx="336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4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rPr>
                      <a:t>…</a:t>
                    </a:r>
                  </a:p>
                </p:txBody>
              </p:sp>
            </p:grpSp>
            <p:grpSp>
              <p:nvGrpSpPr>
                <p:cNvPr id="89" name="Group 275"/>
                <p:cNvGrpSpPr>
                  <a:grpSpLocks/>
                </p:cNvGrpSpPr>
                <p:nvPr/>
              </p:nvGrpSpPr>
              <p:grpSpPr bwMode="auto">
                <a:xfrm>
                  <a:off x="4128" y="2294"/>
                  <a:ext cx="550" cy="346"/>
                  <a:chOff x="3958" y="2316"/>
                  <a:chExt cx="550" cy="346"/>
                </a:xfrm>
              </p:grpSpPr>
              <p:sp>
                <p:nvSpPr>
                  <p:cNvPr id="91" name="Rectangle 276"/>
                  <p:cNvSpPr>
                    <a:spLocks noChangeArrowheads="1"/>
                  </p:cNvSpPr>
                  <p:nvPr/>
                </p:nvSpPr>
                <p:spPr bwMode="auto">
                  <a:xfrm>
                    <a:off x="3958" y="2372"/>
                    <a:ext cx="550" cy="29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92" name="Rectangle 277"/>
                  <p:cNvSpPr>
                    <a:spLocks noChangeArrowheads="1"/>
                  </p:cNvSpPr>
                  <p:nvPr/>
                </p:nvSpPr>
                <p:spPr bwMode="auto">
                  <a:xfrm>
                    <a:off x="3984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93" name="Rectangle 278"/>
                  <p:cNvSpPr>
                    <a:spLocks noChangeArrowheads="1"/>
                  </p:cNvSpPr>
                  <p:nvPr/>
                </p:nvSpPr>
                <p:spPr bwMode="auto">
                  <a:xfrm>
                    <a:off x="4080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94" name="Rectangle 279"/>
                  <p:cNvSpPr>
                    <a:spLocks noChangeArrowheads="1"/>
                  </p:cNvSpPr>
                  <p:nvPr/>
                </p:nvSpPr>
                <p:spPr bwMode="auto">
                  <a:xfrm>
                    <a:off x="4176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95" name="Rectangle 280"/>
                  <p:cNvSpPr>
                    <a:spLocks noChangeArrowheads="1"/>
                  </p:cNvSpPr>
                  <p:nvPr/>
                </p:nvSpPr>
                <p:spPr bwMode="auto">
                  <a:xfrm>
                    <a:off x="4426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96" name="Text Box 28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72" y="2316"/>
                    <a:ext cx="336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4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rPr>
                      <a:t>…</a:t>
                    </a:r>
                  </a:p>
                </p:txBody>
              </p:sp>
            </p:grpSp>
            <p:sp>
              <p:nvSpPr>
                <p:cNvPr id="90" name="Line 282"/>
                <p:cNvSpPr>
                  <a:spLocks noChangeShapeType="1"/>
                </p:cNvSpPr>
                <p:nvPr/>
              </p:nvSpPr>
              <p:spPr bwMode="auto">
                <a:xfrm>
                  <a:off x="4970" y="2396"/>
                  <a:ext cx="96" cy="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16" name="Group 219"/>
              <p:cNvGrpSpPr>
                <a:grpSpLocks/>
              </p:cNvGrpSpPr>
              <p:nvPr/>
            </p:nvGrpSpPr>
            <p:grpSpPr bwMode="auto">
              <a:xfrm>
                <a:off x="3168" y="2346"/>
                <a:ext cx="986" cy="588"/>
                <a:chOff x="4080" y="2102"/>
                <a:chExt cx="986" cy="588"/>
              </a:xfrm>
            </p:grpSpPr>
            <p:grpSp>
              <p:nvGrpSpPr>
                <p:cNvPr id="53" name="Group 220"/>
                <p:cNvGrpSpPr>
                  <a:grpSpLocks/>
                </p:cNvGrpSpPr>
                <p:nvPr/>
              </p:nvGrpSpPr>
              <p:grpSpPr bwMode="auto">
                <a:xfrm>
                  <a:off x="4176" y="2304"/>
                  <a:ext cx="550" cy="346"/>
                  <a:chOff x="3958" y="2316"/>
                  <a:chExt cx="550" cy="346"/>
                </a:xfrm>
              </p:grpSpPr>
              <p:sp>
                <p:nvSpPr>
                  <p:cNvPr id="78" name="Rectangle 221"/>
                  <p:cNvSpPr>
                    <a:spLocks noChangeArrowheads="1"/>
                  </p:cNvSpPr>
                  <p:nvPr/>
                </p:nvSpPr>
                <p:spPr bwMode="auto">
                  <a:xfrm>
                    <a:off x="3958" y="2372"/>
                    <a:ext cx="550" cy="29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79" name="Rectangle 222"/>
                  <p:cNvSpPr>
                    <a:spLocks noChangeArrowheads="1"/>
                  </p:cNvSpPr>
                  <p:nvPr/>
                </p:nvSpPr>
                <p:spPr bwMode="auto">
                  <a:xfrm>
                    <a:off x="3984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80" name="Rectangle 223"/>
                  <p:cNvSpPr>
                    <a:spLocks noChangeArrowheads="1"/>
                  </p:cNvSpPr>
                  <p:nvPr/>
                </p:nvSpPr>
                <p:spPr bwMode="auto">
                  <a:xfrm>
                    <a:off x="4080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81" name="Rectangle 224"/>
                  <p:cNvSpPr>
                    <a:spLocks noChangeArrowheads="1"/>
                  </p:cNvSpPr>
                  <p:nvPr/>
                </p:nvSpPr>
                <p:spPr bwMode="auto">
                  <a:xfrm>
                    <a:off x="4176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82" name="Rectangle 225"/>
                  <p:cNvSpPr>
                    <a:spLocks noChangeArrowheads="1"/>
                  </p:cNvSpPr>
                  <p:nvPr/>
                </p:nvSpPr>
                <p:spPr bwMode="auto">
                  <a:xfrm>
                    <a:off x="4426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83" name="Text Box 22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72" y="2316"/>
                    <a:ext cx="336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4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rPr>
                      <a:t>…</a:t>
                    </a:r>
                  </a:p>
                </p:txBody>
              </p:sp>
            </p:grpSp>
            <p:sp>
              <p:nvSpPr>
                <p:cNvPr id="54" name="Line 227"/>
                <p:cNvSpPr>
                  <a:spLocks noChangeShapeType="1"/>
                </p:cNvSpPr>
                <p:nvPr/>
              </p:nvSpPr>
              <p:spPr bwMode="auto">
                <a:xfrm>
                  <a:off x="4778" y="2618"/>
                  <a:ext cx="96" cy="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5" name="Rectangle 228"/>
                <p:cNvSpPr>
                  <a:spLocks noChangeArrowheads="1"/>
                </p:cNvSpPr>
                <p:nvPr/>
              </p:nvSpPr>
              <p:spPr bwMode="auto">
                <a:xfrm>
                  <a:off x="4080" y="2102"/>
                  <a:ext cx="892" cy="58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grpSp>
              <p:nvGrpSpPr>
                <p:cNvPr id="56" name="Group 229"/>
                <p:cNvGrpSpPr>
                  <a:grpSpLocks/>
                </p:cNvGrpSpPr>
                <p:nvPr/>
              </p:nvGrpSpPr>
              <p:grpSpPr bwMode="auto">
                <a:xfrm>
                  <a:off x="4368" y="2112"/>
                  <a:ext cx="550" cy="346"/>
                  <a:chOff x="3958" y="2316"/>
                  <a:chExt cx="550" cy="346"/>
                </a:xfrm>
              </p:grpSpPr>
              <p:sp>
                <p:nvSpPr>
                  <p:cNvPr id="72" name="Rectangle 230"/>
                  <p:cNvSpPr>
                    <a:spLocks noChangeArrowheads="1"/>
                  </p:cNvSpPr>
                  <p:nvPr/>
                </p:nvSpPr>
                <p:spPr bwMode="auto">
                  <a:xfrm>
                    <a:off x="3958" y="2372"/>
                    <a:ext cx="550" cy="29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73" name="Rectangle 231"/>
                  <p:cNvSpPr>
                    <a:spLocks noChangeArrowheads="1"/>
                  </p:cNvSpPr>
                  <p:nvPr/>
                </p:nvSpPr>
                <p:spPr bwMode="auto">
                  <a:xfrm>
                    <a:off x="3984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74" name="Rectangle 232"/>
                  <p:cNvSpPr>
                    <a:spLocks noChangeArrowheads="1"/>
                  </p:cNvSpPr>
                  <p:nvPr/>
                </p:nvSpPr>
                <p:spPr bwMode="auto">
                  <a:xfrm>
                    <a:off x="4080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75" name="Rectangle 233"/>
                  <p:cNvSpPr>
                    <a:spLocks noChangeArrowheads="1"/>
                  </p:cNvSpPr>
                  <p:nvPr/>
                </p:nvSpPr>
                <p:spPr bwMode="auto">
                  <a:xfrm>
                    <a:off x="4176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76" name="Rectangle 234"/>
                  <p:cNvSpPr>
                    <a:spLocks noChangeArrowheads="1"/>
                  </p:cNvSpPr>
                  <p:nvPr/>
                </p:nvSpPr>
                <p:spPr bwMode="auto">
                  <a:xfrm>
                    <a:off x="4426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77" name="Text Box 23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72" y="2316"/>
                    <a:ext cx="336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4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rPr>
                      <a:t>…</a:t>
                    </a:r>
                  </a:p>
                </p:txBody>
              </p:sp>
            </p:grpSp>
            <p:grpSp>
              <p:nvGrpSpPr>
                <p:cNvPr id="57" name="Group 236"/>
                <p:cNvGrpSpPr>
                  <a:grpSpLocks/>
                </p:cNvGrpSpPr>
                <p:nvPr/>
              </p:nvGrpSpPr>
              <p:grpSpPr bwMode="auto">
                <a:xfrm>
                  <a:off x="4246" y="2190"/>
                  <a:ext cx="550" cy="346"/>
                  <a:chOff x="3958" y="2316"/>
                  <a:chExt cx="550" cy="346"/>
                </a:xfrm>
              </p:grpSpPr>
              <p:sp>
                <p:nvSpPr>
                  <p:cNvPr id="66" name="Rectangle 237"/>
                  <p:cNvSpPr>
                    <a:spLocks noChangeArrowheads="1"/>
                  </p:cNvSpPr>
                  <p:nvPr/>
                </p:nvSpPr>
                <p:spPr bwMode="auto">
                  <a:xfrm>
                    <a:off x="3958" y="2372"/>
                    <a:ext cx="550" cy="29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67" name="Rectangle 238"/>
                  <p:cNvSpPr>
                    <a:spLocks noChangeArrowheads="1"/>
                  </p:cNvSpPr>
                  <p:nvPr/>
                </p:nvSpPr>
                <p:spPr bwMode="auto">
                  <a:xfrm>
                    <a:off x="3984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68" name="Rectangle 239"/>
                  <p:cNvSpPr>
                    <a:spLocks noChangeArrowheads="1"/>
                  </p:cNvSpPr>
                  <p:nvPr/>
                </p:nvSpPr>
                <p:spPr bwMode="auto">
                  <a:xfrm>
                    <a:off x="4080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69" name="Rectangle 240"/>
                  <p:cNvSpPr>
                    <a:spLocks noChangeArrowheads="1"/>
                  </p:cNvSpPr>
                  <p:nvPr/>
                </p:nvSpPr>
                <p:spPr bwMode="auto">
                  <a:xfrm>
                    <a:off x="4176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70" name="Rectangle 241"/>
                  <p:cNvSpPr>
                    <a:spLocks noChangeArrowheads="1"/>
                  </p:cNvSpPr>
                  <p:nvPr/>
                </p:nvSpPr>
                <p:spPr bwMode="auto">
                  <a:xfrm>
                    <a:off x="4426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71" name="Text Box 24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72" y="2316"/>
                    <a:ext cx="336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4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rPr>
                      <a:t>…</a:t>
                    </a:r>
                  </a:p>
                </p:txBody>
              </p:sp>
            </p:grpSp>
            <p:grpSp>
              <p:nvGrpSpPr>
                <p:cNvPr id="58" name="Group 243"/>
                <p:cNvGrpSpPr>
                  <a:grpSpLocks/>
                </p:cNvGrpSpPr>
                <p:nvPr/>
              </p:nvGrpSpPr>
              <p:grpSpPr bwMode="auto">
                <a:xfrm>
                  <a:off x="4128" y="2294"/>
                  <a:ext cx="550" cy="346"/>
                  <a:chOff x="3958" y="2316"/>
                  <a:chExt cx="550" cy="346"/>
                </a:xfrm>
              </p:grpSpPr>
              <p:sp>
                <p:nvSpPr>
                  <p:cNvPr id="60" name="Rectangle 244"/>
                  <p:cNvSpPr>
                    <a:spLocks noChangeArrowheads="1"/>
                  </p:cNvSpPr>
                  <p:nvPr/>
                </p:nvSpPr>
                <p:spPr bwMode="auto">
                  <a:xfrm>
                    <a:off x="3958" y="2372"/>
                    <a:ext cx="550" cy="29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61" name="Rectangle 245"/>
                  <p:cNvSpPr>
                    <a:spLocks noChangeArrowheads="1"/>
                  </p:cNvSpPr>
                  <p:nvPr/>
                </p:nvSpPr>
                <p:spPr bwMode="auto">
                  <a:xfrm>
                    <a:off x="3984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62" name="Rectangle 246"/>
                  <p:cNvSpPr>
                    <a:spLocks noChangeArrowheads="1"/>
                  </p:cNvSpPr>
                  <p:nvPr/>
                </p:nvSpPr>
                <p:spPr bwMode="auto">
                  <a:xfrm>
                    <a:off x="4080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63" name="Rectangle 247"/>
                  <p:cNvSpPr>
                    <a:spLocks noChangeArrowheads="1"/>
                  </p:cNvSpPr>
                  <p:nvPr/>
                </p:nvSpPr>
                <p:spPr bwMode="auto">
                  <a:xfrm>
                    <a:off x="4176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64" name="Rectangle 248"/>
                  <p:cNvSpPr>
                    <a:spLocks noChangeArrowheads="1"/>
                  </p:cNvSpPr>
                  <p:nvPr/>
                </p:nvSpPr>
                <p:spPr bwMode="auto">
                  <a:xfrm>
                    <a:off x="4426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65" name="Text Box 24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72" y="2316"/>
                    <a:ext cx="336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4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rPr>
                      <a:t>…</a:t>
                    </a:r>
                  </a:p>
                </p:txBody>
              </p:sp>
            </p:grpSp>
            <p:sp>
              <p:nvSpPr>
                <p:cNvPr id="59" name="Line 250"/>
                <p:cNvSpPr>
                  <a:spLocks noChangeShapeType="1"/>
                </p:cNvSpPr>
                <p:nvPr/>
              </p:nvSpPr>
              <p:spPr bwMode="auto">
                <a:xfrm>
                  <a:off x="4970" y="2396"/>
                  <a:ext cx="96" cy="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17" name="Group 216"/>
              <p:cNvGrpSpPr>
                <a:grpSpLocks/>
              </p:cNvGrpSpPr>
              <p:nvPr/>
            </p:nvGrpSpPr>
            <p:grpSpPr bwMode="auto">
              <a:xfrm>
                <a:off x="2955" y="2562"/>
                <a:ext cx="986" cy="588"/>
                <a:chOff x="4080" y="2102"/>
                <a:chExt cx="986" cy="588"/>
              </a:xfrm>
            </p:grpSpPr>
            <p:grpSp>
              <p:nvGrpSpPr>
                <p:cNvPr id="22" name="Group 69"/>
                <p:cNvGrpSpPr>
                  <a:grpSpLocks/>
                </p:cNvGrpSpPr>
                <p:nvPr/>
              </p:nvGrpSpPr>
              <p:grpSpPr bwMode="auto">
                <a:xfrm>
                  <a:off x="4176" y="2304"/>
                  <a:ext cx="550" cy="346"/>
                  <a:chOff x="3958" y="2316"/>
                  <a:chExt cx="550" cy="346"/>
                </a:xfrm>
              </p:grpSpPr>
              <p:sp>
                <p:nvSpPr>
                  <p:cNvPr id="47" name="Rectangle 56"/>
                  <p:cNvSpPr>
                    <a:spLocks noChangeArrowheads="1"/>
                  </p:cNvSpPr>
                  <p:nvPr/>
                </p:nvSpPr>
                <p:spPr bwMode="auto">
                  <a:xfrm>
                    <a:off x="3958" y="2372"/>
                    <a:ext cx="550" cy="29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48" name="Rectangle 57"/>
                  <p:cNvSpPr>
                    <a:spLocks noChangeArrowheads="1"/>
                  </p:cNvSpPr>
                  <p:nvPr/>
                </p:nvSpPr>
                <p:spPr bwMode="auto">
                  <a:xfrm>
                    <a:off x="3984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49" name="Rectangle 58"/>
                  <p:cNvSpPr>
                    <a:spLocks noChangeArrowheads="1"/>
                  </p:cNvSpPr>
                  <p:nvPr/>
                </p:nvSpPr>
                <p:spPr bwMode="auto">
                  <a:xfrm>
                    <a:off x="4080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50" name="Rectangle 59"/>
                  <p:cNvSpPr>
                    <a:spLocks noChangeArrowheads="1"/>
                  </p:cNvSpPr>
                  <p:nvPr/>
                </p:nvSpPr>
                <p:spPr bwMode="auto">
                  <a:xfrm>
                    <a:off x="4176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51" name="Rectangle 61"/>
                  <p:cNvSpPr>
                    <a:spLocks noChangeArrowheads="1"/>
                  </p:cNvSpPr>
                  <p:nvPr/>
                </p:nvSpPr>
                <p:spPr bwMode="auto">
                  <a:xfrm>
                    <a:off x="4426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52" name="Text Box 6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72" y="2316"/>
                    <a:ext cx="336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4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rPr>
                      <a:t>…</a:t>
                    </a:r>
                  </a:p>
                </p:txBody>
              </p:sp>
            </p:grpSp>
            <p:sp>
              <p:nvSpPr>
                <p:cNvPr id="23" name="Line 86"/>
                <p:cNvSpPr>
                  <a:spLocks noChangeShapeType="1"/>
                </p:cNvSpPr>
                <p:nvPr/>
              </p:nvSpPr>
              <p:spPr bwMode="auto">
                <a:xfrm>
                  <a:off x="4778" y="2618"/>
                  <a:ext cx="96" cy="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4" name="Rectangle 115"/>
                <p:cNvSpPr>
                  <a:spLocks noChangeArrowheads="1"/>
                </p:cNvSpPr>
                <p:nvPr/>
              </p:nvSpPr>
              <p:spPr bwMode="auto">
                <a:xfrm>
                  <a:off x="4080" y="2102"/>
                  <a:ext cx="892" cy="58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grpSp>
              <p:nvGrpSpPr>
                <p:cNvPr id="25" name="Group 116"/>
                <p:cNvGrpSpPr>
                  <a:grpSpLocks/>
                </p:cNvGrpSpPr>
                <p:nvPr/>
              </p:nvGrpSpPr>
              <p:grpSpPr bwMode="auto">
                <a:xfrm>
                  <a:off x="4368" y="2112"/>
                  <a:ext cx="550" cy="346"/>
                  <a:chOff x="3958" y="2316"/>
                  <a:chExt cx="550" cy="346"/>
                </a:xfrm>
              </p:grpSpPr>
              <p:sp>
                <p:nvSpPr>
                  <p:cNvPr id="41" name="Rectangle 117"/>
                  <p:cNvSpPr>
                    <a:spLocks noChangeArrowheads="1"/>
                  </p:cNvSpPr>
                  <p:nvPr/>
                </p:nvSpPr>
                <p:spPr bwMode="auto">
                  <a:xfrm>
                    <a:off x="3958" y="2372"/>
                    <a:ext cx="550" cy="29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42" name="Rectangle 118"/>
                  <p:cNvSpPr>
                    <a:spLocks noChangeArrowheads="1"/>
                  </p:cNvSpPr>
                  <p:nvPr/>
                </p:nvSpPr>
                <p:spPr bwMode="auto">
                  <a:xfrm>
                    <a:off x="3984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43" name="Rectangle 119"/>
                  <p:cNvSpPr>
                    <a:spLocks noChangeArrowheads="1"/>
                  </p:cNvSpPr>
                  <p:nvPr/>
                </p:nvSpPr>
                <p:spPr bwMode="auto">
                  <a:xfrm>
                    <a:off x="4080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44" name="Rectangle 120"/>
                  <p:cNvSpPr>
                    <a:spLocks noChangeArrowheads="1"/>
                  </p:cNvSpPr>
                  <p:nvPr/>
                </p:nvSpPr>
                <p:spPr bwMode="auto">
                  <a:xfrm>
                    <a:off x="4176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45" name="Rectangle 121"/>
                  <p:cNvSpPr>
                    <a:spLocks noChangeArrowheads="1"/>
                  </p:cNvSpPr>
                  <p:nvPr/>
                </p:nvSpPr>
                <p:spPr bwMode="auto">
                  <a:xfrm>
                    <a:off x="4426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46" name="Text Box 12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72" y="2316"/>
                    <a:ext cx="336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4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rPr>
                      <a:t>…</a:t>
                    </a:r>
                  </a:p>
                </p:txBody>
              </p:sp>
            </p:grpSp>
            <p:grpSp>
              <p:nvGrpSpPr>
                <p:cNvPr id="26" name="Group 123"/>
                <p:cNvGrpSpPr>
                  <a:grpSpLocks/>
                </p:cNvGrpSpPr>
                <p:nvPr/>
              </p:nvGrpSpPr>
              <p:grpSpPr bwMode="auto">
                <a:xfrm>
                  <a:off x="4246" y="2190"/>
                  <a:ext cx="550" cy="346"/>
                  <a:chOff x="3958" y="2316"/>
                  <a:chExt cx="550" cy="346"/>
                </a:xfrm>
              </p:grpSpPr>
              <p:sp>
                <p:nvSpPr>
                  <p:cNvPr id="35" name="Rectangle 124"/>
                  <p:cNvSpPr>
                    <a:spLocks noChangeArrowheads="1"/>
                  </p:cNvSpPr>
                  <p:nvPr/>
                </p:nvSpPr>
                <p:spPr bwMode="auto">
                  <a:xfrm>
                    <a:off x="3958" y="2372"/>
                    <a:ext cx="550" cy="29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36" name="Rectangle 125"/>
                  <p:cNvSpPr>
                    <a:spLocks noChangeArrowheads="1"/>
                  </p:cNvSpPr>
                  <p:nvPr/>
                </p:nvSpPr>
                <p:spPr bwMode="auto">
                  <a:xfrm>
                    <a:off x="3984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37" name="Rectangle 126"/>
                  <p:cNvSpPr>
                    <a:spLocks noChangeArrowheads="1"/>
                  </p:cNvSpPr>
                  <p:nvPr/>
                </p:nvSpPr>
                <p:spPr bwMode="auto">
                  <a:xfrm>
                    <a:off x="4080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38" name="Rectangle 127"/>
                  <p:cNvSpPr>
                    <a:spLocks noChangeArrowheads="1"/>
                  </p:cNvSpPr>
                  <p:nvPr/>
                </p:nvSpPr>
                <p:spPr bwMode="auto">
                  <a:xfrm>
                    <a:off x="4176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39" name="Rectangle 128"/>
                  <p:cNvSpPr>
                    <a:spLocks noChangeArrowheads="1"/>
                  </p:cNvSpPr>
                  <p:nvPr/>
                </p:nvSpPr>
                <p:spPr bwMode="auto">
                  <a:xfrm>
                    <a:off x="4426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40" name="Text Box 12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72" y="2316"/>
                    <a:ext cx="336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4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rPr>
                      <a:t>…</a:t>
                    </a:r>
                  </a:p>
                </p:txBody>
              </p:sp>
            </p:grpSp>
            <p:grpSp>
              <p:nvGrpSpPr>
                <p:cNvPr id="27" name="Group 130"/>
                <p:cNvGrpSpPr>
                  <a:grpSpLocks/>
                </p:cNvGrpSpPr>
                <p:nvPr/>
              </p:nvGrpSpPr>
              <p:grpSpPr bwMode="auto">
                <a:xfrm>
                  <a:off x="4128" y="2294"/>
                  <a:ext cx="550" cy="346"/>
                  <a:chOff x="3958" y="2316"/>
                  <a:chExt cx="550" cy="346"/>
                </a:xfrm>
              </p:grpSpPr>
              <p:sp>
                <p:nvSpPr>
                  <p:cNvPr id="29" name="Rectangle 131"/>
                  <p:cNvSpPr>
                    <a:spLocks noChangeArrowheads="1"/>
                  </p:cNvSpPr>
                  <p:nvPr/>
                </p:nvSpPr>
                <p:spPr bwMode="auto">
                  <a:xfrm>
                    <a:off x="3958" y="2372"/>
                    <a:ext cx="550" cy="29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30" name="Rectangle 132"/>
                  <p:cNvSpPr>
                    <a:spLocks noChangeArrowheads="1"/>
                  </p:cNvSpPr>
                  <p:nvPr/>
                </p:nvSpPr>
                <p:spPr bwMode="auto">
                  <a:xfrm>
                    <a:off x="3984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31" name="Rectangle 133"/>
                  <p:cNvSpPr>
                    <a:spLocks noChangeArrowheads="1"/>
                  </p:cNvSpPr>
                  <p:nvPr/>
                </p:nvSpPr>
                <p:spPr bwMode="auto">
                  <a:xfrm>
                    <a:off x="4080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32" name="Rectangle 134"/>
                  <p:cNvSpPr>
                    <a:spLocks noChangeArrowheads="1"/>
                  </p:cNvSpPr>
                  <p:nvPr/>
                </p:nvSpPr>
                <p:spPr bwMode="auto">
                  <a:xfrm>
                    <a:off x="4176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33" name="Rectangle 135"/>
                  <p:cNvSpPr>
                    <a:spLocks noChangeArrowheads="1"/>
                  </p:cNvSpPr>
                  <p:nvPr/>
                </p:nvSpPr>
                <p:spPr bwMode="auto">
                  <a:xfrm>
                    <a:off x="4426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34" name="Text Box 13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72" y="2316"/>
                    <a:ext cx="336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4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rPr>
                      <a:t>…</a:t>
                    </a:r>
                  </a:p>
                </p:txBody>
              </p:sp>
            </p:grpSp>
            <p:sp>
              <p:nvSpPr>
                <p:cNvPr id="28" name="Line 137"/>
                <p:cNvSpPr>
                  <a:spLocks noChangeShapeType="1"/>
                </p:cNvSpPr>
                <p:nvPr/>
              </p:nvSpPr>
              <p:spPr bwMode="auto">
                <a:xfrm>
                  <a:off x="4970" y="2396"/>
                  <a:ext cx="96" cy="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sp>
            <p:nvSpPr>
              <p:cNvPr id="18" name="Line 214"/>
              <p:cNvSpPr>
                <a:spLocks noChangeShapeType="1"/>
              </p:cNvSpPr>
              <p:nvPr/>
            </p:nvSpPr>
            <p:spPr bwMode="auto">
              <a:xfrm flipV="1">
                <a:off x="3936" y="2112"/>
                <a:ext cx="720" cy="75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9" name="Rectangle 283"/>
              <p:cNvSpPr>
                <a:spLocks noChangeArrowheads="1"/>
              </p:cNvSpPr>
              <p:nvPr/>
            </p:nvSpPr>
            <p:spPr bwMode="auto">
              <a:xfrm>
                <a:off x="4650" y="2403"/>
                <a:ext cx="624" cy="47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0" name="Text Box 284"/>
              <p:cNvSpPr txBox="1">
                <a:spLocks noChangeArrowheads="1"/>
              </p:cNvSpPr>
              <p:nvPr/>
            </p:nvSpPr>
            <p:spPr bwMode="auto">
              <a:xfrm>
                <a:off x="4686" y="2499"/>
                <a:ext cx="546" cy="257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1" i="0" u="none" strike="noStrike" kern="0" cap="none" spc="0" normalizeH="0" baseline="0" noProof="0" dirty="0" smtClean="0">
                    <a:ln>
                      <a:noFill/>
                    </a:ln>
                    <a:effectLst/>
                    <a:uLnTx/>
                    <a:uFillTx/>
                    <a:latin typeface="+mn-lt"/>
                  </a:rPr>
                  <a:t>Host</a:t>
                </a:r>
              </a:p>
            </p:txBody>
          </p:sp>
          <p:sp>
            <p:nvSpPr>
              <p:cNvPr id="21" name="Line 286"/>
              <p:cNvSpPr>
                <a:spLocks noChangeShapeType="1"/>
              </p:cNvSpPr>
              <p:nvPr/>
            </p:nvSpPr>
            <p:spPr bwMode="auto">
              <a:xfrm>
                <a:off x="4230" y="2550"/>
                <a:ext cx="426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9" name="Text Box 288"/>
            <p:cNvSpPr txBox="1">
              <a:spLocks noChangeArrowheads="1"/>
            </p:cNvSpPr>
            <p:nvPr/>
          </p:nvSpPr>
          <p:spPr bwMode="auto">
            <a:xfrm>
              <a:off x="2425" y="3306"/>
              <a:ext cx="1093" cy="2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+mn-lt"/>
                </a:rPr>
                <a:t>Compute Unit</a:t>
              </a:r>
            </a:p>
          </p:txBody>
        </p:sp>
        <p:sp>
          <p:nvSpPr>
            <p:cNvPr id="10" name="Line 289"/>
            <p:cNvSpPr>
              <a:spLocks noChangeShapeType="1"/>
            </p:cNvSpPr>
            <p:nvPr/>
          </p:nvSpPr>
          <p:spPr bwMode="auto">
            <a:xfrm flipV="1">
              <a:off x="3024" y="3084"/>
              <a:ext cx="336" cy="25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Line 290"/>
            <p:cNvSpPr>
              <a:spLocks noChangeShapeType="1"/>
            </p:cNvSpPr>
            <p:nvPr/>
          </p:nvSpPr>
          <p:spPr bwMode="auto">
            <a:xfrm flipH="1" flipV="1">
              <a:off x="3840" y="3102"/>
              <a:ext cx="432" cy="1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" name="Line 291"/>
            <p:cNvSpPr>
              <a:spLocks noChangeShapeType="1"/>
            </p:cNvSpPr>
            <p:nvPr/>
          </p:nvSpPr>
          <p:spPr bwMode="auto">
            <a:xfrm>
              <a:off x="2748" y="2640"/>
              <a:ext cx="294" cy="35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501625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89937" y="12540"/>
            <a:ext cx="9324528" cy="966738"/>
          </a:xfrm>
        </p:spPr>
        <p:txBody>
          <a:bodyPr>
            <a:normAutofit/>
          </a:bodyPr>
          <a:lstStyle/>
          <a:p>
            <a:r>
              <a:rPr lang="en-GB" sz="3600" dirty="0" smtClean="0"/>
              <a:t>An N-dimensional domain of work-items</a:t>
            </a:r>
            <a:endParaRPr lang="en-GB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908721"/>
            <a:ext cx="8856984" cy="1584175"/>
          </a:xfrm>
        </p:spPr>
        <p:txBody>
          <a:bodyPr>
            <a:normAutofit fontScale="85000" lnSpcReduction="20000"/>
          </a:bodyPr>
          <a:lstStyle/>
          <a:p>
            <a:r>
              <a:rPr lang="en-GB" dirty="0" smtClean="0">
                <a:solidFill>
                  <a:schemeClr val="accent2"/>
                </a:solidFill>
              </a:rPr>
              <a:t>Global </a:t>
            </a:r>
            <a:r>
              <a:rPr lang="en-GB" dirty="0" smtClean="0"/>
              <a:t>Dimensions:</a:t>
            </a:r>
          </a:p>
          <a:p>
            <a:pPr lvl="1"/>
            <a:r>
              <a:rPr lang="en-GB" dirty="0" smtClean="0"/>
              <a:t>1024x1024 (whole problem space)</a:t>
            </a:r>
          </a:p>
          <a:p>
            <a:r>
              <a:rPr lang="en-GB" dirty="0" smtClean="0">
                <a:solidFill>
                  <a:schemeClr val="accent2"/>
                </a:solidFill>
              </a:rPr>
              <a:t>Local </a:t>
            </a:r>
            <a:r>
              <a:rPr lang="en-GB" dirty="0" smtClean="0"/>
              <a:t>Dimensions:</a:t>
            </a:r>
          </a:p>
          <a:p>
            <a:pPr lvl="1"/>
            <a:r>
              <a:rPr lang="en-GB" dirty="0" smtClean="0"/>
              <a:t>128x128 (</a:t>
            </a:r>
            <a:r>
              <a:rPr lang="en-GB" b="1" dirty="0" smtClean="0">
                <a:solidFill>
                  <a:schemeClr val="accent2"/>
                </a:solidFill>
              </a:rPr>
              <a:t>work-group</a:t>
            </a:r>
            <a:r>
              <a:rPr lang="en-GB" dirty="0" smtClean="0"/>
              <a:t>, executes together)</a:t>
            </a:r>
            <a:endParaRPr lang="en-GB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07504" y="5589240"/>
            <a:ext cx="8856984" cy="10801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Choose the dimensions that are “best” for your algorithm</a:t>
            </a:r>
            <a:endParaRPr lang="en-GB" dirty="0"/>
          </a:p>
        </p:txBody>
      </p:sp>
      <p:pic>
        <p:nvPicPr>
          <p:cNvPr id="10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30383" y="3045280"/>
            <a:ext cx="2046287" cy="204628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</p:pic>
      <p:sp>
        <p:nvSpPr>
          <p:cNvPr id="108" name="Rectangle 5"/>
          <p:cNvSpPr>
            <a:spLocks/>
          </p:cNvSpPr>
          <p:nvPr/>
        </p:nvSpPr>
        <p:spPr bwMode="auto">
          <a:xfrm>
            <a:off x="1892315" y="3050042"/>
            <a:ext cx="255588" cy="255588"/>
          </a:xfrm>
          <a:prstGeom prst="rect">
            <a:avLst/>
          </a:prstGeom>
          <a:solidFill>
            <a:srgbClr val="20538D">
              <a:alpha val="28627"/>
            </a:srgbClr>
          </a:solidFill>
          <a:ln w="25400">
            <a:solidFill>
              <a:srgbClr val="70AAE6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solidFill>
                <a:schemeClr val="tx1"/>
              </a:solidFill>
              <a:latin typeface="+mn-lt"/>
            </a:endParaRPr>
          </a:p>
        </p:txBody>
      </p:sp>
      <p:sp>
        <p:nvSpPr>
          <p:cNvPr id="109" name="Line 7"/>
          <p:cNvSpPr>
            <a:spLocks noChangeShapeType="1"/>
          </p:cNvSpPr>
          <p:nvPr/>
        </p:nvSpPr>
        <p:spPr bwMode="auto">
          <a:xfrm rot="10800000" flipH="1">
            <a:off x="1639903" y="2945267"/>
            <a:ext cx="2005012" cy="0"/>
          </a:xfrm>
          <a:prstGeom prst="line">
            <a:avLst/>
          </a:prstGeom>
          <a:noFill/>
          <a:ln w="63500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ffectLst>
            <a:outerShdw dist="38099" dir="5400000" algn="ctr" rotWithShape="0">
              <a:schemeClr val="bg2">
                <a:alpha val="20000"/>
              </a:schemeClr>
            </a:outerShdw>
          </a:effectLst>
        </p:spPr>
        <p:txBody>
          <a:bodyPr lIns="0" tIns="0" rIns="0" bIns="0"/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110" name="Rectangle 8"/>
          <p:cNvSpPr>
            <a:spLocks/>
          </p:cNvSpPr>
          <p:nvPr/>
        </p:nvSpPr>
        <p:spPr bwMode="auto">
          <a:xfrm>
            <a:off x="2424129" y="2564904"/>
            <a:ext cx="427927" cy="22890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6513"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</a:pPr>
            <a:r>
              <a:rPr lang="en-US" dirty="0">
                <a:solidFill>
                  <a:schemeClr val="tx1"/>
                </a:solidFill>
                <a:latin typeface="+mn-lt"/>
              </a:rPr>
              <a:t>1024</a:t>
            </a:r>
          </a:p>
        </p:txBody>
      </p:sp>
      <p:sp>
        <p:nvSpPr>
          <p:cNvPr id="111" name="Line 9"/>
          <p:cNvSpPr>
            <a:spLocks noChangeShapeType="1"/>
          </p:cNvSpPr>
          <p:nvPr/>
        </p:nvSpPr>
        <p:spPr bwMode="auto">
          <a:xfrm rot="10800000">
            <a:off x="1498615" y="3043695"/>
            <a:ext cx="0" cy="2003425"/>
          </a:xfrm>
          <a:prstGeom prst="line">
            <a:avLst/>
          </a:prstGeom>
          <a:noFill/>
          <a:ln w="63500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ffectLst>
            <a:outerShdw dist="38099" dir="5400000" algn="ctr" rotWithShape="0">
              <a:schemeClr val="bg2">
                <a:alpha val="20000"/>
              </a:schemeClr>
            </a:outerShdw>
          </a:effectLst>
        </p:spPr>
        <p:txBody>
          <a:bodyPr lIns="0" tIns="0" rIns="0" bIns="0"/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112" name="Rectangle 10"/>
          <p:cNvSpPr>
            <a:spLocks/>
          </p:cNvSpPr>
          <p:nvPr/>
        </p:nvSpPr>
        <p:spPr bwMode="auto">
          <a:xfrm rot="-5400000">
            <a:off x="1016107" y="4005564"/>
            <a:ext cx="427927" cy="22890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6513"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</a:pPr>
            <a:r>
              <a:rPr lang="en-US" dirty="0">
                <a:solidFill>
                  <a:schemeClr val="tx1"/>
                </a:solidFill>
                <a:latin typeface="+mn-lt"/>
              </a:rPr>
              <a:t>1024</a:t>
            </a:r>
          </a:p>
        </p:txBody>
      </p:sp>
      <p:sp>
        <p:nvSpPr>
          <p:cNvPr id="113" name="Rectangle 11"/>
          <p:cNvSpPr>
            <a:spLocks/>
          </p:cNvSpPr>
          <p:nvPr/>
        </p:nvSpPr>
        <p:spPr bwMode="auto">
          <a:xfrm>
            <a:off x="1635140" y="3050042"/>
            <a:ext cx="257175" cy="255588"/>
          </a:xfrm>
          <a:prstGeom prst="rect">
            <a:avLst/>
          </a:prstGeom>
          <a:solidFill>
            <a:srgbClr val="20538D">
              <a:alpha val="28627"/>
            </a:srgbClr>
          </a:solidFill>
          <a:ln w="25400">
            <a:solidFill>
              <a:srgbClr val="70AAE6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solidFill>
                <a:schemeClr val="tx1"/>
              </a:solidFill>
              <a:latin typeface="+mn-lt"/>
            </a:endParaRPr>
          </a:p>
        </p:txBody>
      </p:sp>
      <p:grpSp>
        <p:nvGrpSpPr>
          <p:cNvPr id="114" name="Group 12"/>
          <p:cNvGrpSpPr>
            <a:grpSpLocks/>
          </p:cNvGrpSpPr>
          <p:nvPr/>
        </p:nvGrpSpPr>
        <p:grpSpPr bwMode="auto">
          <a:xfrm>
            <a:off x="2147903" y="3050042"/>
            <a:ext cx="1535112" cy="255588"/>
            <a:chOff x="0" y="0"/>
            <a:chExt cx="2256" cy="376"/>
          </a:xfrm>
        </p:grpSpPr>
        <p:sp>
          <p:nvSpPr>
            <p:cNvPr id="115" name="Rectangle 13"/>
            <p:cNvSpPr>
              <a:spLocks/>
            </p:cNvSpPr>
            <p:nvPr/>
          </p:nvSpPr>
          <p:spPr bwMode="auto">
            <a:xfrm>
              <a:off x="0" y="0"/>
              <a:ext cx="376" cy="376"/>
            </a:xfrm>
            <a:prstGeom prst="rect">
              <a:avLst/>
            </a:prstGeom>
            <a:solidFill>
              <a:srgbClr val="20538D">
                <a:alpha val="28627"/>
              </a:srgbClr>
            </a:solidFill>
            <a:ln w="25400">
              <a:solidFill>
                <a:srgbClr val="70AAE6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116" name="Rectangle 14"/>
            <p:cNvSpPr>
              <a:spLocks/>
            </p:cNvSpPr>
            <p:nvPr/>
          </p:nvSpPr>
          <p:spPr bwMode="auto">
            <a:xfrm>
              <a:off x="376" y="0"/>
              <a:ext cx="376" cy="376"/>
            </a:xfrm>
            <a:prstGeom prst="rect">
              <a:avLst/>
            </a:prstGeom>
            <a:solidFill>
              <a:srgbClr val="20538D">
                <a:alpha val="28627"/>
              </a:srgbClr>
            </a:solidFill>
            <a:ln w="25400">
              <a:solidFill>
                <a:srgbClr val="70AAE6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117" name="Rectangle 15"/>
            <p:cNvSpPr>
              <a:spLocks/>
            </p:cNvSpPr>
            <p:nvPr/>
          </p:nvSpPr>
          <p:spPr bwMode="auto">
            <a:xfrm>
              <a:off x="752" y="0"/>
              <a:ext cx="376" cy="376"/>
            </a:xfrm>
            <a:prstGeom prst="rect">
              <a:avLst/>
            </a:prstGeom>
            <a:solidFill>
              <a:srgbClr val="20538D">
                <a:alpha val="28627"/>
              </a:srgbClr>
            </a:solidFill>
            <a:ln w="25400">
              <a:solidFill>
                <a:srgbClr val="70AAE6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118" name="Rectangle 16"/>
            <p:cNvSpPr>
              <a:spLocks/>
            </p:cNvSpPr>
            <p:nvPr/>
          </p:nvSpPr>
          <p:spPr bwMode="auto">
            <a:xfrm>
              <a:off x="1128" y="0"/>
              <a:ext cx="376" cy="376"/>
            </a:xfrm>
            <a:prstGeom prst="rect">
              <a:avLst/>
            </a:prstGeom>
            <a:solidFill>
              <a:srgbClr val="20538D">
                <a:alpha val="28627"/>
              </a:srgbClr>
            </a:solidFill>
            <a:ln w="25400">
              <a:solidFill>
                <a:srgbClr val="70AAE6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119" name="Rectangle 17"/>
            <p:cNvSpPr>
              <a:spLocks/>
            </p:cNvSpPr>
            <p:nvPr/>
          </p:nvSpPr>
          <p:spPr bwMode="auto">
            <a:xfrm>
              <a:off x="1504" y="0"/>
              <a:ext cx="376" cy="376"/>
            </a:xfrm>
            <a:prstGeom prst="rect">
              <a:avLst/>
            </a:prstGeom>
            <a:solidFill>
              <a:srgbClr val="20538D">
                <a:alpha val="28627"/>
              </a:srgbClr>
            </a:solidFill>
            <a:ln w="25400">
              <a:solidFill>
                <a:srgbClr val="70AAE6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120" name="Rectangle 18"/>
            <p:cNvSpPr>
              <a:spLocks/>
            </p:cNvSpPr>
            <p:nvPr/>
          </p:nvSpPr>
          <p:spPr bwMode="auto">
            <a:xfrm>
              <a:off x="1880" y="0"/>
              <a:ext cx="376" cy="376"/>
            </a:xfrm>
            <a:prstGeom prst="rect">
              <a:avLst/>
            </a:prstGeom>
            <a:solidFill>
              <a:srgbClr val="20538D">
                <a:alpha val="28627"/>
              </a:srgbClr>
            </a:solidFill>
            <a:ln w="25400">
              <a:solidFill>
                <a:srgbClr val="70AAE6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solidFill>
                  <a:schemeClr val="tx1"/>
                </a:solidFill>
                <a:latin typeface="+mn-lt"/>
              </a:endParaRPr>
            </a:p>
          </p:txBody>
        </p:sp>
      </p:grpSp>
      <p:grpSp>
        <p:nvGrpSpPr>
          <p:cNvPr id="121" name="Group 19"/>
          <p:cNvGrpSpPr>
            <a:grpSpLocks/>
          </p:cNvGrpSpPr>
          <p:nvPr/>
        </p:nvGrpSpPr>
        <p:grpSpPr bwMode="auto">
          <a:xfrm>
            <a:off x="1635145" y="3305630"/>
            <a:ext cx="2047875" cy="1790700"/>
            <a:chOff x="0" y="0"/>
            <a:chExt cx="3008" cy="2632"/>
          </a:xfrm>
        </p:grpSpPr>
        <p:grpSp>
          <p:nvGrpSpPr>
            <p:cNvPr id="122" name="Group 20"/>
            <p:cNvGrpSpPr>
              <a:grpSpLocks/>
            </p:cNvGrpSpPr>
            <p:nvPr/>
          </p:nvGrpSpPr>
          <p:grpSpPr bwMode="auto">
            <a:xfrm>
              <a:off x="0" y="0"/>
              <a:ext cx="3008" cy="1504"/>
              <a:chOff x="0" y="0"/>
              <a:chExt cx="3008" cy="1504"/>
            </a:xfrm>
          </p:grpSpPr>
          <p:grpSp>
            <p:nvGrpSpPr>
              <p:cNvPr id="154" name="Group 21"/>
              <p:cNvGrpSpPr>
                <a:grpSpLocks/>
              </p:cNvGrpSpPr>
              <p:nvPr/>
            </p:nvGrpSpPr>
            <p:grpSpPr bwMode="auto">
              <a:xfrm>
                <a:off x="0" y="0"/>
                <a:ext cx="3008" cy="752"/>
                <a:chOff x="0" y="0"/>
                <a:chExt cx="3008" cy="752"/>
              </a:xfrm>
            </p:grpSpPr>
            <p:grpSp>
              <p:nvGrpSpPr>
                <p:cNvPr id="176" name="Group 22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3008" cy="376"/>
                  <a:chOff x="0" y="0"/>
                  <a:chExt cx="3008" cy="376"/>
                </a:xfrm>
              </p:grpSpPr>
              <p:sp>
                <p:nvSpPr>
                  <p:cNvPr id="187" name="Rectangle 23"/>
                  <p:cNvSpPr>
                    <a:spLocks/>
                  </p:cNvSpPr>
                  <p:nvPr/>
                </p:nvSpPr>
                <p:spPr bwMode="auto">
                  <a:xfrm>
                    <a:off x="0" y="0"/>
                    <a:ext cx="376" cy="376"/>
                  </a:xfrm>
                  <a:prstGeom prst="rect">
                    <a:avLst/>
                  </a:prstGeom>
                  <a:solidFill>
                    <a:srgbClr val="20538D">
                      <a:alpha val="28627"/>
                    </a:srgbClr>
                  </a:solidFill>
                  <a:ln w="25400">
                    <a:solidFill>
                      <a:srgbClr val="70AAE6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en-US">
                      <a:solidFill>
                        <a:schemeClr val="tx1"/>
                      </a:solidFill>
                      <a:latin typeface="+mn-lt"/>
                    </a:endParaRPr>
                  </a:p>
                </p:txBody>
              </p:sp>
              <p:sp>
                <p:nvSpPr>
                  <p:cNvPr id="188" name="Rectangle 24"/>
                  <p:cNvSpPr>
                    <a:spLocks/>
                  </p:cNvSpPr>
                  <p:nvPr/>
                </p:nvSpPr>
                <p:spPr bwMode="auto">
                  <a:xfrm>
                    <a:off x="376" y="0"/>
                    <a:ext cx="376" cy="376"/>
                  </a:xfrm>
                  <a:prstGeom prst="rect">
                    <a:avLst/>
                  </a:prstGeom>
                  <a:solidFill>
                    <a:srgbClr val="20538D">
                      <a:alpha val="28627"/>
                    </a:srgbClr>
                  </a:solidFill>
                  <a:ln w="25400">
                    <a:solidFill>
                      <a:srgbClr val="70AAE6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en-US">
                      <a:solidFill>
                        <a:schemeClr val="tx1"/>
                      </a:solidFill>
                      <a:latin typeface="+mn-lt"/>
                    </a:endParaRPr>
                  </a:p>
                </p:txBody>
              </p:sp>
              <p:grpSp>
                <p:nvGrpSpPr>
                  <p:cNvPr id="189" name="Group 25"/>
                  <p:cNvGrpSpPr>
                    <a:grpSpLocks/>
                  </p:cNvGrpSpPr>
                  <p:nvPr/>
                </p:nvGrpSpPr>
                <p:grpSpPr bwMode="auto">
                  <a:xfrm>
                    <a:off x="752" y="0"/>
                    <a:ext cx="2256" cy="376"/>
                    <a:chOff x="0" y="0"/>
                    <a:chExt cx="2256" cy="376"/>
                  </a:xfrm>
                </p:grpSpPr>
                <p:sp>
                  <p:nvSpPr>
                    <p:cNvPr id="190" name="Rectangle 26"/>
                    <p:cNvSpPr>
                      <a:spLocks/>
                    </p:cNvSpPr>
                    <p:nvPr/>
                  </p:nvSpPr>
                  <p:spPr bwMode="auto">
                    <a:xfrm>
                      <a:off x="0" y="0"/>
                      <a:ext cx="376" cy="376"/>
                    </a:xfrm>
                    <a:prstGeom prst="rect">
                      <a:avLst/>
                    </a:prstGeom>
                    <a:solidFill>
                      <a:srgbClr val="20538D">
                        <a:alpha val="28627"/>
                      </a:srgbClr>
                    </a:solidFill>
                    <a:ln w="25400">
                      <a:solidFill>
                        <a:srgbClr val="70AAE6"/>
                      </a:solidFill>
                      <a:miter lim="800000"/>
                      <a:headEnd/>
                      <a:tailEnd/>
                    </a:ln>
                  </p:spPr>
                  <p:txBody>
                    <a:bodyPr lIns="0" tIns="0" rIns="0" bIns="0"/>
                    <a:lstStyle/>
                    <a:p>
                      <a:endParaRPr lang="en-US">
                        <a:solidFill>
                          <a:schemeClr val="tx1"/>
                        </a:solidFill>
                        <a:latin typeface="+mn-lt"/>
                      </a:endParaRPr>
                    </a:p>
                  </p:txBody>
                </p:sp>
                <p:sp>
                  <p:nvSpPr>
                    <p:cNvPr id="191" name="Rectangle 27"/>
                    <p:cNvSpPr>
                      <a:spLocks/>
                    </p:cNvSpPr>
                    <p:nvPr/>
                  </p:nvSpPr>
                  <p:spPr bwMode="auto">
                    <a:xfrm>
                      <a:off x="376" y="0"/>
                      <a:ext cx="376" cy="376"/>
                    </a:xfrm>
                    <a:prstGeom prst="rect">
                      <a:avLst/>
                    </a:prstGeom>
                    <a:solidFill>
                      <a:srgbClr val="20538D">
                        <a:alpha val="28627"/>
                      </a:srgbClr>
                    </a:solidFill>
                    <a:ln w="25400">
                      <a:solidFill>
                        <a:srgbClr val="70AAE6"/>
                      </a:solidFill>
                      <a:miter lim="800000"/>
                      <a:headEnd/>
                      <a:tailEnd/>
                    </a:ln>
                  </p:spPr>
                  <p:txBody>
                    <a:bodyPr lIns="0" tIns="0" rIns="0" bIns="0"/>
                    <a:lstStyle/>
                    <a:p>
                      <a:endParaRPr lang="en-US">
                        <a:solidFill>
                          <a:schemeClr val="tx1"/>
                        </a:solidFill>
                        <a:latin typeface="+mn-lt"/>
                      </a:endParaRPr>
                    </a:p>
                  </p:txBody>
                </p:sp>
                <p:sp>
                  <p:nvSpPr>
                    <p:cNvPr id="192" name="Rectangle 28"/>
                    <p:cNvSpPr>
                      <a:spLocks/>
                    </p:cNvSpPr>
                    <p:nvPr/>
                  </p:nvSpPr>
                  <p:spPr bwMode="auto">
                    <a:xfrm>
                      <a:off x="752" y="0"/>
                      <a:ext cx="376" cy="376"/>
                    </a:xfrm>
                    <a:prstGeom prst="rect">
                      <a:avLst/>
                    </a:prstGeom>
                    <a:solidFill>
                      <a:srgbClr val="20538D">
                        <a:alpha val="28627"/>
                      </a:srgbClr>
                    </a:solidFill>
                    <a:ln w="25400">
                      <a:solidFill>
                        <a:srgbClr val="70AAE6"/>
                      </a:solidFill>
                      <a:miter lim="800000"/>
                      <a:headEnd/>
                      <a:tailEnd/>
                    </a:ln>
                  </p:spPr>
                  <p:txBody>
                    <a:bodyPr lIns="0" tIns="0" rIns="0" bIns="0"/>
                    <a:lstStyle/>
                    <a:p>
                      <a:endParaRPr lang="en-US">
                        <a:solidFill>
                          <a:schemeClr val="tx1"/>
                        </a:solidFill>
                        <a:latin typeface="+mn-lt"/>
                      </a:endParaRPr>
                    </a:p>
                  </p:txBody>
                </p:sp>
                <p:sp>
                  <p:nvSpPr>
                    <p:cNvPr id="193" name="Rectangle 29"/>
                    <p:cNvSpPr>
                      <a:spLocks/>
                    </p:cNvSpPr>
                    <p:nvPr/>
                  </p:nvSpPr>
                  <p:spPr bwMode="auto">
                    <a:xfrm>
                      <a:off x="1128" y="0"/>
                      <a:ext cx="376" cy="376"/>
                    </a:xfrm>
                    <a:prstGeom prst="rect">
                      <a:avLst/>
                    </a:prstGeom>
                    <a:solidFill>
                      <a:srgbClr val="20538D">
                        <a:alpha val="28627"/>
                      </a:srgbClr>
                    </a:solidFill>
                    <a:ln w="25400">
                      <a:solidFill>
                        <a:srgbClr val="70AAE6"/>
                      </a:solidFill>
                      <a:miter lim="800000"/>
                      <a:headEnd/>
                      <a:tailEnd/>
                    </a:ln>
                  </p:spPr>
                  <p:txBody>
                    <a:bodyPr lIns="0" tIns="0" rIns="0" bIns="0"/>
                    <a:lstStyle/>
                    <a:p>
                      <a:endParaRPr lang="en-US">
                        <a:solidFill>
                          <a:schemeClr val="tx1"/>
                        </a:solidFill>
                        <a:latin typeface="+mn-lt"/>
                      </a:endParaRPr>
                    </a:p>
                  </p:txBody>
                </p:sp>
                <p:sp>
                  <p:nvSpPr>
                    <p:cNvPr id="194" name="Rectangle 30"/>
                    <p:cNvSpPr>
                      <a:spLocks/>
                    </p:cNvSpPr>
                    <p:nvPr/>
                  </p:nvSpPr>
                  <p:spPr bwMode="auto">
                    <a:xfrm>
                      <a:off x="1504" y="0"/>
                      <a:ext cx="376" cy="376"/>
                    </a:xfrm>
                    <a:prstGeom prst="rect">
                      <a:avLst/>
                    </a:prstGeom>
                    <a:solidFill>
                      <a:srgbClr val="20538D">
                        <a:alpha val="28627"/>
                      </a:srgbClr>
                    </a:solidFill>
                    <a:ln w="25400">
                      <a:solidFill>
                        <a:srgbClr val="70AAE6"/>
                      </a:solidFill>
                      <a:miter lim="800000"/>
                      <a:headEnd/>
                      <a:tailEnd/>
                    </a:ln>
                  </p:spPr>
                  <p:txBody>
                    <a:bodyPr lIns="0" tIns="0" rIns="0" bIns="0"/>
                    <a:lstStyle/>
                    <a:p>
                      <a:endParaRPr lang="en-US">
                        <a:solidFill>
                          <a:schemeClr val="tx1"/>
                        </a:solidFill>
                        <a:latin typeface="+mn-lt"/>
                      </a:endParaRPr>
                    </a:p>
                  </p:txBody>
                </p:sp>
                <p:sp>
                  <p:nvSpPr>
                    <p:cNvPr id="195" name="Rectangle 31"/>
                    <p:cNvSpPr>
                      <a:spLocks/>
                    </p:cNvSpPr>
                    <p:nvPr/>
                  </p:nvSpPr>
                  <p:spPr bwMode="auto">
                    <a:xfrm>
                      <a:off x="1880" y="0"/>
                      <a:ext cx="376" cy="376"/>
                    </a:xfrm>
                    <a:prstGeom prst="rect">
                      <a:avLst/>
                    </a:prstGeom>
                    <a:solidFill>
                      <a:srgbClr val="20538D">
                        <a:alpha val="28627"/>
                      </a:srgbClr>
                    </a:solidFill>
                    <a:ln w="25400">
                      <a:solidFill>
                        <a:srgbClr val="70AAE6"/>
                      </a:solidFill>
                      <a:miter lim="800000"/>
                      <a:headEnd/>
                      <a:tailEnd/>
                    </a:ln>
                  </p:spPr>
                  <p:txBody>
                    <a:bodyPr lIns="0" tIns="0" rIns="0" bIns="0"/>
                    <a:lstStyle/>
                    <a:p>
                      <a:endParaRPr lang="en-US">
                        <a:solidFill>
                          <a:schemeClr val="tx1"/>
                        </a:solidFill>
                        <a:latin typeface="+mn-lt"/>
                      </a:endParaRPr>
                    </a:p>
                  </p:txBody>
                </p:sp>
              </p:grpSp>
            </p:grpSp>
            <p:grpSp>
              <p:nvGrpSpPr>
                <p:cNvPr id="177" name="Group 32"/>
                <p:cNvGrpSpPr>
                  <a:grpSpLocks/>
                </p:cNvGrpSpPr>
                <p:nvPr/>
              </p:nvGrpSpPr>
              <p:grpSpPr bwMode="auto">
                <a:xfrm>
                  <a:off x="0" y="376"/>
                  <a:ext cx="3008" cy="376"/>
                  <a:chOff x="0" y="0"/>
                  <a:chExt cx="3008" cy="376"/>
                </a:xfrm>
              </p:grpSpPr>
              <p:sp>
                <p:nvSpPr>
                  <p:cNvPr id="178" name="Rectangle 33"/>
                  <p:cNvSpPr>
                    <a:spLocks/>
                  </p:cNvSpPr>
                  <p:nvPr/>
                </p:nvSpPr>
                <p:spPr bwMode="auto">
                  <a:xfrm>
                    <a:off x="0" y="0"/>
                    <a:ext cx="376" cy="376"/>
                  </a:xfrm>
                  <a:prstGeom prst="rect">
                    <a:avLst/>
                  </a:prstGeom>
                  <a:solidFill>
                    <a:srgbClr val="20538D">
                      <a:alpha val="28627"/>
                    </a:srgbClr>
                  </a:solidFill>
                  <a:ln w="25400">
                    <a:solidFill>
                      <a:srgbClr val="70AAE6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en-US">
                      <a:solidFill>
                        <a:schemeClr val="tx1"/>
                      </a:solidFill>
                      <a:latin typeface="+mn-lt"/>
                    </a:endParaRPr>
                  </a:p>
                </p:txBody>
              </p:sp>
              <p:sp>
                <p:nvSpPr>
                  <p:cNvPr id="179" name="Rectangle 34"/>
                  <p:cNvSpPr>
                    <a:spLocks/>
                  </p:cNvSpPr>
                  <p:nvPr/>
                </p:nvSpPr>
                <p:spPr bwMode="auto">
                  <a:xfrm>
                    <a:off x="376" y="0"/>
                    <a:ext cx="376" cy="376"/>
                  </a:xfrm>
                  <a:prstGeom prst="rect">
                    <a:avLst/>
                  </a:prstGeom>
                  <a:solidFill>
                    <a:srgbClr val="20538D">
                      <a:alpha val="28627"/>
                    </a:srgbClr>
                  </a:solidFill>
                  <a:ln w="25400">
                    <a:solidFill>
                      <a:srgbClr val="70AAE6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en-US">
                      <a:solidFill>
                        <a:schemeClr val="tx1"/>
                      </a:solidFill>
                      <a:latin typeface="+mn-lt"/>
                    </a:endParaRPr>
                  </a:p>
                </p:txBody>
              </p:sp>
              <p:grpSp>
                <p:nvGrpSpPr>
                  <p:cNvPr id="180" name="Group 35"/>
                  <p:cNvGrpSpPr>
                    <a:grpSpLocks/>
                  </p:cNvGrpSpPr>
                  <p:nvPr/>
                </p:nvGrpSpPr>
                <p:grpSpPr bwMode="auto">
                  <a:xfrm>
                    <a:off x="752" y="0"/>
                    <a:ext cx="2256" cy="376"/>
                    <a:chOff x="0" y="0"/>
                    <a:chExt cx="2256" cy="376"/>
                  </a:xfrm>
                </p:grpSpPr>
                <p:sp>
                  <p:nvSpPr>
                    <p:cNvPr id="181" name="Rectangle 36"/>
                    <p:cNvSpPr>
                      <a:spLocks/>
                    </p:cNvSpPr>
                    <p:nvPr/>
                  </p:nvSpPr>
                  <p:spPr bwMode="auto">
                    <a:xfrm>
                      <a:off x="0" y="0"/>
                      <a:ext cx="376" cy="376"/>
                    </a:xfrm>
                    <a:prstGeom prst="rect">
                      <a:avLst/>
                    </a:prstGeom>
                    <a:solidFill>
                      <a:srgbClr val="20538D">
                        <a:alpha val="28627"/>
                      </a:srgbClr>
                    </a:solidFill>
                    <a:ln w="25400">
                      <a:solidFill>
                        <a:srgbClr val="70AAE6"/>
                      </a:solidFill>
                      <a:miter lim="800000"/>
                      <a:headEnd/>
                      <a:tailEnd/>
                    </a:ln>
                  </p:spPr>
                  <p:txBody>
                    <a:bodyPr lIns="0" tIns="0" rIns="0" bIns="0"/>
                    <a:lstStyle/>
                    <a:p>
                      <a:endParaRPr lang="en-US">
                        <a:solidFill>
                          <a:schemeClr val="tx1"/>
                        </a:solidFill>
                        <a:latin typeface="+mn-lt"/>
                      </a:endParaRPr>
                    </a:p>
                  </p:txBody>
                </p:sp>
                <p:sp>
                  <p:nvSpPr>
                    <p:cNvPr id="182" name="Rectangle 37"/>
                    <p:cNvSpPr>
                      <a:spLocks/>
                    </p:cNvSpPr>
                    <p:nvPr/>
                  </p:nvSpPr>
                  <p:spPr bwMode="auto">
                    <a:xfrm>
                      <a:off x="376" y="0"/>
                      <a:ext cx="376" cy="376"/>
                    </a:xfrm>
                    <a:prstGeom prst="rect">
                      <a:avLst/>
                    </a:prstGeom>
                    <a:solidFill>
                      <a:srgbClr val="20538D">
                        <a:alpha val="28627"/>
                      </a:srgbClr>
                    </a:solidFill>
                    <a:ln w="25400">
                      <a:solidFill>
                        <a:srgbClr val="70AAE6"/>
                      </a:solidFill>
                      <a:miter lim="800000"/>
                      <a:headEnd/>
                      <a:tailEnd/>
                    </a:ln>
                  </p:spPr>
                  <p:txBody>
                    <a:bodyPr lIns="0" tIns="0" rIns="0" bIns="0"/>
                    <a:lstStyle/>
                    <a:p>
                      <a:endParaRPr lang="en-US">
                        <a:solidFill>
                          <a:schemeClr val="tx1"/>
                        </a:solidFill>
                        <a:latin typeface="+mn-lt"/>
                      </a:endParaRPr>
                    </a:p>
                  </p:txBody>
                </p:sp>
                <p:sp>
                  <p:nvSpPr>
                    <p:cNvPr id="183" name="Rectangle 38"/>
                    <p:cNvSpPr>
                      <a:spLocks/>
                    </p:cNvSpPr>
                    <p:nvPr/>
                  </p:nvSpPr>
                  <p:spPr bwMode="auto">
                    <a:xfrm>
                      <a:off x="752" y="0"/>
                      <a:ext cx="376" cy="376"/>
                    </a:xfrm>
                    <a:prstGeom prst="rect">
                      <a:avLst/>
                    </a:prstGeom>
                    <a:solidFill>
                      <a:srgbClr val="20538D">
                        <a:alpha val="28627"/>
                      </a:srgbClr>
                    </a:solidFill>
                    <a:ln w="25400">
                      <a:solidFill>
                        <a:srgbClr val="70AAE6"/>
                      </a:solidFill>
                      <a:miter lim="800000"/>
                      <a:headEnd/>
                      <a:tailEnd/>
                    </a:ln>
                  </p:spPr>
                  <p:txBody>
                    <a:bodyPr lIns="0" tIns="0" rIns="0" bIns="0"/>
                    <a:lstStyle/>
                    <a:p>
                      <a:endParaRPr lang="en-US">
                        <a:solidFill>
                          <a:schemeClr val="tx1"/>
                        </a:solidFill>
                        <a:latin typeface="+mn-lt"/>
                      </a:endParaRPr>
                    </a:p>
                  </p:txBody>
                </p:sp>
                <p:sp>
                  <p:nvSpPr>
                    <p:cNvPr id="184" name="Rectangle 39"/>
                    <p:cNvSpPr>
                      <a:spLocks/>
                    </p:cNvSpPr>
                    <p:nvPr/>
                  </p:nvSpPr>
                  <p:spPr bwMode="auto">
                    <a:xfrm>
                      <a:off x="1128" y="0"/>
                      <a:ext cx="376" cy="376"/>
                    </a:xfrm>
                    <a:prstGeom prst="rect">
                      <a:avLst/>
                    </a:prstGeom>
                    <a:solidFill>
                      <a:srgbClr val="20538D">
                        <a:alpha val="28627"/>
                      </a:srgbClr>
                    </a:solidFill>
                    <a:ln w="25400">
                      <a:solidFill>
                        <a:srgbClr val="70AAE6"/>
                      </a:solidFill>
                      <a:miter lim="800000"/>
                      <a:headEnd/>
                      <a:tailEnd/>
                    </a:ln>
                  </p:spPr>
                  <p:txBody>
                    <a:bodyPr lIns="0" tIns="0" rIns="0" bIns="0"/>
                    <a:lstStyle/>
                    <a:p>
                      <a:endParaRPr lang="en-US">
                        <a:solidFill>
                          <a:schemeClr val="tx1"/>
                        </a:solidFill>
                        <a:latin typeface="+mn-lt"/>
                      </a:endParaRPr>
                    </a:p>
                  </p:txBody>
                </p:sp>
                <p:sp>
                  <p:nvSpPr>
                    <p:cNvPr id="185" name="Rectangle 40"/>
                    <p:cNvSpPr>
                      <a:spLocks/>
                    </p:cNvSpPr>
                    <p:nvPr/>
                  </p:nvSpPr>
                  <p:spPr bwMode="auto">
                    <a:xfrm>
                      <a:off x="1504" y="0"/>
                      <a:ext cx="376" cy="376"/>
                    </a:xfrm>
                    <a:prstGeom prst="rect">
                      <a:avLst/>
                    </a:prstGeom>
                    <a:solidFill>
                      <a:srgbClr val="20538D">
                        <a:alpha val="28627"/>
                      </a:srgbClr>
                    </a:solidFill>
                    <a:ln w="25400">
                      <a:solidFill>
                        <a:srgbClr val="70AAE6"/>
                      </a:solidFill>
                      <a:miter lim="800000"/>
                      <a:headEnd/>
                      <a:tailEnd/>
                    </a:ln>
                  </p:spPr>
                  <p:txBody>
                    <a:bodyPr lIns="0" tIns="0" rIns="0" bIns="0"/>
                    <a:lstStyle/>
                    <a:p>
                      <a:endParaRPr lang="en-US">
                        <a:solidFill>
                          <a:schemeClr val="tx1"/>
                        </a:solidFill>
                        <a:latin typeface="+mn-lt"/>
                      </a:endParaRPr>
                    </a:p>
                  </p:txBody>
                </p:sp>
                <p:sp>
                  <p:nvSpPr>
                    <p:cNvPr id="186" name="Rectangle 41"/>
                    <p:cNvSpPr>
                      <a:spLocks/>
                    </p:cNvSpPr>
                    <p:nvPr/>
                  </p:nvSpPr>
                  <p:spPr bwMode="auto">
                    <a:xfrm>
                      <a:off x="1880" y="0"/>
                      <a:ext cx="376" cy="376"/>
                    </a:xfrm>
                    <a:prstGeom prst="rect">
                      <a:avLst/>
                    </a:prstGeom>
                    <a:solidFill>
                      <a:srgbClr val="20538D">
                        <a:alpha val="28627"/>
                      </a:srgbClr>
                    </a:solidFill>
                    <a:ln w="25400">
                      <a:solidFill>
                        <a:srgbClr val="70AAE6"/>
                      </a:solidFill>
                      <a:miter lim="800000"/>
                      <a:headEnd/>
                      <a:tailEnd/>
                    </a:ln>
                  </p:spPr>
                  <p:txBody>
                    <a:bodyPr lIns="0" tIns="0" rIns="0" bIns="0"/>
                    <a:lstStyle/>
                    <a:p>
                      <a:endParaRPr lang="en-US">
                        <a:solidFill>
                          <a:schemeClr val="tx1"/>
                        </a:solidFill>
                        <a:latin typeface="+mn-lt"/>
                      </a:endParaRPr>
                    </a:p>
                  </p:txBody>
                </p:sp>
              </p:grpSp>
            </p:grpSp>
          </p:grpSp>
          <p:grpSp>
            <p:nvGrpSpPr>
              <p:cNvPr id="155" name="Group 42"/>
              <p:cNvGrpSpPr>
                <a:grpSpLocks/>
              </p:cNvGrpSpPr>
              <p:nvPr/>
            </p:nvGrpSpPr>
            <p:grpSpPr bwMode="auto">
              <a:xfrm>
                <a:off x="0" y="752"/>
                <a:ext cx="3008" cy="752"/>
                <a:chOff x="0" y="0"/>
                <a:chExt cx="3008" cy="752"/>
              </a:xfrm>
            </p:grpSpPr>
            <p:grpSp>
              <p:nvGrpSpPr>
                <p:cNvPr id="156" name="Group 43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3008" cy="376"/>
                  <a:chOff x="0" y="0"/>
                  <a:chExt cx="3008" cy="376"/>
                </a:xfrm>
              </p:grpSpPr>
              <p:sp>
                <p:nvSpPr>
                  <p:cNvPr id="167" name="Rectangle 44"/>
                  <p:cNvSpPr>
                    <a:spLocks/>
                  </p:cNvSpPr>
                  <p:nvPr/>
                </p:nvSpPr>
                <p:spPr bwMode="auto">
                  <a:xfrm>
                    <a:off x="0" y="0"/>
                    <a:ext cx="376" cy="376"/>
                  </a:xfrm>
                  <a:prstGeom prst="rect">
                    <a:avLst/>
                  </a:prstGeom>
                  <a:solidFill>
                    <a:srgbClr val="20538D">
                      <a:alpha val="28627"/>
                    </a:srgbClr>
                  </a:solidFill>
                  <a:ln w="25400">
                    <a:solidFill>
                      <a:srgbClr val="70AAE6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en-US">
                      <a:solidFill>
                        <a:schemeClr val="tx1"/>
                      </a:solidFill>
                      <a:latin typeface="+mn-lt"/>
                    </a:endParaRPr>
                  </a:p>
                </p:txBody>
              </p:sp>
              <p:sp>
                <p:nvSpPr>
                  <p:cNvPr id="168" name="Rectangle 45"/>
                  <p:cNvSpPr>
                    <a:spLocks/>
                  </p:cNvSpPr>
                  <p:nvPr/>
                </p:nvSpPr>
                <p:spPr bwMode="auto">
                  <a:xfrm>
                    <a:off x="376" y="0"/>
                    <a:ext cx="376" cy="376"/>
                  </a:xfrm>
                  <a:prstGeom prst="rect">
                    <a:avLst/>
                  </a:prstGeom>
                  <a:solidFill>
                    <a:srgbClr val="20538D">
                      <a:alpha val="28627"/>
                    </a:srgbClr>
                  </a:solidFill>
                  <a:ln w="25400">
                    <a:solidFill>
                      <a:srgbClr val="70AAE6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en-US">
                      <a:solidFill>
                        <a:schemeClr val="tx1"/>
                      </a:solidFill>
                      <a:latin typeface="+mn-lt"/>
                    </a:endParaRPr>
                  </a:p>
                </p:txBody>
              </p:sp>
              <p:grpSp>
                <p:nvGrpSpPr>
                  <p:cNvPr id="169" name="Group 46"/>
                  <p:cNvGrpSpPr>
                    <a:grpSpLocks/>
                  </p:cNvGrpSpPr>
                  <p:nvPr/>
                </p:nvGrpSpPr>
                <p:grpSpPr bwMode="auto">
                  <a:xfrm>
                    <a:off x="752" y="0"/>
                    <a:ext cx="2256" cy="376"/>
                    <a:chOff x="0" y="0"/>
                    <a:chExt cx="2256" cy="376"/>
                  </a:xfrm>
                </p:grpSpPr>
                <p:sp>
                  <p:nvSpPr>
                    <p:cNvPr id="170" name="Rectangle 47"/>
                    <p:cNvSpPr>
                      <a:spLocks/>
                    </p:cNvSpPr>
                    <p:nvPr/>
                  </p:nvSpPr>
                  <p:spPr bwMode="auto">
                    <a:xfrm>
                      <a:off x="0" y="0"/>
                      <a:ext cx="376" cy="376"/>
                    </a:xfrm>
                    <a:prstGeom prst="rect">
                      <a:avLst/>
                    </a:prstGeom>
                    <a:solidFill>
                      <a:srgbClr val="20538D">
                        <a:alpha val="28627"/>
                      </a:srgbClr>
                    </a:solidFill>
                    <a:ln w="25400">
                      <a:solidFill>
                        <a:srgbClr val="70AAE6"/>
                      </a:solidFill>
                      <a:miter lim="800000"/>
                      <a:headEnd/>
                      <a:tailEnd/>
                    </a:ln>
                  </p:spPr>
                  <p:txBody>
                    <a:bodyPr lIns="0" tIns="0" rIns="0" bIns="0"/>
                    <a:lstStyle/>
                    <a:p>
                      <a:endParaRPr lang="en-US">
                        <a:solidFill>
                          <a:schemeClr val="tx1"/>
                        </a:solidFill>
                        <a:latin typeface="+mn-lt"/>
                      </a:endParaRPr>
                    </a:p>
                  </p:txBody>
                </p:sp>
                <p:sp>
                  <p:nvSpPr>
                    <p:cNvPr id="171" name="Rectangle 48"/>
                    <p:cNvSpPr>
                      <a:spLocks/>
                    </p:cNvSpPr>
                    <p:nvPr/>
                  </p:nvSpPr>
                  <p:spPr bwMode="auto">
                    <a:xfrm>
                      <a:off x="376" y="0"/>
                      <a:ext cx="376" cy="376"/>
                    </a:xfrm>
                    <a:prstGeom prst="rect">
                      <a:avLst/>
                    </a:prstGeom>
                    <a:solidFill>
                      <a:srgbClr val="20538D">
                        <a:alpha val="28627"/>
                      </a:srgbClr>
                    </a:solidFill>
                    <a:ln w="25400">
                      <a:solidFill>
                        <a:srgbClr val="70AAE6"/>
                      </a:solidFill>
                      <a:miter lim="800000"/>
                      <a:headEnd/>
                      <a:tailEnd/>
                    </a:ln>
                  </p:spPr>
                  <p:txBody>
                    <a:bodyPr lIns="0" tIns="0" rIns="0" bIns="0"/>
                    <a:lstStyle/>
                    <a:p>
                      <a:endParaRPr lang="en-US">
                        <a:solidFill>
                          <a:schemeClr val="tx1"/>
                        </a:solidFill>
                        <a:latin typeface="+mn-lt"/>
                      </a:endParaRPr>
                    </a:p>
                  </p:txBody>
                </p:sp>
                <p:sp>
                  <p:nvSpPr>
                    <p:cNvPr id="172" name="Rectangle 49"/>
                    <p:cNvSpPr>
                      <a:spLocks/>
                    </p:cNvSpPr>
                    <p:nvPr/>
                  </p:nvSpPr>
                  <p:spPr bwMode="auto">
                    <a:xfrm>
                      <a:off x="752" y="0"/>
                      <a:ext cx="376" cy="376"/>
                    </a:xfrm>
                    <a:prstGeom prst="rect">
                      <a:avLst/>
                    </a:prstGeom>
                    <a:solidFill>
                      <a:srgbClr val="20538D">
                        <a:alpha val="28627"/>
                      </a:srgbClr>
                    </a:solidFill>
                    <a:ln w="25400">
                      <a:solidFill>
                        <a:srgbClr val="70AAE6"/>
                      </a:solidFill>
                      <a:miter lim="800000"/>
                      <a:headEnd/>
                      <a:tailEnd/>
                    </a:ln>
                  </p:spPr>
                  <p:txBody>
                    <a:bodyPr lIns="0" tIns="0" rIns="0" bIns="0"/>
                    <a:lstStyle/>
                    <a:p>
                      <a:endParaRPr lang="en-US">
                        <a:solidFill>
                          <a:schemeClr val="tx1"/>
                        </a:solidFill>
                        <a:latin typeface="+mn-lt"/>
                      </a:endParaRPr>
                    </a:p>
                  </p:txBody>
                </p:sp>
                <p:sp>
                  <p:nvSpPr>
                    <p:cNvPr id="173" name="Rectangle 50"/>
                    <p:cNvSpPr>
                      <a:spLocks/>
                    </p:cNvSpPr>
                    <p:nvPr/>
                  </p:nvSpPr>
                  <p:spPr bwMode="auto">
                    <a:xfrm>
                      <a:off x="1128" y="0"/>
                      <a:ext cx="376" cy="376"/>
                    </a:xfrm>
                    <a:prstGeom prst="rect">
                      <a:avLst/>
                    </a:prstGeom>
                    <a:solidFill>
                      <a:srgbClr val="20538D">
                        <a:alpha val="28627"/>
                      </a:srgbClr>
                    </a:solidFill>
                    <a:ln w="25400">
                      <a:solidFill>
                        <a:srgbClr val="70AAE6"/>
                      </a:solidFill>
                      <a:miter lim="800000"/>
                      <a:headEnd/>
                      <a:tailEnd/>
                    </a:ln>
                  </p:spPr>
                  <p:txBody>
                    <a:bodyPr lIns="0" tIns="0" rIns="0" bIns="0"/>
                    <a:lstStyle/>
                    <a:p>
                      <a:endParaRPr lang="en-US">
                        <a:solidFill>
                          <a:schemeClr val="tx1"/>
                        </a:solidFill>
                        <a:latin typeface="+mn-lt"/>
                      </a:endParaRPr>
                    </a:p>
                  </p:txBody>
                </p:sp>
                <p:sp>
                  <p:nvSpPr>
                    <p:cNvPr id="174" name="Rectangle 51"/>
                    <p:cNvSpPr>
                      <a:spLocks/>
                    </p:cNvSpPr>
                    <p:nvPr/>
                  </p:nvSpPr>
                  <p:spPr bwMode="auto">
                    <a:xfrm>
                      <a:off x="1504" y="0"/>
                      <a:ext cx="376" cy="376"/>
                    </a:xfrm>
                    <a:prstGeom prst="rect">
                      <a:avLst/>
                    </a:prstGeom>
                    <a:solidFill>
                      <a:srgbClr val="20538D">
                        <a:alpha val="28627"/>
                      </a:srgbClr>
                    </a:solidFill>
                    <a:ln w="25400">
                      <a:solidFill>
                        <a:srgbClr val="70AAE6"/>
                      </a:solidFill>
                      <a:miter lim="800000"/>
                      <a:headEnd/>
                      <a:tailEnd/>
                    </a:ln>
                  </p:spPr>
                  <p:txBody>
                    <a:bodyPr lIns="0" tIns="0" rIns="0" bIns="0"/>
                    <a:lstStyle/>
                    <a:p>
                      <a:endParaRPr lang="en-US">
                        <a:solidFill>
                          <a:schemeClr val="tx1"/>
                        </a:solidFill>
                        <a:latin typeface="+mn-lt"/>
                      </a:endParaRPr>
                    </a:p>
                  </p:txBody>
                </p:sp>
                <p:sp>
                  <p:nvSpPr>
                    <p:cNvPr id="175" name="Rectangle 52"/>
                    <p:cNvSpPr>
                      <a:spLocks/>
                    </p:cNvSpPr>
                    <p:nvPr/>
                  </p:nvSpPr>
                  <p:spPr bwMode="auto">
                    <a:xfrm>
                      <a:off x="1880" y="0"/>
                      <a:ext cx="376" cy="376"/>
                    </a:xfrm>
                    <a:prstGeom prst="rect">
                      <a:avLst/>
                    </a:prstGeom>
                    <a:solidFill>
                      <a:srgbClr val="20538D">
                        <a:alpha val="28627"/>
                      </a:srgbClr>
                    </a:solidFill>
                    <a:ln w="25400">
                      <a:solidFill>
                        <a:srgbClr val="70AAE6"/>
                      </a:solidFill>
                      <a:miter lim="800000"/>
                      <a:headEnd/>
                      <a:tailEnd/>
                    </a:ln>
                  </p:spPr>
                  <p:txBody>
                    <a:bodyPr lIns="0" tIns="0" rIns="0" bIns="0"/>
                    <a:lstStyle/>
                    <a:p>
                      <a:endParaRPr lang="en-US">
                        <a:solidFill>
                          <a:schemeClr val="tx1"/>
                        </a:solidFill>
                        <a:latin typeface="+mn-lt"/>
                      </a:endParaRPr>
                    </a:p>
                  </p:txBody>
                </p:sp>
              </p:grpSp>
            </p:grpSp>
            <p:grpSp>
              <p:nvGrpSpPr>
                <p:cNvPr id="157" name="Group 53"/>
                <p:cNvGrpSpPr>
                  <a:grpSpLocks/>
                </p:cNvGrpSpPr>
                <p:nvPr/>
              </p:nvGrpSpPr>
              <p:grpSpPr bwMode="auto">
                <a:xfrm>
                  <a:off x="0" y="376"/>
                  <a:ext cx="3008" cy="376"/>
                  <a:chOff x="0" y="0"/>
                  <a:chExt cx="3008" cy="376"/>
                </a:xfrm>
              </p:grpSpPr>
              <p:sp>
                <p:nvSpPr>
                  <p:cNvPr id="158" name="Rectangle 54"/>
                  <p:cNvSpPr>
                    <a:spLocks/>
                  </p:cNvSpPr>
                  <p:nvPr/>
                </p:nvSpPr>
                <p:spPr bwMode="auto">
                  <a:xfrm>
                    <a:off x="0" y="0"/>
                    <a:ext cx="376" cy="376"/>
                  </a:xfrm>
                  <a:prstGeom prst="rect">
                    <a:avLst/>
                  </a:prstGeom>
                  <a:solidFill>
                    <a:srgbClr val="20538D">
                      <a:alpha val="28627"/>
                    </a:srgbClr>
                  </a:solidFill>
                  <a:ln w="25400">
                    <a:solidFill>
                      <a:srgbClr val="70AAE6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en-US">
                      <a:solidFill>
                        <a:schemeClr val="tx1"/>
                      </a:solidFill>
                      <a:latin typeface="+mn-lt"/>
                    </a:endParaRPr>
                  </a:p>
                </p:txBody>
              </p:sp>
              <p:sp>
                <p:nvSpPr>
                  <p:cNvPr id="159" name="Rectangle 55"/>
                  <p:cNvSpPr>
                    <a:spLocks/>
                  </p:cNvSpPr>
                  <p:nvPr/>
                </p:nvSpPr>
                <p:spPr bwMode="auto">
                  <a:xfrm>
                    <a:off x="376" y="0"/>
                    <a:ext cx="376" cy="376"/>
                  </a:xfrm>
                  <a:prstGeom prst="rect">
                    <a:avLst/>
                  </a:prstGeom>
                  <a:solidFill>
                    <a:srgbClr val="20538D">
                      <a:alpha val="28627"/>
                    </a:srgbClr>
                  </a:solidFill>
                  <a:ln w="25400">
                    <a:solidFill>
                      <a:srgbClr val="70AAE6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en-US">
                      <a:solidFill>
                        <a:schemeClr val="tx1"/>
                      </a:solidFill>
                      <a:latin typeface="+mn-lt"/>
                    </a:endParaRPr>
                  </a:p>
                </p:txBody>
              </p:sp>
              <p:grpSp>
                <p:nvGrpSpPr>
                  <p:cNvPr id="160" name="Group 56"/>
                  <p:cNvGrpSpPr>
                    <a:grpSpLocks/>
                  </p:cNvGrpSpPr>
                  <p:nvPr/>
                </p:nvGrpSpPr>
                <p:grpSpPr bwMode="auto">
                  <a:xfrm>
                    <a:off x="752" y="0"/>
                    <a:ext cx="2256" cy="376"/>
                    <a:chOff x="0" y="0"/>
                    <a:chExt cx="2256" cy="376"/>
                  </a:xfrm>
                </p:grpSpPr>
                <p:sp>
                  <p:nvSpPr>
                    <p:cNvPr id="161" name="Rectangle 57"/>
                    <p:cNvSpPr>
                      <a:spLocks/>
                    </p:cNvSpPr>
                    <p:nvPr/>
                  </p:nvSpPr>
                  <p:spPr bwMode="auto">
                    <a:xfrm>
                      <a:off x="0" y="0"/>
                      <a:ext cx="376" cy="376"/>
                    </a:xfrm>
                    <a:prstGeom prst="rect">
                      <a:avLst/>
                    </a:prstGeom>
                    <a:solidFill>
                      <a:srgbClr val="20538D">
                        <a:alpha val="28627"/>
                      </a:srgbClr>
                    </a:solidFill>
                    <a:ln w="25400">
                      <a:solidFill>
                        <a:srgbClr val="70AAE6"/>
                      </a:solidFill>
                      <a:miter lim="800000"/>
                      <a:headEnd/>
                      <a:tailEnd/>
                    </a:ln>
                  </p:spPr>
                  <p:txBody>
                    <a:bodyPr lIns="0" tIns="0" rIns="0" bIns="0"/>
                    <a:lstStyle/>
                    <a:p>
                      <a:endParaRPr lang="en-US">
                        <a:solidFill>
                          <a:schemeClr val="tx1"/>
                        </a:solidFill>
                        <a:latin typeface="+mn-lt"/>
                      </a:endParaRPr>
                    </a:p>
                  </p:txBody>
                </p:sp>
                <p:sp>
                  <p:nvSpPr>
                    <p:cNvPr id="162" name="Rectangle 58"/>
                    <p:cNvSpPr>
                      <a:spLocks/>
                    </p:cNvSpPr>
                    <p:nvPr/>
                  </p:nvSpPr>
                  <p:spPr bwMode="auto">
                    <a:xfrm>
                      <a:off x="376" y="0"/>
                      <a:ext cx="376" cy="376"/>
                    </a:xfrm>
                    <a:prstGeom prst="rect">
                      <a:avLst/>
                    </a:prstGeom>
                    <a:solidFill>
                      <a:srgbClr val="20538D">
                        <a:alpha val="28627"/>
                      </a:srgbClr>
                    </a:solidFill>
                    <a:ln w="25400">
                      <a:solidFill>
                        <a:srgbClr val="70AAE6"/>
                      </a:solidFill>
                      <a:miter lim="800000"/>
                      <a:headEnd/>
                      <a:tailEnd/>
                    </a:ln>
                  </p:spPr>
                  <p:txBody>
                    <a:bodyPr lIns="0" tIns="0" rIns="0" bIns="0"/>
                    <a:lstStyle/>
                    <a:p>
                      <a:endParaRPr lang="en-US">
                        <a:solidFill>
                          <a:schemeClr val="tx1"/>
                        </a:solidFill>
                        <a:latin typeface="+mn-lt"/>
                      </a:endParaRPr>
                    </a:p>
                  </p:txBody>
                </p:sp>
                <p:sp>
                  <p:nvSpPr>
                    <p:cNvPr id="163" name="Rectangle 59"/>
                    <p:cNvSpPr>
                      <a:spLocks/>
                    </p:cNvSpPr>
                    <p:nvPr/>
                  </p:nvSpPr>
                  <p:spPr bwMode="auto">
                    <a:xfrm>
                      <a:off x="752" y="0"/>
                      <a:ext cx="376" cy="376"/>
                    </a:xfrm>
                    <a:prstGeom prst="rect">
                      <a:avLst/>
                    </a:prstGeom>
                    <a:solidFill>
                      <a:srgbClr val="20538D">
                        <a:alpha val="28627"/>
                      </a:srgbClr>
                    </a:solidFill>
                    <a:ln w="25400">
                      <a:solidFill>
                        <a:srgbClr val="70AAE6"/>
                      </a:solidFill>
                      <a:miter lim="800000"/>
                      <a:headEnd/>
                      <a:tailEnd/>
                    </a:ln>
                  </p:spPr>
                  <p:txBody>
                    <a:bodyPr lIns="0" tIns="0" rIns="0" bIns="0"/>
                    <a:lstStyle/>
                    <a:p>
                      <a:endParaRPr lang="en-US">
                        <a:solidFill>
                          <a:schemeClr val="tx1"/>
                        </a:solidFill>
                        <a:latin typeface="+mn-lt"/>
                      </a:endParaRPr>
                    </a:p>
                  </p:txBody>
                </p:sp>
                <p:sp>
                  <p:nvSpPr>
                    <p:cNvPr id="164" name="Rectangle 60"/>
                    <p:cNvSpPr>
                      <a:spLocks/>
                    </p:cNvSpPr>
                    <p:nvPr/>
                  </p:nvSpPr>
                  <p:spPr bwMode="auto">
                    <a:xfrm>
                      <a:off x="1128" y="0"/>
                      <a:ext cx="376" cy="376"/>
                    </a:xfrm>
                    <a:prstGeom prst="rect">
                      <a:avLst/>
                    </a:prstGeom>
                    <a:solidFill>
                      <a:srgbClr val="20538D">
                        <a:alpha val="28627"/>
                      </a:srgbClr>
                    </a:solidFill>
                    <a:ln w="25400">
                      <a:solidFill>
                        <a:srgbClr val="70AAE6"/>
                      </a:solidFill>
                      <a:miter lim="800000"/>
                      <a:headEnd/>
                      <a:tailEnd/>
                    </a:ln>
                  </p:spPr>
                  <p:txBody>
                    <a:bodyPr lIns="0" tIns="0" rIns="0" bIns="0"/>
                    <a:lstStyle/>
                    <a:p>
                      <a:endParaRPr lang="en-US">
                        <a:solidFill>
                          <a:schemeClr val="tx1"/>
                        </a:solidFill>
                        <a:latin typeface="+mn-lt"/>
                      </a:endParaRPr>
                    </a:p>
                  </p:txBody>
                </p:sp>
                <p:sp>
                  <p:nvSpPr>
                    <p:cNvPr id="165" name="Rectangle 61"/>
                    <p:cNvSpPr>
                      <a:spLocks/>
                    </p:cNvSpPr>
                    <p:nvPr/>
                  </p:nvSpPr>
                  <p:spPr bwMode="auto">
                    <a:xfrm>
                      <a:off x="1504" y="0"/>
                      <a:ext cx="376" cy="376"/>
                    </a:xfrm>
                    <a:prstGeom prst="rect">
                      <a:avLst/>
                    </a:prstGeom>
                    <a:solidFill>
                      <a:srgbClr val="20538D">
                        <a:alpha val="28627"/>
                      </a:srgbClr>
                    </a:solidFill>
                    <a:ln w="25400">
                      <a:solidFill>
                        <a:srgbClr val="70AAE6"/>
                      </a:solidFill>
                      <a:miter lim="800000"/>
                      <a:headEnd/>
                      <a:tailEnd/>
                    </a:ln>
                  </p:spPr>
                  <p:txBody>
                    <a:bodyPr lIns="0" tIns="0" rIns="0" bIns="0"/>
                    <a:lstStyle/>
                    <a:p>
                      <a:endParaRPr lang="en-US">
                        <a:solidFill>
                          <a:schemeClr val="tx1"/>
                        </a:solidFill>
                        <a:latin typeface="+mn-lt"/>
                      </a:endParaRPr>
                    </a:p>
                  </p:txBody>
                </p:sp>
                <p:sp>
                  <p:nvSpPr>
                    <p:cNvPr id="166" name="Rectangle 62"/>
                    <p:cNvSpPr>
                      <a:spLocks/>
                    </p:cNvSpPr>
                    <p:nvPr/>
                  </p:nvSpPr>
                  <p:spPr bwMode="auto">
                    <a:xfrm>
                      <a:off x="1880" y="0"/>
                      <a:ext cx="376" cy="376"/>
                    </a:xfrm>
                    <a:prstGeom prst="rect">
                      <a:avLst/>
                    </a:prstGeom>
                    <a:solidFill>
                      <a:srgbClr val="20538D">
                        <a:alpha val="28627"/>
                      </a:srgbClr>
                    </a:solidFill>
                    <a:ln w="25400">
                      <a:solidFill>
                        <a:srgbClr val="70AAE6"/>
                      </a:solidFill>
                      <a:miter lim="800000"/>
                      <a:headEnd/>
                      <a:tailEnd/>
                    </a:ln>
                  </p:spPr>
                  <p:txBody>
                    <a:bodyPr lIns="0" tIns="0" rIns="0" bIns="0"/>
                    <a:lstStyle/>
                    <a:p>
                      <a:endParaRPr lang="en-US">
                        <a:solidFill>
                          <a:schemeClr val="tx1"/>
                        </a:solidFill>
                        <a:latin typeface="+mn-lt"/>
                      </a:endParaRPr>
                    </a:p>
                  </p:txBody>
                </p:sp>
              </p:grpSp>
            </p:grpSp>
          </p:grpSp>
        </p:grpSp>
        <p:grpSp>
          <p:nvGrpSpPr>
            <p:cNvPr id="123" name="Group 63"/>
            <p:cNvGrpSpPr>
              <a:grpSpLocks/>
            </p:cNvGrpSpPr>
            <p:nvPr/>
          </p:nvGrpSpPr>
          <p:grpSpPr bwMode="auto">
            <a:xfrm>
              <a:off x="0" y="1504"/>
              <a:ext cx="3008" cy="752"/>
              <a:chOff x="0" y="0"/>
              <a:chExt cx="3008" cy="752"/>
            </a:xfrm>
          </p:grpSpPr>
          <p:grpSp>
            <p:nvGrpSpPr>
              <p:cNvPr id="134" name="Group 64"/>
              <p:cNvGrpSpPr>
                <a:grpSpLocks/>
              </p:cNvGrpSpPr>
              <p:nvPr/>
            </p:nvGrpSpPr>
            <p:grpSpPr bwMode="auto">
              <a:xfrm>
                <a:off x="0" y="0"/>
                <a:ext cx="3008" cy="376"/>
                <a:chOff x="0" y="0"/>
                <a:chExt cx="3008" cy="376"/>
              </a:xfrm>
            </p:grpSpPr>
            <p:sp>
              <p:nvSpPr>
                <p:cNvPr id="145" name="Rectangle 65"/>
                <p:cNvSpPr>
                  <a:spLocks/>
                </p:cNvSpPr>
                <p:nvPr/>
              </p:nvSpPr>
              <p:spPr bwMode="auto">
                <a:xfrm>
                  <a:off x="0" y="0"/>
                  <a:ext cx="376" cy="376"/>
                </a:xfrm>
                <a:prstGeom prst="rect">
                  <a:avLst/>
                </a:prstGeom>
                <a:solidFill>
                  <a:srgbClr val="20538D">
                    <a:alpha val="28627"/>
                  </a:srgbClr>
                </a:solidFill>
                <a:ln w="25400">
                  <a:solidFill>
                    <a:srgbClr val="70AAE6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endParaRPr lang="en-US">
                    <a:solidFill>
                      <a:schemeClr val="tx1"/>
                    </a:solidFill>
                    <a:latin typeface="+mn-lt"/>
                  </a:endParaRPr>
                </a:p>
              </p:txBody>
            </p:sp>
            <p:sp>
              <p:nvSpPr>
                <p:cNvPr id="146" name="Rectangle 66"/>
                <p:cNvSpPr>
                  <a:spLocks/>
                </p:cNvSpPr>
                <p:nvPr/>
              </p:nvSpPr>
              <p:spPr bwMode="auto">
                <a:xfrm>
                  <a:off x="376" y="0"/>
                  <a:ext cx="376" cy="376"/>
                </a:xfrm>
                <a:prstGeom prst="rect">
                  <a:avLst/>
                </a:prstGeom>
                <a:solidFill>
                  <a:srgbClr val="20538D">
                    <a:alpha val="28627"/>
                  </a:srgbClr>
                </a:solidFill>
                <a:ln w="25400">
                  <a:solidFill>
                    <a:srgbClr val="70AAE6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endParaRPr lang="en-US">
                    <a:solidFill>
                      <a:schemeClr val="tx1"/>
                    </a:solidFill>
                    <a:latin typeface="+mn-lt"/>
                  </a:endParaRPr>
                </a:p>
              </p:txBody>
            </p:sp>
            <p:grpSp>
              <p:nvGrpSpPr>
                <p:cNvPr id="147" name="Group 67"/>
                <p:cNvGrpSpPr>
                  <a:grpSpLocks/>
                </p:cNvGrpSpPr>
                <p:nvPr/>
              </p:nvGrpSpPr>
              <p:grpSpPr bwMode="auto">
                <a:xfrm>
                  <a:off x="752" y="0"/>
                  <a:ext cx="2256" cy="376"/>
                  <a:chOff x="0" y="0"/>
                  <a:chExt cx="2256" cy="376"/>
                </a:xfrm>
              </p:grpSpPr>
              <p:sp>
                <p:nvSpPr>
                  <p:cNvPr id="148" name="Rectangle 68"/>
                  <p:cNvSpPr>
                    <a:spLocks/>
                  </p:cNvSpPr>
                  <p:nvPr/>
                </p:nvSpPr>
                <p:spPr bwMode="auto">
                  <a:xfrm>
                    <a:off x="0" y="0"/>
                    <a:ext cx="376" cy="376"/>
                  </a:xfrm>
                  <a:prstGeom prst="rect">
                    <a:avLst/>
                  </a:prstGeom>
                  <a:solidFill>
                    <a:srgbClr val="20538D">
                      <a:alpha val="28627"/>
                    </a:srgbClr>
                  </a:solidFill>
                  <a:ln w="25400">
                    <a:solidFill>
                      <a:srgbClr val="70AAE6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en-US">
                      <a:solidFill>
                        <a:schemeClr val="tx1"/>
                      </a:solidFill>
                      <a:latin typeface="+mn-lt"/>
                    </a:endParaRPr>
                  </a:p>
                </p:txBody>
              </p:sp>
              <p:sp>
                <p:nvSpPr>
                  <p:cNvPr id="149" name="Rectangle 69"/>
                  <p:cNvSpPr>
                    <a:spLocks/>
                  </p:cNvSpPr>
                  <p:nvPr/>
                </p:nvSpPr>
                <p:spPr bwMode="auto">
                  <a:xfrm>
                    <a:off x="376" y="0"/>
                    <a:ext cx="376" cy="376"/>
                  </a:xfrm>
                  <a:prstGeom prst="rect">
                    <a:avLst/>
                  </a:prstGeom>
                  <a:solidFill>
                    <a:srgbClr val="20538D">
                      <a:alpha val="28627"/>
                    </a:srgbClr>
                  </a:solidFill>
                  <a:ln w="25400">
                    <a:solidFill>
                      <a:srgbClr val="70AAE6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en-US">
                      <a:solidFill>
                        <a:schemeClr val="tx1"/>
                      </a:solidFill>
                      <a:latin typeface="+mn-lt"/>
                    </a:endParaRPr>
                  </a:p>
                </p:txBody>
              </p:sp>
              <p:sp>
                <p:nvSpPr>
                  <p:cNvPr id="150" name="Rectangle 70"/>
                  <p:cNvSpPr>
                    <a:spLocks/>
                  </p:cNvSpPr>
                  <p:nvPr/>
                </p:nvSpPr>
                <p:spPr bwMode="auto">
                  <a:xfrm>
                    <a:off x="752" y="0"/>
                    <a:ext cx="376" cy="376"/>
                  </a:xfrm>
                  <a:prstGeom prst="rect">
                    <a:avLst/>
                  </a:prstGeom>
                  <a:solidFill>
                    <a:srgbClr val="20538D">
                      <a:alpha val="28627"/>
                    </a:srgbClr>
                  </a:solidFill>
                  <a:ln w="25400">
                    <a:solidFill>
                      <a:srgbClr val="70AAE6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en-US">
                      <a:solidFill>
                        <a:schemeClr val="tx1"/>
                      </a:solidFill>
                      <a:latin typeface="+mn-lt"/>
                    </a:endParaRPr>
                  </a:p>
                </p:txBody>
              </p:sp>
              <p:sp>
                <p:nvSpPr>
                  <p:cNvPr id="151" name="Rectangle 71"/>
                  <p:cNvSpPr>
                    <a:spLocks/>
                  </p:cNvSpPr>
                  <p:nvPr/>
                </p:nvSpPr>
                <p:spPr bwMode="auto">
                  <a:xfrm>
                    <a:off x="1128" y="0"/>
                    <a:ext cx="376" cy="376"/>
                  </a:xfrm>
                  <a:prstGeom prst="rect">
                    <a:avLst/>
                  </a:prstGeom>
                  <a:solidFill>
                    <a:srgbClr val="20538D">
                      <a:alpha val="28627"/>
                    </a:srgbClr>
                  </a:solidFill>
                  <a:ln w="25400">
                    <a:solidFill>
                      <a:srgbClr val="70AAE6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en-US">
                      <a:solidFill>
                        <a:schemeClr val="tx1"/>
                      </a:solidFill>
                      <a:latin typeface="+mn-lt"/>
                    </a:endParaRPr>
                  </a:p>
                </p:txBody>
              </p:sp>
              <p:sp>
                <p:nvSpPr>
                  <p:cNvPr id="152" name="Rectangle 72"/>
                  <p:cNvSpPr>
                    <a:spLocks/>
                  </p:cNvSpPr>
                  <p:nvPr/>
                </p:nvSpPr>
                <p:spPr bwMode="auto">
                  <a:xfrm>
                    <a:off x="1504" y="0"/>
                    <a:ext cx="376" cy="376"/>
                  </a:xfrm>
                  <a:prstGeom prst="rect">
                    <a:avLst/>
                  </a:prstGeom>
                  <a:solidFill>
                    <a:srgbClr val="20538D">
                      <a:alpha val="28627"/>
                    </a:srgbClr>
                  </a:solidFill>
                  <a:ln w="25400">
                    <a:solidFill>
                      <a:srgbClr val="70AAE6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en-US">
                      <a:solidFill>
                        <a:schemeClr val="tx1"/>
                      </a:solidFill>
                      <a:latin typeface="+mn-lt"/>
                    </a:endParaRPr>
                  </a:p>
                </p:txBody>
              </p:sp>
              <p:sp>
                <p:nvSpPr>
                  <p:cNvPr id="153" name="Rectangle 73"/>
                  <p:cNvSpPr>
                    <a:spLocks/>
                  </p:cNvSpPr>
                  <p:nvPr/>
                </p:nvSpPr>
                <p:spPr bwMode="auto">
                  <a:xfrm>
                    <a:off x="1880" y="0"/>
                    <a:ext cx="376" cy="376"/>
                  </a:xfrm>
                  <a:prstGeom prst="rect">
                    <a:avLst/>
                  </a:prstGeom>
                  <a:solidFill>
                    <a:srgbClr val="20538D">
                      <a:alpha val="28627"/>
                    </a:srgbClr>
                  </a:solidFill>
                  <a:ln w="25400">
                    <a:solidFill>
                      <a:srgbClr val="70AAE6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en-US">
                      <a:solidFill>
                        <a:schemeClr val="tx1"/>
                      </a:solidFill>
                      <a:latin typeface="+mn-lt"/>
                    </a:endParaRPr>
                  </a:p>
                </p:txBody>
              </p:sp>
            </p:grpSp>
          </p:grpSp>
          <p:grpSp>
            <p:nvGrpSpPr>
              <p:cNvPr id="135" name="Group 74"/>
              <p:cNvGrpSpPr>
                <a:grpSpLocks/>
              </p:cNvGrpSpPr>
              <p:nvPr/>
            </p:nvGrpSpPr>
            <p:grpSpPr bwMode="auto">
              <a:xfrm>
                <a:off x="0" y="376"/>
                <a:ext cx="3008" cy="376"/>
                <a:chOff x="0" y="0"/>
                <a:chExt cx="3008" cy="376"/>
              </a:xfrm>
            </p:grpSpPr>
            <p:sp>
              <p:nvSpPr>
                <p:cNvPr id="136" name="Rectangle 75"/>
                <p:cNvSpPr>
                  <a:spLocks/>
                </p:cNvSpPr>
                <p:nvPr/>
              </p:nvSpPr>
              <p:spPr bwMode="auto">
                <a:xfrm>
                  <a:off x="0" y="0"/>
                  <a:ext cx="376" cy="376"/>
                </a:xfrm>
                <a:prstGeom prst="rect">
                  <a:avLst/>
                </a:prstGeom>
                <a:solidFill>
                  <a:srgbClr val="20538D">
                    <a:alpha val="28627"/>
                  </a:srgbClr>
                </a:solidFill>
                <a:ln w="25400">
                  <a:solidFill>
                    <a:srgbClr val="70AAE6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endParaRPr lang="en-US">
                    <a:solidFill>
                      <a:schemeClr val="tx1"/>
                    </a:solidFill>
                    <a:latin typeface="+mn-lt"/>
                  </a:endParaRPr>
                </a:p>
              </p:txBody>
            </p:sp>
            <p:sp>
              <p:nvSpPr>
                <p:cNvPr id="137" name="Rectangle 76"/>
                <p:cNvSpPr>
                  <a:spLocks/>
                </p:cNvSpPr>
                <p:nvPr/>
              </p:nvSpPr>
              <p:spPr bwMode="auto">
                <a:xfrm>
                  <a:off x="376" y="0"/>
                  <a:ext cx="376" cy="376"/>
                </a:xfrm>
                <a:prstGeom prst="rect">
                  <a:avLst/>
                </a:prstGeom>
                <a:solidFill>
                  <a:srgbClr val="20538D">
                    <a:alpha val="28627"/>
                  </a:srgbClr>
                </a:solidFill>
                <a:ln w="25400">
                  <a:solidFill>
                    <a:srgbClr val="70AAE6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endParaRPr lang="en-US">
                    <a:solidFill>
                      <a:schemeClr val="tx1"/>
                    </a:solidFill>
                    <a:latin typeface="+mn-lt"/>
                  </a:endParaRPr>
                </a:p>
              </p:txBody>
            </p:sp>
            <p:grpSp>
              <p:nvGrpSpPr>
                <p:cNvPr id="138" name="Group 77"/>
                <p:cNvGrpSpPr>
                  <a:grpSpLocks/>
                </p:cNvGrpSpPr>
                <p:nvPr/>
              </p:nvGrpSpPr>
              <p:grpSpPr bwMode="auto">
                <a:xfrm>
                  <a:off x="752" y="0"/>
                  <a:ext cx="2256" cy="376"/>
                  <a:chOff x="0" y="0"/>
                  <a:chExt cx="2256" cy="376"/>
                </a:xfrm>
              </p:grpSpPr>
              <p:sp>
                <p:nvSpPr>
                  <p:cNvPr id="139" name="Rectangle 78"/>
                  <p:cNvSpPr>
                    <a:spLocks/>
                  </p:cNvSpPr>
                  <p:nvPr/>
                </p:nvSpPr>
                <p:spPr bwMode="auto">
                  <a:xfrm>
                    <a:off x="0" y="0"/>
                    <a:ext cx="376" cy="376"/>
                  </a:xfrm>
                  <a:prstGeom prst="rect">
                    <a:avLst/>
                  </a:prstGeom>
                  <a:solidFill>
                    <a:srgbClr val="20538D">
                      <a:alpha val="28627"/>
                    </a:srgbClr>
                  </a:solidFill>
                  <a:ln w="25400">
                    <a:solidFill>
                      <a:srgbClr val="70AAE6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en-US">
                      <a:solidFill>
                        <a:schemeClr val="tx1"/>
                      </a:solidFill>
                      <a:latin typeface="+mn-lt"/>
                    </a:endParaRPr>
                  </a:p>
                </p:txBody>
              </p:sp>
              <p:sp>
                <p:nvSpPr>
                  <p:cNvPr id="140" name="Rectangle 79"/>
                  <p:cNvSpPr>
                    <a:spLocks/>
                  </p:cNvSpPr>
                  <p:nvPr/>
                </p:nvSpPr>
                <p:spPr bwMode="auto">
                  <a:xfrm>
                    <a:off x="376" y="0"/>
                    <a:ext cx="376" cy="376"/>
                  </a:xfrm>
                  <a:prstGeom prst="rect">
                    <a:avLst/>
                  </a:prstGeom>
                  <a:solidFill>
                    <a:srgbClr val="20538D">
                      <a:alpha val="28627"/>
                    </a:srgbClr>
                  </a:solidFill>
                  <a:ln w="25400">
                    <a:solidFill>
                      <a:srgbClr val="70AAE6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en-US">
                      <a:solidFill>
                        <a:schemeClr val="tx1"/>
                      </a:solidFill>
                      <a:latin typeface="+mn-lt"/>
                    </a:endParaRPr>
                  </a:p>
                </p:txBody>
              </p:sp>
              <p:sp>
                <p:nvSpPr>
                  <p:cNvPr id="141" name="Rectangle 80"/>
                  <p:cNvSpPr>
                    <a:spLocks/>
                  </p:cNvSpPr>
                  <p:nvPr/>
                </p:nvSpPr>
                <p:spPr bwMode="auto">
                  <a:xfrm>
                    <a:off x="752" y="0"/>
                    <a:ext cx="376" cy="376"/>
                  </a:xfrm>
                  <a:prstGeom prst="rect">
                    <a:avLst/>
                  </a:prstGeom>
                  <a:solidFill>
                    <a:srgbClr val="20538D">
                      <a:alpha val="28627"/>
                    </a:srgbClr>
                  </a:solidFill>
                  <a:ln w="25400">
                    <a:solidFill>
                      <a:srgbClr val="70AAE6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en-US">
                      <a:solidFill>
                        <a:schemeClr val="tx1"/>
                      </a:solidFill>
                      <a:latin typeface="+mn-lt"/>
                    </a:endParaRPr>
                  </a:p>
                </p:txBody>
              </p:sp>
              <p:sp>
                <p:nvSpPr>
                  <p:cNvPr id="142" name="Rectangle 81"/>
                  <p:cNvSpPr>
                    <a:spLocks/>
                  </p:cNvSpPr>
                  <p:nvPr/>
                </p:nvSpPr>
                <p:spPr bwMode="auto">
                  <a:xfrm>
                    <a:off x="1128" y="0"/>
                    <a:ext cx="376" cy="376"/>
                  </a:xfrm>
                  <a:prstGeom prst="rect">
                    <a:avLst/>
                  </a:prstGeom>
                  <a:solidFill>
                    <a:srgbClr val="20538D">
                      <a:alpha val="28627"/>
                    </a:srgbClr>
                  </a:solidFill>
                  <a:ln w="25400">
                    <a:solidFill>
                      <a:srgbClr val="70AAE6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en-US">
                      <a:solidFill>
                        <a:schemeClr val="tx1"/>
                      </a:solidFill>
                      <a:latin typeface="+mn-lt"/>
                    </a:endParaRPr>
                  </a:p>
                </p:txBody>
              </p:sp>
              <p:sp>
                <p:nvSpPr>
                  <p:cNvPr id="143" name="Rectangle 82"/>
                  <p:cNvSpPr>
                    <a:spLocks/>
                  </p:cNvSpPr>
                  <p:nvPr/>
                </p:nvSpPr>
                <p:spPr bwMode="auto">
                  <a:xfrm>
                    <a:off x="1504" y="0"/>
                    <a:ext cx="376" cy="376"/>
                  </a:xfrm>
                  <a:prstGeom prst="rect">
                    <a:avLst/>
                  </a:prstGeom>
                  <a:solidFill>
                    <a:srgbClr val="20538D">
                      <a:alpha val="28627"/>
                    </a:srgbClr>
                  </a:solidFill>
                  <a:ln w="25400">
                    <a:solidFill>
                      <a:srgbClr val="70AAE6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en-US">
                      <a:solidFill>
                        <a:schemeClr val="tx1"/>
                      </a:solidFill>
                      <a:latin typeface="+mn-lt"/>
                    </a:endParaRPr>
                  </a:p>
                </p:txBody>
              </p:sp>
              <p:sp>
                <p:nvSpPr>
                  <p:cNvPr id="144" name="Rectangle 83"/>
                  <p:cNvSpPr>
                    <a:spLocks/>
                  </p:cNvSpPr>
                  <p:nvPr/>
                </p:nvSpPr>
                <p:spPr bwMode="auto">
                  <a:xfrm>
                    <a:off x="1880" y="0"/>
                    <a:ext cx="376" cy="376"/>
                  </a:xfrm>
                  <a:prstGeom prst="rect">
                    <a:avLst/>
                  </a:prstGeom>
                  <a:solidFill>
                    <a:srgbClr val="20538D">
                      <a:alpha val="28627"/>
                    </a:srgbClr>
                  </a:solidFill>
                  <a:ln w="25400">
                    <a:solidFill>
                      <a:srgbClr val="70AAE6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en-US">
                      <a:solidFill>
                        <a:schemeClr val="tx1"/>
                      </a:solidFill>
                      <a:latin typeface="+mn-lt"/>
                    </a:endParaRPr>
                  </a:p>
                </p:txBody>
              </p:sp>
            </p:grpSp>
          </p:grpSp>
        </p:grpSp>
        <p:grpSp>
          <p:nvGrpSpPr>
            <p:cNvPr id="124" name="Group 84"/>
            <p:cNvGrpSpPr>
              <a:grpSpLocks/>
            </p:cNvGrpSpPr>
            <p:nvPr/>
          </p:nvGrpSpPr>
          <p:grpSpPr bwMode="auto">
            <a:xfrm>
              <a:off x="0" y="2256"/>
              <a:ext cx="3008" cy="376"/>
              <a:chOff x="0" y="0"/>
              <a:chExt cx="3008" cy="376"/>
            </a:xfrm>
          </p:grpSpPr>
          <p:sp>
            <p:nvSpPr>
              <p:cNvPr id="125" name="Rectangle 85"/>
              <p:cNvSpPr>
                <a:spLocks/>
              </p:cNvSpPr>
              <p:nvPr/>
            </p:nvSpPr>
            <p:spPr bwMode="auto">
              <a:xfrm>
                <a:off x="0" y="0"/>
                <a:ext cx="376" cy="376"/>
              </a:xfrm>
              <a:prstGeom prst="rect">
                <a:avLst/>
              </a:prstGeom>
              <a:solidFill>
                <a:srgbClr val="20538D">
                  <a:alpha val="28627"/>
                </a:srgbClr>
              </a:solidFill>
              <a:ln w="25400">
                <a:solidFill>
                  <a:srgbClr val="70AAE6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26" name="Rectangle 86"/>
              <p:cNvSpPr>
                <a:spLocks/>
              </p:cNvSpPr>
              <p:nvPr/>
            </p:nvSpPr>
            <p:spPr bwMode="auto">
              <a:xfrm>
                <a:off x="376" y="0"/>
                <a:ext cx="376" cy="376"/>
              </a:xfrm>
              <a:prstGeom prst="rect">
                <a:avLst/>
              </a:prstGeom>
              <a:solidFill>
                <a:srgbClr val="20538D">
                  <a:alpha val="28627"/>
                </a:srgbClr>
              </a:solidFill>
              <a:ln w="25400">
                <a:solidFill>
                  <a:srgbClr val="70AAE6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>
                  <a:solidFill>
                    <a:schemeClr val="tx1"/>
                  </a:solidFill>
                  <a:latin typeface="+mn-lt"/>
                </a:endParaRPr>
              </a:p>
            </p:txBody>
          </p:sp>
          <p:grpSp>
            <p:nvGrpSpPr>
              <p:cNvPr id="127" name="Group 87"/>
              <p:cNvGrpSpPr>
                <a:grpSpLocks/>
              </p:cNvGrpSpPr>
              <p:nvPr/>
            </p:nvGrpSpPr>
            <p:grpSpPr bwMode="auto">
              <a:xfrm>
                <a:off x="752" y="0"/>
                <a:ext cx="2256" cy="376"/>
                <a:chOff x="0" y="0"/>
                <a:chExt cx="2256" cy="376"/>
              </a:xfrm>
            </p:grpSpPr>
            <p:sp>
              <p:nvSpPr>
                <p:cNvPr id="128" name="Rectangle 88"/>
                <p:cNvSpPr>
                  <a:spLocks/>
                </p:cNvSpPr>
                <p:nvPr/>
              </p:nvSpPr>
              <p:spPr bwMode="auto">
                <a:xfrm>
                  <a:off x="0" y="0"/>
                  <a:ext cx="376" cy="376"/>
                </a:xfrm>
                <a:prstGeom prst="rect">
                  <a:avLst/>
                </a:prstGeom>
                <a:solidFill>
                  <a:srgbClr val="20538D">
                    <a:alpha val="28627"/>
                  </a:srgbClr>
                </a:solidFill>
                <a:ln w="25400">
                  <a:solidFill>
                    <a:srgbClr val="70AAE6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endParaRPr lang="en-US">
                    <a:solidFill>
                      <a:schemeClr val="tx1"/>
                    </a:solidFill>
                    <a:latin typeface="+mn-lt"/>
                  </a:endParaRPr>
                </a:p>
              </p:txBody>
            </p:sp>
            <p:sp>
              <p:nvSpPr>
                <p:cNvPr id="129" name="Rectangle 89"/>
                <p:cNvSpPr>
                  <a:spLocks/>
                </p:cNvSpPr>
                <p:nvPr/>
              </p:nvSpPr>
              <p:spPr bwMode="auto">
                <a:xfrm>
                  <a:off x="376" y="0"/>
                  <a:ext cx="376" cy="376"/>
                </a:xfrm>
                <a:prstGeom prst="rect">
                  <a:avLst/>
                </a:prstGeom>
                <a:solidFill>
                  <a:srgbClr val="20538D">
                    <a:alpha val="28627"/>
                  </a:srgbClr>
                </a:solidFill>
                <a:ln w="25400">
                  <a:solidFill>
                    <a:srgbClr val="70AAE6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endParaRPr lang="en-US">
                    <a:solidFill>
                      <a:schemeClr val="tx1"/>
                    </a:solidFill>
                    <a:latin typeface="+mn-lt"/>
                  </a:endParaRPr>
                </a:p>
              </p:txBody>
            </p:sp>
            <p:sp>
              <p:nvSpPr>
                <p:cNvPr id="130" name="Rectangle 90"/>
                <p:cNvSpPr>
                  <a:spLocks/>
                </p:cNvSpPr>
                <p:nvPr/>
              </p:nvSpPr>
              <p:spPr bwMode="auto">
                <a:xfrm>
                  <a:off x="752" y="0"/>
                  <a:ext cx="376" cy="376"/>
                </a:xfrm>
                <a:prstGeom prst="rect">
                  <a:avLst/>
                </a:prstGeom>
                <a:solidFill>
                  <a:srgbClr val="20538D">
                    <a:alpha val="28627"/>
                  </a:srgbClr>
                </a:solidFill>
                <a:ln w="25400">
                  <a:solidFill>
                    <a:srgbClr val="70AAE6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endParaRPr lang="en-US">
                    <a:solidFill>
                      <a:schemeClr val="tx1"/>
                    </a:solidFill>
                    <a:latin typeface="+mn-lt"/>
                  </a:endParaRPr>
                </a:p>
              </p:txBody>
            </p:sp>
            <p:sp>
              <p:nvSpPr>
                <p:cNvPr id="131" name="Rectangle 91"/>
                <p:cNvSpPr>
                  <a:spLocks/>
                </p:cNvSpPr>
                <p:nvPr/>
              </p:nvSpPr>
              <p:spPr bwMode="auto">
                <a:xfrm>
                  <a:off x="1128" y="0"/>
                  <a:ext cx="376" cy="376"/>
                </a:xfrm>
                <a:prstGeom prst="rect">
                  <a:avLst/>
                </a:prstGeom>
                <a:solidFill>
                  <a:srgbClr val="20538D">
                    <a:alpha val="28627"/>
                  </a:srgbClr>
                </a:solidFill>
                <a:ln w="25400">
                  <a:solidFill>
                    <a:srgbClr val="70AAE6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endParaRPr lang="en-US">
                    <a:solidFill>
                      <a:schemeClr val="tx1"/>
                    </a:solidFill>
                    <a:latin typeface="+mn-lt"/>
                  </a:endParaRPr>
                </a:p>
              </p:txBody>
            </p:sp>
            <p:sp>
              <p:nvSpPr>
                <p:cNvPr id="132" name="Rectangle 92"/>
                <p:cNvSpPr>
                  <a:spLocks/>
                </p:cNvSpPr>
                <p:nvPr/>
              </p:nvSpPr>
              <p:spPr bwMode="auto">
                <a:xfrm>
                  <a:off x="1504" y="0"/>
                  <a:ext cx="376" cy="376"/>
                </a:xfrm>
                <a:prstGeom prst="rect">
                  <a:avLst/>
                </a:prstGeom>
                <a:solidFill>
                  <a:srgbClr val="20538D">
                    <a:alpha val="28627"/>
                  </a:srgbClr>
                </a:solidFill>
                <a:ln w="25400">
                  <a:solidFill>
                    <a:srgbClr val="70AAE6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endParaRPr lang="en-US">
                    <a:solidFill>
                      <a:schemeClr val="tx1"/>
                    </a:solidFill>
                    <a:latin typeface="+mn-lt"/>
                  </a:endParaRPr>
                </a:p>
              </p:txBody>
            </p:sp>
            <p:sp>
              <p:nvSpPr>
                <p:cNvPr id="133" name="Rectangle 93"/>
                <p:cNvSpPr>
                  <a:spLocks/>
                </p:cNvSpPr>
                <p:nvPr/>
              </p:nvSpPr>
              <p:spPr bwMode="auto">
                <a:xfrm>
                  <a:off x="1880" y="0"/>
                  <a:ext cx="376" cy="376"/>
                </a:xfrm>
                <a:prstGeom prst="rect">
                  <a:avLst/>
                </a:prstGeom>
                <a:solidFill>
                  <a:srgbClr val="20538D">
                    <a:alpha val="28627"/>
                  </a:srgbClr>
                </a:solidFill>
                <a:ln w="25400">
                  <a:solidFill>
                    <a:srgbClr val="70AAE6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endParaRPr lang="en-US">
                    <a:solidFill>
                      <a:schemeClr val="tx1"/>
                    </a:solidFill>
                    <a:latin typeface="+mn-lt"/>
                  </a:endParaRPr>
                </a:p>
              </p:txBody>
            </p:sp>
          </p:grpSp>
        </p:grpSp>
      </p:grpSp>
      <p:sp>
        <p:nvSpPr>
          <p:cNvPr id="196" name="Rectangle 169"/>
          <p:cNvSpPr>
            <a:spLocks/>
          </p:cNvSpPr>
          <p:nvPr/>
        </p:nvSpPr>
        <p:spPr bwMode="auto">
          <a:xfrm>
            <a:off x="3176629" y="4062867"/>
            <a:ext cx="255587" cy="255588"/>
          </a:xfrm>
          <a:prstGeom prst="rect">
            <a:avLst/>
          </a:prstGeom>
          <a:noFill/>
          <a:ln w="50800">
            <a:solidFill>
              <a:srgbClr val="FFFF66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solidFill>
                <a:schemeClr val="tx1"/>
              </a:solidFill>
              <a:latin typeface="+mn-lt"/>
            </a:endParaRPr>
          </a:p>
        </p:txBody>
      </p:sp>
      <p:sp>
        <p:nvSpPr>
          <p:cNvPr id="197" name="Rectangle 170"/>
          <p:cNvSpPr>
            <a:spLocks/>
          </p:cNvSpPr>
          <p:nvPr/>
        </p:nvSpPr>
        <p:spPr bwMode="auto">
          <a:xfrm>
            <a:off x="2152665" y="4318455"/>
            <a:ext cx="255588" cy="255587"/>
          </a:xfrm>
          <a:prstGeom prst="rect">
            <a:avLst/>
          </a:prstGeom>
          <a:noFill/>
          <a:ln w="50800">
            <a:solidFill>
              <a:srgbClr val="FFFF66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solidFill>
                <a:schemeClr val="tx1"/>
              </a:solidFill>
              <a:latin typeface="+mn-lt"/>
            </a:endParaRPr>
          </a:p>
        </p:txBody>
      </p:sp>
      <p:grpSp>
        <p:nvGrpSpPr>
          <p:cNvPr id="198" name="Group 171"/>
          <p:cNvGrpSpPr>
            <a:grpSpLocks/>
          </p:cNvGrpSpPr>
          <p:nvPr/>
        </p:nvGrpSpPr>
        <p:grpSpPr bwMode="auto">
          <a:xfrm>
            <a:off x="2155851" y="4062867"/>
            <a:ext cx="1084263" cy="495300"/>
            <a:chOff x="0" y="0"/>
            <a:chExt cx="1592" cy="728"/>
          </a:xfrm>
        </p:grpSpPr>
        <p:sp>
          <p:nvSpPr>
            <p:cNvPr id="199" name="Rectangle 172"/>
            <p:cNvSpPr>
              <a:spLocks/>
            </p:cNvSpPr>
            <p:nvPr/>
          </p:nvSpPr>
          <p:spPr bwMode="auto">
            <a:xfrm rot="10800000">
              <a:off x="0" y="632"/>
              <a:ext cx="96" cy="96"/>
            </a:xfrm>
            <a:prstGeom prst="rect">
              <a:avLst/>
            </a:prstGeom>
            <a:solidFill>
              <a:srgbClr val="DD181A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lIns="0" tIns="0" rIns="0" bIns="0"/>
            <a:lstStyle/>
            <a:p>
              <a:endParaRPr lang="en-US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200" name="Rectangle 173"/>
            <p:cNvSpPr>
              <a:spLocks/>
            </p:cNvSpPr>
            <p:nvPr/>
          </p:nvSpPr>
          <p:spPr bwMode="auto">
            <a:xfrm rot="10800000">
              <a:off x="1496" y="0"/>
              <a:ext cx="96" cy="96"/>
            </a:xfrm>
            <a:prstGeom prst="rect">
              <a:avLst/>
            </a:prstGeom>
            <a:solidFill>
              <a:srgbClr val="DD181A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lIns="0" tIns="0" rIns="0" bIns="0"/>
            <a:lstStyle/>
            <a:p>
              <a:endParaRPr lang="en-US">
                <a:solidFill>
                  <a:schemeClr val="tx1"/>
                </a:solidFill>
                <a:latin typeface="+mn-lt"/>
              </a:endParaRPr>
            </a:p>
          </p:txBody>
        </p:sp>
      </p:grpSp>
      <p:sp>
        <p:nvSpPr>
          <p:cNvPr id="201" name="Rectangle 175"/>
          <p:cNvSpPr>
            <a:spLocks/>
          </p:cNvSpPr>
          <p:nvPr/>
        </p:nvSpPr>
        <p:spPr bwMode="auto">
          <a:xfrm>
            <a:off x="4835549" y="2756355"/>
            <a:ext cx="3408859" cy="1231106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36513" algn="ctr"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+mn-lt"/>
              </a:rPr>
              <a:t>Synchronization between </a:t>
            </a:r>
            <a:r>
              <a:rPr lang="en-US" sz="2000" b="1" dirty="0">
                <a:solidFill>
                  <a:schemeClr val="accent6"/>
                </a:solidFill>
                <a:latin typeface="+mn-lt"/>
                <a:sym typeface="Myriad Set TextItalic" charset="0"/>
              </a:rPr>
              <a:t>work-items</a:t>
            </a:r>
            <a:r>
              <a:rPr lang="en-US" sz="2000" b="1" dirty="0">
                <a:solidFill>
                  <a:schemeClr val="accent6"/>
                </a:solidFill>
                <a:latin typeface="+mn-lt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+mn-lt"/>
              </a:rPr>
              <a:t>possible only </a:t>
            </a:r>
            <a:r>
              <a:rPr lang="en-US" sz="2000" b="1" dirty="0">
                <a:solidFill>
                  <a:schemeClr val="tx1"/>
                </a:solidFill>
                <a:latin typeface="+mn-lt"/>
                <a:sym typeface="Myriad Set Bold" charset="0"/>
              </a:rPr>
              <a:t>within </a:t>
            </a:r>
            <a:r>
              <a:rPr lang="en-US" sz="2000" b="1" dirty="0" smtClean="0">
                <a:solidFill>
                  <a:schemeClr val="accent6"/>
                </a:solidFill>
                <a:latin typeface="+mn-lt"/>
                <a:sym typeface="Myriad Set TextItalic" charset="0"/>
              </a:rPr>
              <a:t>work-groups</a:t>
            </a:r>
            <a:r>
              <a:rPr lang="en-US" sz="2000" b="1" dirty="0">
                <a:solidFill>
                  <a:schemeClr val="tx1"/>
                </a:solidFill>
                <a:latin typeface="+mn-lt"/>
              </a:rPr>
              <a:t>:</a:t>
            </a:r>
          </a:p>
          <a:p>
            <a:pPr marL="36513" algn="ctr"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</a:pPr>
            <a:r>
              <a:rPr lang="en-US" sz="2000" b="1" dirty="0">
                <a:solidFill>
                  <a:schemeClr val="accent3"/>
                </a:solidFill>
                <a:latin typeface="+mn-lt"/>
              </a:rPr>
              <a:t>barriers</a:t>
            </a:r>
            <a:r>
              <a:rPr lang="en-US" sz="2000" b="1" dirty="0">
                <a:solidFill>
                  <a:schemeClr val="accent1"/>
                </a:solidFill>
                <a:latin typeface="+mn-lt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+mn-lt"/>
              </a:rPr>
              <a:t>and </a:t>
            </a:r>
            <a:r>
              <a:rPr lang="en-US" sz="2000" b="1" dirty="0">
                <a:solidFill>
                  <a:schemeClr val="accent3"/>
                </a:solidFill>
                <a:latin typeface="+mn-lt"/>
              </a:rPr>
              <a:t>memory</a:t>
            </a:r>
            <a:r>
              <a:rPr lang="en-US" sz="2000" b="1" dirty="0">
                <a:solidFill>
                  <a:schemeClr val="accent1"/>
                </a:solidFill>
                <a:latin typeface="+mn-lt"/>
              </a:rPr>
              <a:t> </a:t>
            </a:r>
            <a:r>
              <a:rPr lang="en-US" sz="2000" b="1" dirty="0">
                <a:solidFill>
                  <a:schemeClr val="accent3"/>
                </a:solidFill>
                <a:latin typeface="+mn-lt"/>
              </a:rPr>
              <a:t>fences</a:t>
            </a:r>
          </a:p>
        </p:txBody>
      </p:sp>
      <p:sp>
        <p:nvSpPr>
          <p:cNvPr id="202" name="Line 176"/>
          <p:cNvSpPr>
            <a:spLocks noChangeShapeType="1"/>
          </p:cNvSpPr>
          <p:nvPr/>
        </p:nvSpPr>
        <p:spPr bwMode="auto">
          <a:xfrm>
            <a:off x="2139991" y="3180217"/>
            <a:ext cx="2703513" cy="36513"/>
          </a:xfrm>
          <a:prstGeom prst="line">
            <a:avLst/>
          </a:prstGeom>
          <a:noFill/>
          <a:ln w="50800">
            <a:solidFill>
              <a:schemeClr val="accent6"/>
            </a:solidFill>
            <a:miter lim="800000"/>
            <a:headEnd type="triangle" w="med" len="med"/>
            <a:tailEnd/>
          </a:ln>
          <a:effectLst>
            <a:outerShdw dist="38099" dir="5400000" algn="ctr" rotWithShape="0">
              <a:schemeClr val="bg2">
                <a:alpha val="20000"/>
              </a:schemeClr>
            </a:outerShdw>
          </a:effectLst>
        </p:spPr>
        <p:txBody>
          <a:bodyPr lIns="0" tIns="0" rIns="0" bIns="0"/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203" name="Rectangle 178"/>
          <p:cNvSpPr>
            <a:spLocks/>
          </p:cNvSpPr>
          <p:nvPr/>
        </p:nvSpPr>
        <p:spPr bwMode="auto">
          <a:xfrm>
            <a:off x="4835552" y="4224963"/>
            <a:ext cx="2676525" cy="923330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36513" algn="ctr"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+mn-lt"/>
              </a:rPr>
              <a:t>Can</a:t>
            </a:r>
            <a:r>
              <a:rPr lang="en-US" sz="2000" b="1" dirty="0">
                <a:solidFill>
                  <a:schemeClr val="tx1"/>
                </a:solidFill>
                <a:latin typeface="+mn-lt"/>
                <a:sym typeface="Myriad Set Bold" charset="0"/>
              </a:rPr>
              <a:t>not</a:t>
            </a:r>
            <a:r>
              <a:rPr lang="en-US" sz="2000" b="1" dirty="0">
                <a:solidFill>
                  <a:schemeClr val="tx1"/>
                </a:solidFill>
                <a:latin typeface="+mn-lt"/>
              </a:rPr>
              <a:t> synchronize </a:t>
            </a:r>
            <a:r>
              <a:rPr lang="en-US" sz="2000" b="1" dirty="0" smtClean="0">
                <a:solidFill>
                  <a:schemeClr val="tx1"/>
                </a:solidFill>
                <a:latin typeface="+mn-lt"/>
              </a:rPr>
              <a:t>between </a:t>
            </a:r>
            <a:r>
              <a:rPr lang="en-US" sz="2000" b="1" dirty="0" smtClean="0">
                <a:solidFill>
                  <a:schemeClr val="accent2"/>
                </a:solidFill>
                <a:latin typeface="+mn-lt"/>
                <a:sym typeface="Myriad Set TextItalic" charset="0"/>
              </a:rPr>
              <a:t>work-groups</a:t>
            </a:r>
            <a:r>
              <a:rPr lang="en-US" sz="2000" b="1" dirty="0" smtClean="0">
                <a:solidFill>
                  <a:schemeClr val="accent3"/>
                </a:solidFill>
                <a:latin typeface="+mn-lt"/>
                <a:sym typeface="Myriad Set TextItalic" charset="0"/>
              </a:rPr>
              <a:t> </a:t>
            </a:r>
            <a:r>
              <a:rPr lang="en-US" sz="2000" b="1" dirty="0" smtClean="0">
                <a:latin typeface="+mn-lt"/>
                <a:sym typeface="Myriad Set TextItalic" charset="0"/>
              </a:rPr>
              <a:t>within a kernel</a:t>
            </a:r>
            <a:endParaRPr lang="en-US" sz="2000" b="1" dirty="0">
              <a:latin typeface="+mn-lt"/>
              <a:sym typeface="Myriad Set TextItalic" charset="0"/>
            </a:endParaRPr>
          </a:p>
        </p:txBody>
      </p:sp>
      <p:sp>
        <p:nvSpPr>
          <p:cNvPr id="204" name="Line 179"/>
          <p:cNvSpPr>
            <a:spLocks noChangeShapeType="1"/>
          </p:cNvSpPr>
          <p:nvPr/>
        </p:nvSpPr>
        <p:spPr bwMode="auto">
          <a:xfrm rot="10800000" flipH="1">
            <a:off x="2403490" y="4399420"/>
            <a:ext cx="2444750" cy="111125"/>
          </a:xfrm>
          <a:prstGeom prst="line">
            <a:avLst/>
          </a:prstGeom>
          <a:noFill/>
          <a:ln w="50800">
            <a:solidFill>
              <a:schemeClr val="accent2"/>
            </a:solidFill>
            <a:miter lim="800000"/>
            <a:headEnd type="triangle" w="med" len="med"/>
            <a:tailEnd/>
          </a:ln>
          <a:effectLst>
            <a:outerShdw dist="38099" dir="5400000" algn="ctr" rotWithShape="0">
              <a:schemeClr val="bg2">
                <a:alpha val="20000"/>
              </a:schemeClr>
            </a:outerShdw>
          </a:effectLst>
        </p:spPr>
        <p:txBody>
          <a:bodyPr lIns="0" tIns="0" rIns="0" bIns="0"/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205" name="Line 180"/>
          <p:cNvSpPr>
            <a:spLocks noChangeShapeType="1"/>
          </p:cNvSpPr>
          <p:nvPr/>
        </p:nvSpPr>
        <p:spPr bwMode="auto">
          <a:xfrm>
            <a:off x="3446504" y="4100967"/>
            <a:ext cx="1400175" cy="298450"/>
          </a:xfrm>
          <a:prstGeom prst="line">
            <a:avLst/>
          </a:prstGeom>
          <a:noFill/>
          <a:ln w="50800">
            <a:solidFill>
              <a:schemeClr val="accent2"/>
            </a:solidFill>
            <a:miter lim="800000"/>
            <a:headEnd type="triangle" w="med" len="med"/>
            <a:tailEnd/>
          </a:ln>
          <a:effectLst>
            <a:outerShdw dist="38099" dir="5400000" algn="ctr" rotWithShape="0">
              <a:schemeClr val="bg2">
                <a:alpha val="20000"/>
              </a:schemeClr>
            </a:outerShdw>
          </a:effectLst>
        </p:spPr>
        <p:txBody>
          <a:bodyPr lIns="0" tIns="0" rIns="0" bIns="0"/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206" name="Rectangle 189"/>
          <p:cNvSpPr>
            <a:spLocks/>
          </p:cNvSpPr>
          <p:nvPr/>
        </p:nvSpPr>
        <p:spPr bwMode="auto">
          <a:xfrm>
            <a:off x="1895516" y="3050042"/>
            <a:ext cx="250825" cy="255588"/>
          </a:xfrm>
          <a:prstGeom prst="rect">
            <a:avLst/>
          </a:prstGeom>
          <a:noFill/>
          <a:ln w="57150">
            <a:solidFill>
              <a:srgbClr val="FFFF66"/>
            </a:solidFill>
            <a:miter lim="800000"/>
            <a:headEnd/>
            <a:tailEnd/>
          </a:ln>
        </p:spPr>
        <p:txBody>
          <a:bodyPr wrap="none" lIns="39182" tIns="19591" rIns="39182" bIns="19591" anchor="ctr"/>
          <a:lstStyle/>
          <a:p>
            <a:endParaRPr lang="en-US">
              <a:latin typeface="+mn-lt"/>
            </a:endParaRPr>
          </a:p>
        </p:txBody>
      </p:sp>
      <p:sp>
        <p:nvSpPr>
          <p:cNvPr id="207" name="Rectangle 187"/>
          <p:cNvSpPr>
            <a:spLocks/>
          </p:cNvSpPr>
          <p:nvPr/>
        </p:nvSpPr>
        <p:spPr bwMode="auto">
          <a:xfrm>
            <a:off x="1895490" y="3050042"/>
            <a:ext cx="65088" cy="65088"/>
          </a:xfrm>
          <a:prstGeom prst="rect">
            <a:avLst/>
          </a:prstGeom>
          <a:solidFill>
            <a:srgbClr val="99CC00"/>
          </a:solidFill>
          <a:ln w="25400">
            <a:solidFill>
              <a:schemeClr val="bg1"/>
            </a:solidFill>
            <a:miter lim="800000"/>
            <a:headEnd/>
            <a:tailEnd/>
          </a:ln>
        </p:spPr>
        <p:txBody>
          <a:bodyPr wrap="none" lIns="39182" tIns="19591" rIns="39182" bIns="19591" anchor="ctr"/>
          <a:lstStyle/>
          <a:p>
            <a:endParaRPr lang="en-US">
              <a:latin typeface="+mn-lt"/>
            </a:endParaRPr>
          </a:p>
        </p:txBody>
      </p:sp>
      <p:sp>
        <p:nvSpPr>
          <p:cNvPr id="208" name="Rectangle 188"/>
          <p:cNvSpPr>
            <a:spLocks/>
          </p:cNvSpPr>
          <p:nvPr/>
        </p:nvSpPr>
        <p:spPr bwMode="auto">
          <a:xfrm>
            <a:off x="2078071" y="3240542"/>
            <a:ext cx="66675" cy="65088"/>
          </a:xfrm>
          <a:prstGeom prst="rect">
            <a:avLst/>
          </a:prstGeom>
          <a:solidFill>
            <a:srgbClr val="99CC00"/>
          </a:solidFill>
          <a:ln w="25400">
            <a:solidFill>
              <a:schemeClr val="bg1"/>
            </a:solidFill>
            <a:miter lim="800000"/>
            <a:headEnd/>
            <a:tailEnd/>
          </a:ln>
        </p:spPr>
        <p:txBody>
          <a:bodyPr wrap="none" lIns="39182" tIns="19591" rIns="39182" bIns="19591" anchor="ctr"/>
          <a:lstStyle/>
          <a:p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745123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" grpId="0" animBg="1"/>
      <p:bldP spid="197" grpId="0" animBg="1"/>
      <p:bldP spid="201" grpId="0"/>
      <p:bldP spid="203" grpId="0"/>
      <p:bldP spid="206" grpId="0" animBg="1"/>
      <p:bldP spid="207" grpId="0" animBg="1"/>
      <p:bldP spid="20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-5390"/>
            <a:ext cx="8229600" cy="1143000"/>
          </a:xfrm>
        </p:spPr>
        <p:txBody>
          <a:bodyPr/>
          <a:lstStyle/>
          <a:p>
            <a:r>
              <a:rPr lang="en-GB" dirty="0" smtClean="0"/>
              <a:t>OpenCL Memory model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07504" y="1052737"/>
            <a:ext cx="3888432" cy="4464495"/>
          </a:xfrm>
        </p:spPr>
        <p:txBody>
          <a:bodyPr>
            <a:normAutofit fontScale="92500" lnSpcReduction="10000"/>
          </a:bodyPr>
          <a:lstStyle/>
          <a:p>
            <a:r>
              <a:rPr lang="en-GB" b="1" i="1" dirty="0" smtClean="0">
                <a:solidFill>
                  <a:schemeClr val="accent1"/>
                </a:solidFill>
              </a:rPr>
              <a:t>Private Memory</a:t>
            </a:r>
          </a:p>
          <a:p>
            <a:pPr lvl="1"/>
            <a:r>
              <a:rPr lang="en-GB" dirty="0" smtClean="0"/>
              <a:t>Per work-item</a:t>
            </a:r>
          </a:p>
          <a:p>
            <a:r>
              <a:rPr lang="en-GB" b="1" i="1" dirty="0" smtClean="0">
                <a:solidFill>
                  <a:schemeClr val="accent3"/>
                </a:solidFill>
              </a:rPr>
              <a:t>Local Memory</a:t>
            </a:r>
          </a:p>
          <a:p>
            <a:pPr lvl="1"/>
            <a:r>
              <a:rPr lang="en-GB" dirty="0" smtClean="0"/>
              <a:t>Shared within a</a:t>
            </a:r>
          </a:p>
          <a:p>
            <a:pPr marL="457200" lvl="1" indent="0">
              <a:buNone/>
            </a:pPr>
            <a:r>
              <a:rPr lang="en-GB" dirty="0"/>
              <a:t>	</a:t>
            </a:r>
            <a:r>
              <a:rPr lang="en-GB" dirty="0" smtClean="0"/>
              <a:t>work-group</a:t>
            </a:r>
          </a:p>
          <a:p>
            <a:r>
              <a:rPr lang="en-GB" b="1" i="1" dirty="0" smtClean="0">
                <a:solidFill>
                  <a:schemeClr val="accent6"/>
                </a:solidFill>
              </a:rPr>
              <a:t>Global Memory /Constant Memory</a:t>
            </a:r>
          </a:p>
          <a:p>
            <a:pPr lvl="1"/>
            <a:r>
              <a:rPr lang="en-GB" dirty="0" smtClean="0"/>
              <a:t>Visible to all</a:t>
            </a:r>
          </a:p>
          <a:p>
            <a:pPr marL="457200" lvl="1" indent="0">
              <a:buNone/>
            </a:pPr>
            <a:r>
              <a:rPr lang="en-GB" dirty="0"/>
              <a:t>	</a:t>
            </a:r>
            <a:r>
              <a:rPr lang="en-GB" dirty="0" smtClean="0"/>
              <a:t>work-groups</a:t>
            </a:r>
          </a:p>
          <a:p>
            <a:r>
              <a:rPr lang="en-GB" b="1" i="1" dirty="0" smtClean="0">
                <a:solidFill>
                  <a:schemeClr val="accent2"/>
                </a:solidFill>
              </a:rPr>
              <a:t>Host memory</a:t>
            </a:r>
          </a:p>
          <a:p>
            <a:pPr lvl="1"/>
            <a:r>
              <a:rPr lang="en-GB" dirty="0" smtClean="0"/>
              <a:t>On the CPU</a:t>
            </a:r>
          </a:p>
        </p:txBody>
      </p:sp>
      <p:pic>
        <p:nvPicPr>
          <p:cNvPr id="7" name="Content Placeholder 6" descr="opencl_memory_hierarchy.jpg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07904" y="1052736"/>
            <a:ext cx="5355348" cy="403551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403648" y="5428381"/>
            <a:ext cx="684076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Memory management is </a:t>
            </a:r>
            <a:r>
              <a:rPr lang="en-GB" sz="2800" b="1" u="sng" dirty="0" smtClean="0">
                <a:solidFill>
                  <a:schemeClr val="accent2"/>
                </a:solidFill>
              </a:rPr>
              <a:t>explicit</a:t>
            </a:r>
            <a:r>
              <a:rPr lang="en-GB" sz="2800" dirty="0" smtClean="0"/>
              <a:t>: </a:t>
            </a:r>
            <a:br>
              <a:rPr lang="en-GB" sz="2800" dirty="0" smtClean="0"/>
            </a:br>
            <a:r>
              <a:rPr lang="en-GB" sz="2800" dirty="0" smtClean="0"/>
              <a:t>You are responsible for moving data from</a:t>
            </a:r>
          </a:p>
          <a:p>
            <a:r>
              <a:rPr lang="en-GB" sz="2800" dirty="0" smtClean="0"/>
              <a:t>	host → global → local </a:t>
            </a:r>
            <a:r>
              <a:rPr lang="en-GB" sz="2800" i="1" dirty="0" smtClean="0"/>
              <a:t>and</a:t>
            </a:r>
            <a:r>
              <a:rPr lang="en-GB" sz="2800" dirty="0" smtClean="0"/>
              <a:t> back</a:t>
            </a:r>
          </a:p>
        </p:txBody>
      </p:sp>
    </p:spTree>
    <p:extLst>
      <p:ext uri="{BB962C8B-B14F-4D97-AF65-F5344CB8AC3E}">
        <p14:creationId xmlns:p14="http://schemas.microsoft.com/office/powerpoint/2010/main" val="13298302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928992" cy="1143000"/>
          </a:xfrm>
        </p:spPr>
        <p:txBody>
          <a:bodyPr>
            <a:normAutofit fontScale="90000"/>
          </a:bodyPr>
          <a:lstStyle/>
          <a:p>
            <a:r>
              <a:rPr lang="en-GB" dirty="0"/>
              <a:t>The basic platform and runtime APIs in </a:t>
            </a:r>
            <a:r>
              <a:rPr lang="en-GB" dirty="0" smtClean="0"/>
              <a:t>OpenCL (using C)</a:t>
            </a:r>
            <a:endParaRPr lang="en-GB" dirty="0"/>
          </a:p>
        </p:txBody>
      </p:sp>
      <p:sp>
        <p:nvSpPr>
          <p:cNvPr id="74" name="Rectangle 1"/>
          <p:cNvSpPr>
            <a:spLocks/>
          </p:cNvSpPr>
          <p:nvPr/>
        </p:nvSpPr>
        <p:spPr bwMode="auto">
          <a:xfrm>
            <a:off x="3409972" y="3812750"/>
            <a:ext cx="1196975" cy="1530350"/>
          </a:xfrm>
          <a:prstGeom prst="rect">
            <a:avLst/>
          </a:prstGeom>
          <a:solidFill>
            <a:srgbClr val="FED6E7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marL="0" marR="0" lvl="0" indent="0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yriad Set Text" charset="0"/>
              <a:ea typeface="ヒラギノ角ゴ ProN W3" charset="-128"/>
              <a:cs typeface="Arial"/>
              <a:sym typeface="Myriad Set Text" charset="0"/>
            </a:endParaRPr>
          </a:p>
        </p:txBody>
      </p:sp>
      <p:sp>
        <p:nvSpPr>
          <p:cNvPr id="75" name="Rectangle 1"/>
          <p:cNvSpPr>
            <a:spLocks/>
          </p:cNvSpPr>
          <p:nvPr/>
        </p:nvSpPr>
        <p:spPr bwMode="auto">
          <a:xfrm>
            <a:off x="3338513" y="3873075"/>
            <a:ext cx="1198562" cy="1528763"/>
          </a:xfrm>
          <a:prstGeom prst="rect">
            <a:avLst/>
          </a:prstGeom>
          <a:solidFill>
            <a:srgbClr val="FED6E7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marL="0" marR="0" lvl="0" indent="0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yriad Set Text" charset="0"/>
              <a:ea typeface="ヒラギノ角ゴ ProN W3" charset="-128"/>
              <a:cs typeface="Arial"/>
              <a:sym typeface="Myriad Set Text" charset="0"/>
            </a:endParaRPr>
          </a:p>
        </p:txBody>
      </p:sp>
      <p:sp>
        <p:nvSpPr>
          <p:cNvPr id="76" name="Rectangle 3"/>
          <p:cNvSpPr>
            <a:spLocks/>
          </p:cNvSpPr>
          <p:nvPr/>
        </p:nvSpPr>
        <p:spPr bwMode="auto">
          <a:xfrm>
            <a:off x="3622675" y="4238200"/>
            <a:ext cx="668338" cy="336550"/>
          </a:xfrm>
          <a:prstGeom prst="rect">
            <a:avLst/>
          </a:prstGeom>
          <a:solidFill>
            <a:srgbClr val="8EA6BE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marL="36513" marR="0" lvl="0" indent="0" algn="ctr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  <a:defRPr/>
            </a:pPr>
            <a:r>
              <a: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charset="0"/>
                <a:ea typeface="ヒラギノ角ゴ ProN W3" charset="-128"/>
                <a:cs typeface="Arial"/>
                <a:sym typeface="Myriad Set Text" charset="0"/>
              </a:rPr>
              <a:t>arg [0] value</a:t>
            </a:r>
          </a:p>
        </p:txBody>
      </p:sp>
      <p:sp>
        <p:nvSpPr>
          <p:cNvPr id="77" name="Rectangle 4"/>
          <p:cNvSpPr>
            <a:spLocks/>
          </p:cNvSpPr>
          <p:nvPr/>
        </p:nvSpPr>
        <p:spPr bwMode="auto">
          <a:xfrm>
            <a:off x="3622675" y="4596975"/>
            <a:ext cx="668338" cy="336550"/>
          </a:xfrm>
          <a:prstGeom prst="rect">
            <a:avLst/>
          </a:prstGeom>
          <a:solidFill>
            <a:srgbClr val="8EA6BE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marL="36513" marR="0" lvl="0" indent="0" algn="ctr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  <a:defRPr/>
            </a:pPr>
            <a:r>
              <a: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charset="0"/>
                <a:ea typeface="ヒラギノ角ゴ ProN W3" charset="-128"/>
                <a:cs typeface="Arial"/>
                <a:sym typeface="Myriad Set Text" charset="0"/>
              </a:rPr>
              <a:t>arg [1] value</a:t>
            </a:r>
          </a:p>
        </p:txBody>
      </p:sp>
      <p:sp>
        <p:nvSpPr>
          <p:cNvPr id="78" name="Rectangle 5"/>
          <p:cNvSpPr>
            <a:spLocks/>
          </p:cNvSpPr>
          <p:nvPr/>
        </p:nvSpPr>
        <p:spPr bwMode="auto">
          <a:xfrm>
            <a:off x="3622675" y="4962100"/>
            <a:ext cx="668338" cy="336550"/>
          </a:xfrm>
          <a:prstGeom prst="rect">
            <a:avLst/>
          </a:prstGeom>
          <a:solidFill>
            <a:srgbClr val="8EA6BE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marL="36513" marR="0" lvl="0" indent="0" algn="ctr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  <a:defRPr/>
            </a:pPr>
            <a:r>
              <a: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charset="0"/>
                <a:ea typeface="ヒラギノ角ゴ ProN W3" charset="-128"/>
                <a:cs typeface="Arial"/>
                <a:sym typeface="Myriad Set Text" charset="0"/>
              </a:rPr>
              <a:t>arg [2] value</a:t>
            </a:r>
          </a:p>
        </p:txBody>
      </p:sp>
      <p:sp>
        <p:nvSpPr>
          <p:cNvPr id="79" name="Rectangle 8"/>
          <p:cNvSpPr>
            <a:spLocks/>
          </p:cNvSpPr>
          <p:nvPr/>
        </p:nvSpPr>
        <p:spPr bwMode="auto">
          <a:xfrm>
            <a:off x="3562364" y="4276300"/>
            <a:ext cx="669925" cy="336550"/>
          </a:xfrm>
          <a:prstGeom prst="rect">
            <a:avLst/>
          </a:prstGeom>
          <a:solidFill>
            <a:srgbClr val="8EA6BE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marL="36513" marR="0" lvl="0" indent="0" algn="ctr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  <a:defRPr/>
            </a:pPr>
            <a:r>
              <a: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charset="0"/>
                <a:ea typeface="ヒラギノ角ゴ ProN W3" charset="-128"/>
                <a:cs typeface="Arial"/>
                <a:sym typeface="Myriad Set Text" charset="0"/>
              </a:rPr>
              <a:t>arg [0] value</a:t>
            </a:r>
          </a:p>
        </p:txBody>
      </p:sp>
      <p:sp>
        <p:nvSpPr>
          <p:cNvPr id="80" name="Rectangle 9"/>
          <p:cNvSpPr>
            <a:spLocks/>
          </p:cNvSpPr>
          <p:nvPr/>
        </p:nvSpPr>
        <p:spPr bwMode="auto">
          <a:xfrm>
            <a:off x="3562364" y="4635075"/>
            <a:ext cx="669925" cy="336550"/>
          </a:xfrm>
          <a:prstGeom prst="rect">
            <a:avLst/>
          </a:prstGeom>
          <a:solidFill>
            <a:srgbClr val="8EA6BE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marL="36513" marR="0" lvl="0" indent="0" algn="ctr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  <a:defRPr/>
            </a:pPr>
            <a:r>
              <a: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charset="0"/>
                <a:ea typeface="ヒラギノ角ゴ ProN W3" charset="-128"/>
                <a:cs typeface="Arial"/>
                <a:sym typeface="Myriad Set Text" charset="0"/>
              </a:rPr>
              <a:t>arg [1] value</a:t>
            </a:r>
          </a:p>
        </p:txBody>
      </p:sp>
      <p:sp>
        <p:nvSpPr>
          <p:cNvPr id="81" name="Rectangle 10"/>
          <p:cNvSpPr>
            <a:spLocks/>
          </p:cNvSpPr>
          <p:nvPr/>
        </p:nvSpPr>
        <p:spPr bwMode="auto">
          <a:xfrm>
            <a:off x="3562364" y="5000200"/>
            <a:ext cx="669925" cy="336550"/>
          </a:xfrm>
          <a:prstGeom prst="rect">
            <a:avLst/>
          </a:prstGeom>
          <a:solidFill>
            <a:srgbClr val="8EA6BE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marL="36513" marR="0" lvl="0" indent="0" algn="ctr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  <a:defRPr/>
            </a:pPr>
            <a:r>
              <a: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charset="0"/>
                <a:ea typeface="ヒラギノ角ゴ ProN W3" charset="-128"/>
                <a:cs typeface="Arial"/>
                <a:sym typeface="Myriad Set Text" charset="0"/>
              </a:rPr>
              <a:t>arg [2] value</a:t>
            </a:r>
          </a:p>
        </p:txBody>
      </p:sp>
      <p:sp>
        <p:nvSpPr>
          <p:cNvPr id="82" name="Rectangle 11"/>
          <p:cNvSpPr>
            <a:spLocks/>
          </p:cNvSpPr>
          <p:nvPr/>
        </p:nvSpPr>
        <p:spPr bwMode="auto">
          <a:xfrm>
            <a:off x="6872288" y="3846088"/>
            <a:ext cx="1828800" cy="1490662"/>
          </a:xfrm>
          <a:prstGeom prst="rect">
            <a:avLst/>
          </a:prstGeom>
          <a:solidFill>
            <a:srgbClr val="F5DB93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marL="0" marR="0" lvl="0" indent="0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yriad Set Text" charset="0"/>
              <a:ea typeface="ヒラギノ角ゴ ProN W3" charset="-128"/>
              <a:cs typeface="Arial"/>
              <a:sym typeface="Myriad Set Text" charset="0"/>
            </a:endParaRPr>
          </a:p>
        </p:txBody>
      </p:sp>
      <p:sp>
        <p:nvSpPr>
          <p:cNvPr id="83" name="Rectangle 12"/>
          <p:cNvSpPr>
            <a:spLocks/>
          </p:cNvSpPr>
          <p:nvPr/>
        </p:nvSpPr>
        <p:spPr bwMode="auto">
          <a:xfrm>
            <a:off x="7067556" y="4036588"/>
            <a:ext cx="696913" cy="865187"/>
          </a:xfrm>
          <a:prstGeom prst="rect">
            <a:avLst/>
          </a:prstGeom>
          <a:solidFill>
            <a:srgbClr val="1D7135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marL="0" marR="0" lvl="0" indent="0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yriad Set Text" charset="0"/>
              <a:ea typeface="ヒラギノ角ゴ ProN W3" charset="-128"/>
              <a:cs typeface="Arial"/>
              <a:sym typeface="Myriad Set Text" charset="0"/>
            </a:endParaRPr>
          </a:p>
        </p:txBody>
      </p:sp>
      <p:sp>
        <p:nvSpPr>
          <p:cNvPr id="84" name="Rectangle 13"/>
          <p:cNvSpPr>
            <a:spLocks/>
          </p:cNvSpPr>
          <p:nvPr/>
        </p:nvSpPr>
        <p:spPr bwMode="auto">
          <a:xfrm>
            <a:off x="7002478" y="4090563"/>
            <a:ext cx="708025" cy="898525"/>
          </a:xfrm>
          <a:prstGeom prst="rect">
            <a:avLst/>
          </a:prstGeom>
          <a:solidFill>
            <a:srgbClr val="E7FFE7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marL="0" marR="0" lvl="0" indent="0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yriad Set Text" charset="0"/>
              <a:ea typeface="ヒラギノ角ゴ ProN W3" charset="-128"/>
              <a:cs typeface="Arial"/>
              <a:sym typeface="Myriad Set Text" charset="0"/>
            </a:endParaRPr>
          </a:p>
        </p:txBody>
      </p:sp>
      <p:sp>
        <p:nvSpPr>
          <p:cNvPr id="85" name="Rectangle 14"/>
          <p:cNvSpPr>
            <a:spLocks/>
          </p:cNvSpPr>
          <p:nvPr/>
        </p:nvSpPr>
        <p:spPr bwMode="auto">
          <a:xfrm>
            <a:off x="6948493" y="4139775"/>
            <a:ext cx="706437" cy="914400"/>
          </a:xfrm>
          <a:prstGeom prst="rect">
            <a:avLst/>
          </a:prstGeom>
          <a:solidFill>
            <a:srgbClr val="E7FFE7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marL="0" marR="0" lvl="0" indent="0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yriad Set Text" charset="0"/>
              <a:ea typeface="ヒラギノ角ゴ ProN W3" charset="-128"/>
              <a:cs typeface="Arial"/>
              <a:sym typeface="Myriad Set Text" charset="0"/>
            </a:endParaRPr>
          </a:p>
        </p:txBody>
      </p:sp>
      <p:sp>
        <p:nvSpPr>
          <p:cNvPr id="86" name="Rectangle 15"/>
          <p:cNvSpPr>
            <a:spLocks/>
          </p:cNvSpPr>
          <p:nvPr/>
        </p:nvSpPr>
        <p:spPr bwMode="auto">
          <a:xfrm>
            <a:off x="6958013" y="4254075"/>
            <a:ext cx="658812" cy="679450"/>
          </a:xfrm>
          <a:prstGeom prst="rect">
            <a:avLst/>
          </a:prstGeom>
          <a:solidFill>
            <a:srgbClr val="E7FFE7"/>
          </a:solidFill>
          <a:ln w="127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6513" algn="ctr" fontAlgn="base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</a:pPr>
            <a:r>
              <a:rPr lang="en-US" sz="1500">
                <a:solidFill>
                  <a:srgbClr val="000000"/>
                </a:solidFill>
                <a:latin typeface="Myriad Set Text" charset="0"/>
                <a:ea typeface="ヒラギノ角ゴ ProN W3" charset="-128"/>
                <a:cs typeface="Arial"/>
                <a:sym typeface="Myriad Set Text" charset="0"/>
              </a:rPr>
              <a:t>In</a:t>
            </a:r>
            <a:br>
              <a:rPr lang="en-US" sz="1500">
                <a:solidFill>
                  <a:srgbClr val="000000"/>
                </a:solidFill>
                <a:latin typeface="Myriad Set Text" charset="0"/>
                <a:ea typeface="ヒラギノ角ゴ ProN W3" charset="-128"/>
                <a:cs typeface="Arial"/>
                <a:sym typeface="Myriad Set Text" charset="0"/>
              </a:rPr>
            </a:br>
            <a:r>
              <a:rPr lang="en-US" sz="1500">
                <a:solidFill>
                  <a:srgbClr val="000000"/>
                </a:solidFill>
                <a:latin typeface="Myriad Set Text" charset="0"/>
                <a:ea typeface="ヒラギノ角ゴ ProN W3" charset="-128"/>
                <a:cs typeface="Arial"/>
                <a:sym typeface="Myriad Set Text" charset="0"/>
              </a:rPr>
              <a:t>Order</a:t>
            </a:r>
          </a:p>
          <a:p>
            <a:pPr marL="36513" algn="ctr" fontAlgn="base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</a:pPr>
            <a:r>
              <a:rPr lang="en-US" sz="1500">
                <a:solidFill>
                  <a:srgbClr val="000000"/>
                </a:solidFill>
                <a:latin typeface="Myriad Set Text" charset="0"/>
                <a:ea typeface="ヒラギノ角ゴ ProN W3" charset="-128"/>
                <a:cs typeface="Arial"/>
                <a:sym typeface="Myriad Set Text" charset="0"/>
              </a:rPr>
              <a:t>Queue</a:t>
            </a:r>
          </a:p>
        </p:txBody>
      </p:sp>
      <p:sp>
        <p:nvSpPr>
          <p:cNvPr id="87" name="Rectangle 17"/>
          <p:cNvSpPr>
            <a:spLocks/>
          </p:cNvSpPr>
          <p:nvPr/>
        </p:nvSpPr>
        <p:spPr bwMode="auto">
          <a:xfrm>
            <a:off x="7901008" y="4079453"/>
            <a:ext cx="706437" cy="898525"/>
          </a:xfrm>
          <a:prstGeom prst="rect">
            <a:avLst/>
          </a:prstGeom>
          <a:solidFill>
            <a:srgbClr val="E0FF89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marL="0" marR="0" lvl="0" indent="0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yriad Set Text" charset="0"/>
              <a:ea typeface="ヒラギノ角ゴ ProN W3" charset="-128"/>
              <a:cs typeface="Arial"/>
              <a:sym typeface="Myriad Set Text" charset="0"/>
            </a:endParaRPr>
          </a:p>
        </p:txBody>
      </p:sp>
      <p:sp>
        <p:nvSpPr>
          <p:cNvPr id="88" name="Rectangle 18"/>
          <p:cNvSpPr>
            <a:spLocks/>
          </p:cNvSpPr>
          <p:nvPr/>
        </p:nvSpPr>
        <p:spPr bwMode="auto">
          <a:xfrm>
            <a:off x="7845428" y="4128663"/>
            <a:ext cx="708025" cy="914400"/>
          </a:xfrm>
          <a:prstGeom prst="rect">
            <a:avLst/>
          </a:prstGeom>
          <a:solidFill>
            <a:srgbClr val="E0FF89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marL="0" marR="0" lvl="0" indent="0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yriad Set Text" charset="0"/>
              <a:ea typeface="ヒラギノ角ゴ ProN W3" charset="-128"/>
              <a:cs typeface="Arial"/>
              <a:sym typeface="Myriad Set Text" charset="0"/>
            </a:endParaRPr>
          </a:p>
        </p:txBody>
      </p:sp>
      <p:sp>
        <p:nvSpPr>
          <p:cNvPr id="89" name="Rectangle 19"/>
          <p:cNvSpPr>
            <a:spLocks/>
          </p:cNvSpPr>
          <p:nvPr/>
        </p:nvSpPr>
        <p:spPr bwMode="auto">
          <a:xfrm>
            <a:off x="7856538" y="4242963"/>
            <a:ext cx="658812" cy="681037"/>
          </a:xfrm>
          <a:prstGeom prst="rect">
            <a:avLst/>
          </a:prstGeom>
          <a:solidFill>
            <a:srgbClr val="E0FF89"/>
          </a:solidFill>
          <a:ln w="127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6513" algn="ctr" fontAlgn="base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</a:pPr>
            <a:r>
              <a:rPr lang="en-US" sz="1500">
                <a:solidFill>
                  <a:srgbClr val="000000"/>
                </a:solidFill>
                <a:latin typeface="Myriad Set Text" charset="0"/>
                <a:ea typeface="ヒラギノ角ゴ ProN W3" charset="-128"/>
                <a:cs typeface="Arial"/>
                <a:sym typeface="Myriad Set Text" charset="0"/>
              </a:rPr>
              <a:t>Out of</a:t>
            </a:r>
            <a:br>
              <a:rPr lang="en-US" sz="1500">
                <a:solidFill>
                  <a:srgbClr val="000000"/>
                </a:solidFill>
                <a:latin typeface="Myriad Set Text" charset="0"/>
                <a:ea typeface="ヒラギノ角ゴ ProN W3" charset="-128"/>
                <a:cs typeface="Arial"/>
                <a:sym typeface="Myriad Set Text" charset="0"/>
              </a:rPr>
            </a:br>
            <a:r>
              <a:rPr lang="en-US" sz="1500">
                <a:solidFill>
                  <a:srgbClr val="000000"/>
                </a:solidFill>
                <a:latin typeface="Myriad Set Text" charset="0"/>
                <a:ea typeface="ヒラギノ角ゴ ProN W3" charset="-128"/>
                <a:cs typeface="Arial"/>
                <a:sym typeface="Myriad Set Text" charset="0"/>
              </a:rPr>
              <a:t>Order</a:t>
            </a:r>
          </a:p>
          <a:p>
            <a:pPr marL="36513" algn="ctr" fontAlgn="base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</a:pPr>
            <a:r>
              <a:rPr lang="en-US" sz="1500">
                <a:solidFill>
                  <a:srgbClr val="000000"/>
                </a:solidFill>
                <a:latin typeface="Myriad Set Text" charset="0"/>
                <a:ea typeface="ヒラギノ角ゴ ProN W3" charset="-128"/>
                <a:cs typeface="Arial"/>
                <a:sym typeface="Myriad Set Text" charset="0"/>
              </a:rPr>
              <a:t>Queue</a:t>
            </a:r>
          </a:p>
        </p:txBody>
      </p:sp>
      <p:sp>
        <p:nvSpPr>
          <p:cNvPr id="90" name="Rectangle 20"/>
          <p:cNvSpPr>
            <a:spLocks/>
          </p:cNvSpPr>
          <p:nvPr/>
        </p:nvSpPr>
        <p:spPr bwMode="auto">
          <a:xfrm>
            <a:off x="6958013" y="5103388"/>
            <a:ext cx="453970" cy="2285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6513" fontAlgn="base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</a:pPr>
            <a:r>
              <a:rPr lang="en-US" sz="1500">
                <a:solidFill>
                  <a:srgbClr val="000000"/>
                </a:solidFill>
                <a:latin typeface="Myriad Set Text" charset="0"/>
                <a:ea typeface="ヒラギノ角ゴ ProN W3" charset="-128"/>
                <a:cs typeface="Arial"/>
                <a:sym typeface="Myriad Set Text" charset="0"/>
              </a:rPr>
              <a:t>GPU</a:t>
            </a:r>
          </a:p>
        </p:txBody>
      </p:sp>
      <p:sp>
        <p:nvSpPr>
          <p:cNvPr id="91" name="Rectangle 21"/>
          <p:cNvSpPr>
            <a:spLocks/>
          </p:cNvSpPr>
          <p:nvPr/>
        </p:nvSpPr>
        <p:spPr bwMode="auto">
          <a:xfrm>
            <a:off x="6796100" y="3904828"/>
            <a:ext cx="1838325" cy="1508125"/>
          </a:xfrm>
          <a:prstGeom prst="rect">
            <a:avLst/>
          </a:prstGeom>
          <a:solidFill>
            <a:srgbClr val="F5DB93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marL="0" marR="0" lvl="0" indent="0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yriad Set Text" charset="0"/>
              <a:ea typeface="ヒラギノ角ゴ ProN W3" charset="-128"/>
              <a:cs typeface="Arial"/>
              <a:sym typeface="Myriad Set Text" charset="0"/>
            </a:endParaRPr>
          </a:p>
        </p:txBody>
      </p:sp>
      <p:sp>
        <p:nvSpPr>
          <p:cNvPr id="92" name="Rectangle 22"/>
          <p:cNvSpPr>
            <a:spLocks/>
          </p:cNvSpPr>
          <p:nvPr/>
        </p:nvSpPr>
        <p:spPr bwMode="auto">
          <a:xfrm>
            <a:off x="6991353" y="4095328"/>
            <a:ext cx="696913" cy="866775"/>
          </a:xfrm>
          <a:prstGeom prst="rect">
            <a:avLst/>
          </a:prstGeom>
          <a:solidFill>
            <a:srgbClr val="E7FFE7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marL="0" marR="0" lvl="0" indent="0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yriad Set Text" charset="0"/>
              <a:ea typeface="ヒラギノ角ゴ ProN W3" charset="-128"/>
              <a:cs typeface="Arial"/>
              <a:sym typeface="Myriad Set Text" charset="0"/>
            </a:endParaRPr>
          </a:p>
        </p:txBody>
      </p:sp>
      <p:sp>
        <p:nvSpPr>
          <p:cNvPr id="93" name="Rectangle 23"/>
          <p:cNvSpPr>
            <a:spLocks/>
          </p:cNvSpPr>
          <p:nvPr/>
        </p:nvSpPr>
        <p:spPr bwMode="auto">
          <a:xfrm>
            <a:off x="3273451" y="3933400"/>
            <a:ext cx="1198563" cy="1528763"/>
          </a:xfrm>
          <a:prstGeom prst="rect">
            <a:avLst/>
          </a:prstGeom>
          <a:solidFill>
            <a:srgbClr val="FED6E7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marL="0" marR="0" lvl="0" indent="0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urier New Bold" charset="0"/>
              <a:ea typeface="ヒラギノ角ゴ ProN W3" charset="-128"/>
              <a:cs typeface="Arial"/>
              <a:sym typeface="Myriad Set Text" charset="0"/>
            </a:endParaRPr>
          </a:p>
        </p:txBody>
      </p:sp>
      <p:sp>
        <p:nvSpPr>
          <p:cNvPr id="94" name="Rectangle 24"/>
          <p:cNvSpPr>
            <a:spLocks/>
          </p:cNvSpPr>
          <p:nvPr/>
        </p:nvSpPr>
        <p:spPr bwMode="auto">
          <a:xfrm>
            <a:off x="79376" y="3866725"/>
            <a:ext cx="3090863" cy="1573213"/>
          </a:xfrm>
          <a:prstGeom prst="rect">
            <a:avLst/>
          </a:prstGeom>
          <a:solidFill>
            <a:srgbClr val="FED6E7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marL="0" marR="0" lvl="0" indent="0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yriad Set Text" charset="0"/>
              <a:ea typeface="ヒラギノ角ゴ ProN W3" charset="-128"/>
              <a:cs typeface="Arial"/>
              <a:sym typeface="Myriad Set Text" charset="0"/>
            </a:endParaRPr>
          </a:p>
        </p:txBody>
      </p:sp>
      <p:sp>
        <p:nvSpPr>
          <p:cNvPr id="95" name="Rectangle 25"/>
          <p:cNvSpPr>
            <a:spLocks/>
          </p:cNvSpPr>
          <p:nvPr/>
        </p:nvSpPr>
        <p:spPr bwMode="auto">
          <a:xfrm>
            <a:off x="263525" y="3949275"/>
            <a:ext cx="1546225" cy="1322388"/>
          </a:xfrm>
          <a:prstGeom prst="rect">
            <a:avLst/>
          </a:prstGeom>
          <a:solidFill>
            <a:srgbClr val="EAEAEA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marL="0" marR="0" lvl="0" indent="0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yriad Set Text" charset="0"/>
              <a:ea typeface="ヒラギノ角ゴ ProN W3" charset="-128"/>
              <a:cs typeface="Arial"/>
              <a:sym typeface="Myriad Set Text" charset="0"/>
            </a:endParaRPr>
          </a:p>
        </p:txBody>
      </p:sp>
      <p:sp>
        <p:nvSpPr>
          <p:cNvPr id="96" name="Rectangle 26"/>
          <p:cNvSpPr>
            <a:spLocks/>
          </p:cNvSpPr>
          <p:nvPr/>
        </p:nvSpPr>
        <p:spPr bwMode="auto">
          <a:xfrm>
            <a:off x="209551" y="4003250"/>
            <a:ext cx="1546225" cy="1322388"/>
          </a:xfrm>
          <a:prstGeom prst="rect">
            <a:avLst/>
          </a:prstGeom>
          <a:solidFill>
            <a:srgbClr val="EAEAEA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marL="0" marR="0" lvl="0" indent="0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yriad Set Text" charset="0"/>
              <a:ea typeface="ヒラギノ角ゴ ProN W3" charset="-128"/>
              <a:cs typeface="Arial"/>
              <a:sym typeface="Myriad Set Text" charset="0"/>
            </a:endParaRPr>
          </a:p>
        </p:txBody>
      </p:sp>
      <p:sp>
        <p:nvSpPr>
          <p:cNvPr id="97" name="Rectangle 27"/>
          <p:cNvSpPr>
            <a:spLocks/>
          </p:cNvSpPr>
          <p:nvPr/>
        </p:nvSpPr>
        <p:spPr bwMode="auto">
          <a:xfrm>
            <a:off x="155575" y="4063575"/>
            <a:ext cx="1544638" cy="1322388"/>
          </a:xfrm>
          <a:prstGeom prst="rect">
            <a:avLst/>
          </a:prstGeom>
          <a:solidFill>
            <a:srgbClr val="EAEAEA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marL="0" marR="0" lvl="0" indent="0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yriad Set Text" charset="0"/>
              <a:ea typeface="ヒラギノ角ゴ ProN W3" charset="-128"/>
              <a:cs typeface="Arial"/>
              <a:sym typeface="Myriad Set Text" charset="0"/>
            </a:endParaRPr>
          </a:p>
        </p:txBody>
      </p:sp>
      <p:sp>
        <p:nvSpPr>
          <p:cNvPr id="98" name="Rectangle 29"/>
          <p:cNvSpPr>
            <a:spLocks/>
          </p:cNvSpPr>
          <p:nvPr/>
        </p:nvSpPr>
        <p:spPr bwMode="auto">
          <a:xfrm>
            <a:off x="819150" y="2653878"/>
            <a:ext cx="7391400" cy="396875"/>
          </a:xfrm>
          <a:prstGeom prst="rect">
            <a:avLst/>
          </a:prstGeom>
          <a:solidFill>
            <a:srgbClr val="FFCC99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marL="36513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  <a:defRPr/>
            </a:pPr>
            <a:r>
              <a:rPr kumimoji="0" lang="en-US" sz="2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ヒラギノ角ゴ ProN W3" charset="-128"/>
                <a:cs typeface="Arial"/>
                <a:sym typeface="Myriad Set Text" charset="0"/>
              </a:rPr>
              <a:t>Context</a:t>
            </a:r>
          </a:p>
        </p:txBody>
      </p:sp>
      <p:sp>
        <p:nvSpPr>
          <p:cNvPr id="99" name="Rectangle 30"/>
          <p:cNvSpPr>
            <a:spLocks/>
          </p:cNvSpPr>
          <p:nvPr/>
        </p:nvSpPr>
        <p:spPr bwMode="auto">
          <a:xfrm>
            <a:off x="280988" y="4200100"/>
            <a:ext cx="1327608" cy="1096710"/>
          </a:xfrm>
          <a:prstGeom prst="rect">
            <a:avLst/>
          </a:prstGeom>
          <a:solidFill>
            <a:srgbClr val="EAEAEA"/>
          </a:solidFill>
          <a:ln w="1270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6513" fontAlgn="base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</a:pPr>
            <a:r>
              <a:rPr lang="en-US" sz="900" b="1">
                <a:solidFill>
                  <a:srgbClr val="000000"/>
                </a:solidFill>
                <a:latin typeface="Arial Narrow" pitchFamily="34" charset="0"/>
                <a:ea typeface="ヒラギノ角ゴ ProN W3" charset="-128"/>
                <a:cs typeface="Arial"/>
                <a:sym typeface="Myriad Set Text" charset="0"/>
              </a:rPr>
              <a:t>__kernel void</a:t>
            </a:r>
          </a:p>
          <a:p>
            <a:pPr marL="36513" fontAlgn="base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</a:pPr>
            <a:r>
              <a:rPr lang="en-US" sz="900" b="1">
                <a:solidFill>
                  <a:srgbClr val="000000"/>
                </a:solidFill>
                <a:latin typeface="Arial Narrow" pitchFamily="34" charset="0"/>
                <a:ea typeface="ヒラギノ角ゴ ProN W3" charset="-128"/>
                <a:cs typeface="Arial"/>
                <a:sym typeface="Myriad Set Text" charset="0"/>
              </a:rPr>
              <a:t>dp_mul(global const float *a,</a:t>
            </a:r>
          </a:p>
          <a:p>
            <a:pPr marL="36513" fontAlgn="base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</a:pPr>
            <a:r>
              <a:rPr lang="en-US" sz="900" b="1">
                <a:solidFill>
                  <a:srgbClr val="000000"/>
                </a:solidFill>
                <a:latin typeface="Arial Narrow" pitchFamily="34" charset="0"/>
                <a:ea typeface="ヒラギノ角ゴ ProN W3" charset="-128"/>
                <a:cs typeface="Arial"/>
                <a:sym typeface="Myriad Set Text" charset="0"/>
              </a:rPr>
              <a:t>       global const float *b,</a:t>
            </a:r>
          </a:p>
          <a:p>
            <a:pPr marL="36513" fontAlgn="base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</a:pPr>
            <a:r>
              <a:rPr lang="en-US" sz="900" b="1">
                <a:solidFill>
                  <a:srgbClr val="000000"/>
                </a:solidFill>
                <a:latin typeface="Arial Narrow" pitchFamily="34" charset="0"/>
                <a:ea typeface="ヒラギノ角ゴ ProN W3" charset="-128"/>
                <a:cs typeface="Arial"/>
                <a:sym typeface="Myriad Set Text" charset="0"/>
              </a:rPr>
              <a:t>       global float *c)</a:t>
            </a:r>
          </a:p>
          <a:p>
            <a:pPr marL="36513" fontAlgn="base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</a:pPr>
            <a:r>
              <a:rPr lang="en-US" sz="900" b="1">
                <a:solidFill>
                  <a:srgbClr val="000000"/>
                </a:solidFill>
                <a:latin typeface="Arial Narrow" pitchFamily="34" charset="0"/>
                <a:ea typeface="ヒラギノ角ゴ ProN W3" charset="-128"/>
                <a:cs typeface="Arial"/>
                <a:sym typeface="Myriad Set Text" charset="0"/>
              </a:rPr>
              <a:t>{</a:t>
            </a:r>
          </a:p>
          <a:p>
            <a:pPr marL="36513" fontAlgn="base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</a:pPr>
            <a:r>
              <a:rPr lang="en-US" sz="900" b="1">
                <a:solidFill>
                  <a:srgbClr val="000000"/>
                </a:solidFill>
                <a:latin typeface="Arial Narrow" pitchFamily="34" charset="0"/>
                <a:ea typeface="ヒラギノ角ゴ ProN W3" charset="-128"/>
                <a:cs typeface="Arial"/>
                <a:sym typeface="Myriad Set Text" charset="0"/>
              </a:rPr>
              <a:t>  int id = get_global_id(0);</a:t>
            </a:r>
          </a:p>
          <a:p>
            <a:pPr marL="36513" fontAlgn="base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</a:pPr>
            <a:r>
              <a:rPr lang="en-US" sz="900" b="1">
                <a:solidFill>
                  <a:srgbClr val="000000"/>
                </a:solidFill>
                <a:latin typeface="Arial Narrow" pitchFamily="34" charset="0"/>
                <a:ea typeface="ヒラギノ角ゴ ProN W3" charset="-128"/>
                <a:cs typeface="Arial"/>
                <a:sym typeface="Myriad Set Text" charset="0"/>
              </a:rPr>
              <a:t>  c[id] = a[id] * b[id];</a:t>
            </a:r>
            <a:br>
              <a:rPr lang="en-US" sz="900" b="1">
                <a:solidFill>
                  <a:srgbClr val="000000"/>
                </a:solidFill>
                <a:latin typeface="Arial Narrow" pitchFamily="34" charset="0"/>
                <a:ea typeface="ヒラギノ角ゴ ProN W3" charset="-128"/>
                <a:cs typeface="Arial"/>
                <a:sym typeface="Myriad Set Text" charset="0"/>
              </a:rPr>
            </a:br>
            <a:r>
              <a:rPr lang="en-US" sz="900" b="1">
                <a:solidFill>
                  <a:srgbClr val="000000"/>
                </a:solidFill>
                <a:latin typeface="Arial Narrow" pitchFamily="34" charset="0"/>
                <a:ea typeface="ヒラギノ角ゴ ProN W3" charset="-128"/>
                <a:cs typeface="Arial"/>
                <a:sym typeface="Myriad Set Text" charset="0"/>
              </a:rPr>
              <a:t>}</a:t>
            </a:r>
          </a:p>
        </p:txBody>
      </p:sp>
      <p:sp>
        <p:nvSpPr>
          <p:cNvPr id="100" name="Rectangle 31"/>
          <p:cNvSpPr>
            <a:spLocks/>
          </p:cNvSpPr>
          <p:nvPr/>
        </p:nvSpPr>
        <p:spPr bwMode="auto">
          <a:xfrm>
            <a:off x="1957391" y="4166763"/>
            <a:ext cx="1131887" cy="1023937"/>
          </a:xfrm>
          <a:prstGeom prst="rect">
            <a:avLst/>
          </a:prstGeom>
          <a:solidFill>
            <a:srgbClr val="CCCCC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marL="0" marR="0" lvl="0" indent="0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yriad Set Text" charset="0"/>
              <a:ea typeface="ヒラギノ角ゴ ProN W3" charset="-128"/>
              <a:cs typeface="Arial"/>
              <a:sym typeface="Myriad Set Text" charset="0"/>
            </a:endParaRPr>
          </a:p>
        </p:txBody>
      </p:sp>
      <p:sp>
        <p:nvSpPr>
          <p:cNvPr id="101" name="Rectangle 32"/>
          <p:cNvSpPr>
            <a:spLocks/>
          </p:cNvSpPr>
          <p:nvPr/>
        </p:nvSpPr>
        <p:spPr bwMode="auto">
          <a:xfrm>
            <a:off x="2027238" y="4254075"/>
            <a:ext cx="990600" cy="385763"/>
          </a:xfrm>
          <a:prstGeom prst="rect">
            <a:avLst/>
          </a:prstGeom>
          <a:solidFill>
            <a:srgbClr val="EAEAEA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marL="36513" marR="0" lvl="0" indent="0" algn="ctr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  <a:defRPr/>
            </a:pPr>
            <a:r>
              <a:rPr kumimoji="0" lang="en-US" sz="9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ヒラギノ角ゴ ProN W3" charset="-128"/>
                <a:cs typeface="Arial"/>
                <a:sym typeface="Myriad Set Text" charset="0"/>
              </a:rPr>
              <a:t>dp_mul</a:t>
            </a:r>
          </a:p>
          <a:p>
            <a:pPr marL="36513" marR="0" lvl="0" indent="0" algn="ctr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  <a:defRPr/>
            </a:pPr>
            <a:r>
              <a:rPr kumimoji="0" lang="en-US" sz="9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ヒラギノ角ゴ ProN W3" charset="-128"/>
                <a:cs typeface="Arial"/>
                <a:sym typeface="Myriad Set Text" charset="0"/>
              </a:rPr>
              <a:t>CPU program binary</a:t>
            </a:r>
          </a:p>
        </p:txBody>
      </p:sp>
      <p:sp>
        <p:nvSpPr>
          <p:cNvPr id="102" name="Rectangle 33"/>
          <p:cNvSpPr>
            <a:spLocks/>
          </p:cNvSpPr>
          <p:nvPr/>
        </p:nvSpPr>
        <p:spPr bwMode="auto">
          <a:xfrm>
            <a:off x="2016129" y="4711275"/>
            <a:ext cx="1012825" cy="385763"/>
          </a:xfrm>
          <a:prstGeom prst="rect">
            <a:avLst/>
          </a:prstGeom>
          <a:solidFill>
            <a:srgbClr val="EAEAEA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marL="36513" marR="0" lvl="0" indent="0" algn="ctr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  <a:defRPr/>
            </a:pPr>
            <a:r>
              <a:rPr kumimoji="0" lang="en-US" sz="9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ヒラギノ角ゴ ProN W3" charset="-128"/>
                <a:cs typeface="Arial"/>
                <a:sym typeface="Myriad Set Text" charset="0"/>
              </a:rPr>
              <a:t>dp_mul</a:t>
            </a:r>
          </a:p>
          <a:p>
            <a:pPr marL="36513" marR="0" lvl="0" indent="0" algn="ctr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  <a:defRPr/>
            </a:pPr>
            <a:r>
              <a:rPr kumimoji="0" lang="en-US" sz="9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ヒラギノ角ゴ ProN W3" charset="-128"/>
                <a:cs typeface="Arial"/>
                <a:sym typeface="Myriad Set Text" charset="0"/>
              </a:rPr>
              <a:t>GPU program binary</a:t>
            </a:r>
          </a:p>
        </p:txBody>
      </p:sp>
      <p:sp>
        <p:nvSpPr>
          <p:cNvPr id="103" name="Rectangle 35"/>
          <p:cNvSpPr>
            <a:spLocks/>
          </p:cNvSpPr>
          <p:nvPr/>
        </p:nvSpPr>
        <p:spPr bwMode="auto">
          <a:xfrm>
            <a:off x="1273188" y="3371425"/>
            <a:ext cx="772969" cy="2285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6513" fontAlgn="base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</a:pPr>
            <a:r>
              <a:rPr lang="en-US" sz="1500" b="1">
                <a:solidFill>
                  <a:srgbClr val="FFFFFF"/>
                </a:solidFill>
                <a:latin typeface="Arial Narrow" pitchFamily="34" charset="0"/>
                <a:ea typeface="ヒラギノ角ゴ ProN W3" charset="-128"/>
                <a:cs typeface="Arial"/>
                <a:sym typeface="Myriad Set Text" charset="0"/>
              </a:rPr>
              <a:t>Programs</a:t>
            </a:r>
          </a:p>
        </p:txBody>
      </p:sp>
      <p:sp>
        <p:nvSpPr>
          <p:cNvPr id="105" name="Rectangle 39"/>
          <p:cNvSpPr>
            <a:spLocks/>
          </p:cNvSpPr>
          <p:nvPr/>
        </p:nvSpPr>
        <p:spPr bwMode="auto">
          <a:xfrm>
            <a:off x="3436938" y="4330275"/>
            <a:ext cx="882650" cy="336550"/>
          </a:xfrm>
          <a:prstGeom prst="rect">
            <a:avLst/>
          </a:prstGeom>
          <a:solidFill>
            <a:srgbClr val="EAEAEA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marL="36513" marR="0" lvl="0" indent="0" algn="ctr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  <a:defRPr/>
            </a:pPr>
            <a:r>
              <a: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ヒラギノ角ゴ ProN W3" charset="-128"/>
                <a:cs typeface="Arial"/>
                <a:sym typeface="Myriad Set Text" charset="0"/>
              </a:rPr>
              <a:t>arg[0] value</a:t>
            </a:r>
          </a:p>
        </p:txBody>
      </p:sp>
      <p:sp>
        <p:nvSpPr>
          <p:cNvPr id="106" name="Rectangle 40"/>
          <p:cNvSpPr>
            <a:spLocks/>
          </p:cNvSpPr>
          <p:nvPr/>
        </p:nvSpPr>
        <p:spPr bwMode="auto">
          <a:xfrm>
            <a:off x="3436938" y="4689050"/>
            <a:ext cx="882650" cy="338138"/>
          </a:xfrm>
          <a:prstGeom prst="rect">
            <a:avLst/>
          </a:prstGeom>
          <a:solidFill>
            <a:srgbClr val="EAEAEA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marL="36513" marR="0" lvl="0" indent="0" algn="ctr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  <a:defRPr/>
            </a:pPr>
            <a:r>
              <a: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ヒラギノ角ゴ ProN W3" charset="-128"/>
                <a:cs typeface="Arial"/>
                <a:sym typeface="Myriad Set Text" charset="0"/>
              </a:rPr>
              <a:t>arg[1] value</a:t>
            </a:r>
          </a:p>
        </p:txBody>
      </p:sp>
      <p:sp>
        <p:nvSpPr>
          <p:cNvPr id="107" name="Rectangle 41"/>
          <p:cNvSpPr>
            <a:spLocks/>
          </p:cNvSpPr>
          <p:nvPr/>
        </p:nvSpPr>
        <p:spPr bwMode="auto">
          <a:xfrm>
            <a:off x="3436938" y="5054175"/>
            <a:ext cx="882650" cy="336550"/>
          </a:xfrm>
          <a:prstGeom prst="rect">
            <a:avLst/>
          </a:prstGeom>
          <a:solidFill>
            <a:srgbClr val="EAEAEA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marL="36513" marR="0" lvl="0" indent="0" algn="ctr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  <a:defRPr/>
            </a:pPr>
            <a:r>
              <a: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ヒラギノ角ゴ ProN W3" charset="-128"/>
                <a:cs typeface="Arial"/>
                <a:sym typeface="Myriad Set Text" charset="0"/>
              </a:rPr>
              <a:t>arg[2] value</a:t>
            </a:r>
          </a:p>
        </p:txBody>
      </p:sp>
      <p:sp>
        <p:nvSpPr>
          <p:cNvPr id="108" name="Rectangle 44"/>
          <p:cNvSpPr>
            <a:spLocks/>
          </p:cNvSpPr>
          <p:nvPr/>
        </p:nvSpPr>
        <p:spPr bwMode="auto">
          <a:xfrm>
            <a:off x="4852988" y="3884188"/>
            <a:ext cx="838200" cy="336550"/>
          </a:xfrm>
          <a:prstGeom prst="rect">
            <a:avLst/>
          </a:prstGeom>
          <a:solidFill>
            <a:srgbClr val="99CC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marL="0" marR="0" lvl="0" indent="0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yriad Set Text" charset="0"/>
              <a:ea typeface="ヒラギノ角ゴ ProN W3" charset="-128"/>
              <a:cs typeface="Arial"/>
              <a:sym typeface="Myriad Set Text" charset="0"/>
            </a:endParaRPr>
          </a:p>
        </p:txBody>
      </p:sp>
      <p:sp>
        <p:nvSpPr>
          <p:cNvPr id="109" name="Rectangle 45"/>
          <p:cNvSpPr>
            <a:spLocks/>
          </p:cNvSpPr>
          <p:nvPr/>
        </p:nvSpPr>
        <p:spPr bwMode="auto">
          <a:xfrm>
            <a:off x="4797425" y="3938163"/>
            <a:ext cx="838200" cy="338137"/>
          </a:xfrm>
          <a:prstGeom prst="rect">
            <a:avLst/>
          </a:prstGeom>
          <a:solidFill>
            <a:srgbClr val="99CC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marL="0" marR="0" lvl="0" indent="0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yriad Set Text" charset="0"/>
              <a:ea typeface="ヒラギノ角ゴ ProN W3" charset="-128"/>
              <a:cs typeface="Arial"/>
              <a:sym typeface="Myriad Set Text" charset="0"/>
            </a:endParaRPr>
          </a:p>
        </p:txBody>
      </p:sp>
      <p:sp>
        <p:nvSpPr>
          <p:cNvPr id="110" name="Rectangle 46"/>
          <p:cNvSpPr>
            <a:spLocks/>
          </p:cNvSpPr>
          <p:nvPr/>
        </p:nvSpPr>
        <p:spPr bwMode="auto">
          <a:xfrm>
            <a:off x="4743450" y="4009600"/>
            <a:ext cx="833438" cy="374650"/>
          </a:xfrm>
          <a:prstGeom prst="rect">
            <a:avLst/>
          </a:prstGeom>
          <a:solidFill>
            <a:srgbClr val="99CC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marL="0" marR="0" lvl="0" indent="0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yriad Set Text" charset="0"/>
              <a:ea typeface="ヒラギノ角ゴ ProN W3" charset="-128"/>
              <a:cs typeface="Arial"/>
              <a:sym typeface="Myriad Set Text" charset="0"/>
            </a:endParaRPr>
          </a:p>
        </p:txBody>
      </p:sp>
      <p:sp>
        <p:nvSpPr>
          <p:cNvPr id="111" name="Rectangle 47"/>
          <p:cNvSpPr>
            <a:spLocks/>
          </p:cNvSpPr>
          <p:nvPr/>
        </p:nvSpPr>
        <p:spPr bwMode="auto">
          <a:xfrm>
            <a:off x="4834175" y="4079450"/>
            <a:ext cx="552003" cy="228909"/>
          </a:xfrm>
          <a:prstGeom prst="rect">
            <a:avLst/>
          </a:prstGeom>
          <a:solidFill>
            <a:srgbClr val="99CCFF"/>
          </a:solidFill>
          <a:ln w="1270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6513" algn="ctr" fontAlgn="base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</a:pPr>
            <a:r>
              <a:rPr lang="en-US" sz="1500" b="1" dirty="0">
                <a:solidFill>
                  <a:srgbClr val="000000"/>
                </a:solidFill>
                <a:latin typeface="Arial Narrow" pitchFamily="34" charset="0"/>
                <a:ea typeface="ヒラギノ角ゴ ProN W3" charset="-128"/>
                <a:cs typeface="Arial"/>
                <a:sym typeface="Myriad Set Text" charset="0"/>
              </a:rPr>
              <a:t>Buffers</a:t>
            </a:r>
          </a:p>
        </p:txBody>
      </p:sp>
      <p:sp>
        <p:nvSpPr>
          <p:cNvPr id="112" name="Rectangle 48"/>
          <p:cNvSpPr>
            <a:spLocks/>
          </p:cNvSpPr>
          <p:nvPr/>
        </p:nvSpPr>
        <p:spPr bwMode="auto">
          <a:xfrm>
            <a:off x="5821363" y="3900063"/>
            <a:ext cx="838200" cy="338137"/>
          </a:xfrm>
          <a:prstGeom prst="rect">
            <a:avLst/>
          </a:prstGeom>
          <a:solidFill>
            <a:srgbClr val="99CC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marL="0" marR="0" lvl="0" indent="0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yriad Set Text" charset="0"/>
              <a:ea typeface="ヒラギノ角ゴ ProN W3" charset="-128"/>
              <a:cs typeface="Arial"/>
              <a:sym typeface="Myriad Set Text" charset="0"/>
            </a:endParaRPr>
          </a:p>
        </p:txBody>
      </p:sp>
      <p:sp>
        <p:nvSpPr>
          <p:cNvPr id="113" name="Rectangle 49"/>
          <p:cNvSpPr>
            <a:spLocks/>
          </p:cNvSpPr>
          <p:nvPr/>
        </p:nvSpPr>
        <p:spPr bwMode="auto">
          <a:xfrm>
            <a:off x="5776913" y="3954038"/>
            <a:ext cx="838200" cy="338137"/>
          </a:xfrm>
          <a:prstGeom prst="rect">
            <a:avLst/>
          </a:prstGeom>
          <a:solidFill>
            <a:srgbClr val="99CC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marL="0" marR="0" lvl="0" indent="0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yriad Set Text" charset="0"/>
              <a:ea typeface="ヒラギノ角ゴ ProN W3" charset="-128"/>
              <a:cs typeface="Arial"/>
              <a:sym typeface="Myriad Set Text" charset="0"/>
            </a:endParaRPr>
          </a:p>
        </p:txBody>
      </p:sp>
      <p:sp>
        <p:nvSpPr>
          <p:cNvPr id="114" name="Rectangle 50"/>
          <p:cNvSpPr>
            <a:spLocks/>
          </p:cNvSpPr>
          <p:nvPr/>
        </p:nvSpPr>
        <p:spPr bwMode="auto">
          <a:xfrm>
            <a:off x="5734050" y="4009600"/>
            <a:ext cx="833438" cy="374650"/>
          </a:xfrm>
          <a:prstGeom prst="rect">
            <a:avLst/>
          </a:prstGeom>
          <a:solidFill>
            <a:srgbClr val="99CC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marL="0" marR="0" lvl="0" indent="0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yriad Set Text" charset="0"/>
              <a:ea typeface="ヒラギノ角ゴ ProN W3" charset="-128"/>
              <a:cs typeface="Arial"/>
              <a:sym typeface="Myriad Set Text" charset="0"/>
            </a:endParaRPr>
          </a:p>
        </p:txBody>
      </p:sp>
      <p:sp>
        <p:nvSpPr>
          <p:cNvPr id="115" name="Rectangle 51"/>
          <p:cNvSpPr>
            <a:spLocks/>
          </p:cNvSpPr>
          <p:nvPr/>
        </p:nvSpPr>
        <p:spPr bwMode="auto">
          <a:xfrm>
            <a:off x="5833712" y="4079450"/>
            <a:ext cx="543643" cy="228909"/>
          </a:xfrm>
          <a:prstGeom prst="rect">
            <a:avLst/>
          </a:prstGeom>
          <a:solidFill>
            <a:srgbClr val="99CCFF"/>
          </a:solidFill>
          <a:ln w="1270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6513" algn="ctr" fontAlgn="base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</a:pPr>
            <a:r>
              <a:rPr lang="en-US" sz="1500" b="1" dirty="0">
                <a:solidFill>
                  <a:srgbClr val="000000"/>
                </a:solidFill>
                <a:latin typeface="Arial Narrow" pitchFamily="34" charset="0"/>
                <a:ea typeface="ヒラギノ角ゴ ProN W3" charset="-128"/>
                <a:cs typeface="Arial"/>
                <a:sym typeface="Myriad Set Text" charset="0"/>
              </a:rPr>
              <a:t>Images</a:t>
            </a:r>
          </a:p>
        </p:txBody>
      </p:sp>
      <p:sp>
        <p:nvSpPr>
          <p:cNvPr id="116" name="Rectangle 54"/>
          <p:cNvSpPr>
            <a:spLocks/>
          </p:cNvSpPr>
          <p:nvPr/>
        </p:nvSpPr>
        <p:spPr bwMode="auto">
          <a:xfrm>
            <a:off x="6926275" y="4150888"/>
            <a:ext cx="708025" cy="896937"/>
          </a:xfrm>
          <a:prstGeom prst="rect">
            <a:avLst/>
          </a:prstGeom>
          <a:solidFill>
            <a:srgbClr val="E7FFE7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marL="0" marR="0" lvl="0" indent="0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yriad Set Text" charset="0"/>
              <a:ea typeface="ヒラギノ角ゴ ProN W3" charset="-128"/>
              <a:cs typeface="Arial"/>
              <a:sym typeface="Myriad Set Text" charset="0"/>
            </a:endParaRPr>
          </a:p>
        </p:txBody>
      </p:sp>
      <p:sp>
        <p:nvSpPr>
          <p:cNvPr id="117" name="Rectangle 55"/>
          <p:cNvSpPr>
            <a:spLocks/>
          </p:cNvSpPr>
          <p:nvPr/>
        </p:nvSpPr>
        <p:spPr bwMode="auto">
          <a:xfrm>
            <a:off x="6872290" y="4200100"/>
            <a:ext cx="706437" cy="914400"/>
          </a:xfrm>
          <a:prstGeom prst="rect">
            <a:avLst/>
          </a:prstGeom>
          <a:solidFill>
            <a:srgbClr val="E7FFE7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marL="0" marR="0" lvl="0" indent="0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yriad Set Text" charset="0"/>
              <a:ea typeface="ヒラギノ角ゴ ProN W3" charset="-128"/>
              <a:cs typeface="Arial"/>
              <a:sym typeface="Myriad Set Text" charset="0"/>
            </a:endParaRPr>
          </a:p>
        </p:txBody>
      </p:sp>
      <p:sp>
        <p:nvSpPr>
          <p:cNvPr id="118" name="Rectangle 56"/>
          <p:cNvSpPr>
            <a:spLocks/>
          </p:cNvSpPr>
          <p:nvPr/>
        </p:nvSpPr>
        <p:spPr bwMode="auto">
          <a:xfrm>
            <a:off x="6881813" y="4314400"/>
            <a:ext cx="658812" cy="679450"/>
          </a:xfrm>
          <a:prstGeom prst="rect">
            <a:avLst/>
          </a:prstGeom>
          <a:solidFill>
            <a:srgbClr val="E7FFE7"/>
          </a:solidFill>
          <a:ln w="127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6513" algn="ctr" fontAlgn="base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</a:pPr>
            <a:r>
              <a:rPr lang="en-US" sz="1400" b="1">
                <a:solidFill>
                  <a:srgbClr val="000000"/>
                </a:solidFill>
                <a:latin typeface="Arial Narrow" pitchFamily="34" charset="0"/>
                <a:ea typeface="ヒラギノ角ゴ ProN W3" charset="-128"/>
                <a:cs typeface="Arial"/>
                <a:sym typeface="Myriad Set Text" charset="0"/>
              </a:rPr>
              <a:t>In</a:t>
            </a:r>
            <a:br>
              <a:rPr lang="en-US" sz="1400" b="1">
                <a:solidFill>
                  <a:srgbClr val="000000"/>
                </a:solidFill>
                <a:latin typeface="Arial Narrow" pitchFamily="34" charset="0"/>
                <a:ea typeface="ヒラギノ角ゴ ProN W3" charset="-128"/>
                <a:cs typeface="Arial"/>
                <a:sym typeface="Myriad Set Text" charset="0"/>
              </a:rPr>
            </a:br>
            <a:r>
              <a:rPr lang="en-US" sz="1400" b="1">
                <a:solidFill>
                  <a:srgbClr val="000000"/>
                </a:solidFill>
                <a:latin typeface="Arial Narrow" pitchFamily="34" charset="0"/>
                <a:ea typeface="ヒラギノ角ゴ ProN W3" charset="-128"/>
                <a:cs typeface="Arial"/>
                <a:sym typeface="Myriad Set Text" charset="0"/>
              </a:rPr>
              <a:t>Order</a:t>
            </a:r>
          </a:p>
          <a:p>
            <a:pPr marL="36513" algn="ctr" fontAlgn="base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</a:pPr>
            <a:r>
              <a:rPr lang="en-US" sz="1400" b="1">
                <a:solidFill>
                  <a:srgbClr val="000000"/>
                </a:solidFill>
                <a:latin typeface="Arial Narrow" pitchFamily="34" charset="0"/>
                <a:ea typeface="ヒラギノ角ゴ ProN W3" charset="-128"/>
                <a:cs typeface="Arial"/>
                <a:sym typeface="Myriad Set Text" charset="0"/>
              </a:rPr>
              <a:t>Queue</a:t>
            </a:r>
          </a:p>
        </p:txBody>
      </p:sp>
      <p:sp>
        <p:nvSpPr>
          <p:cNvPr id="119" name="Rectangle 57"/>
          <p:cNvSpPr>
            <a:spLocks/>
          </p:cNvSpPr>
          <p:nvPr/>
        </p:nvSpPr>
        <p:spPr bwMode="auto">
          <a:xfrm>
            <a:off x="7889896" y="4085800"/>
            <a:ext cx="696913" cy="865188"/>
          </a:xfrm>
          <a:prstGeom prst="rect">
            <a:avLst/>
          </a:prstGeom>
          <a:solidFill>
            <a:srgbClr val="E0FF89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marL="0" marR="0" lvl="0" indent="0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yriad Set Text" charset="0"/>
              <a:ea typeface="ヒラギノ角ゴ ProN W3" charset="-128"/>
              <a:cs typeface="Arial"/>
              <a:sym typeface="Myriad Set Text" charset="0"/>
            </a:endParaRPr>
          </a:p>
        </p:txBody>
      </p:sp>
      <p:sp>
        <p:nvSpPr>
          <p:cNvPr id="120" name="Rectangle 58"/>
          <p:cNvSpPr>
            <a:spLocks/>
          </p:cNvSpPr>
          <p:nvPr/>
        </p:nvSpPr>
        <p:spPr bwMode="auto">
          <a:xfrm>
            <a:off x="7824805" y="4139778"/>
            <a:ext cx="706437" cy="898525"/>
          </a:xfrm>
          <a:prstGeom prst="rect">
            <a:avLst/>
          </a:prstGeom>
          <a:solidFill>
            <a:srgbClr val="E0FF89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marL="0" marR="0" lvl="0" indent="0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yriad Set Text" charset="0"/>
              <a:ea typeface="ヒラギノ角ゴ ProN W3" charset="-128"/>
              <a:cs typeface="Arial"/>
              <a:sym typeface="Myriad Set Text" charset="0"/>
            </a:endParaRPr>
          </a:p>
        </p:txBody>
      </p:sp>
      <p:sp>
        <p:nvSpPr>
          <p:cNvPr id="121" name="Rectangle 59"/>
          <p:cNvSpPr>
            <a:spLocks/>
          </p:cNvSpPr>
          <p:nvPr/>
        </p:nvSpPr>
        <p:spPr bwMode="auto">
          <a:xfrm>
            <a:off x="7769225" y="4188988"/>
            <a:ext cx="708025" cy="914400"/>
          </a:xfrm>
          <a:prstGeom prst="rect">
            <a:avLst/>
          </a:prstGeom>
          <a:solidFill>
            <a:srgbClr val="E0FF89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marL="0" marR="0" lvl="0" indent="0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yriad Set Text" charset="0"/>
              <a:ea typeface="ヒラギノ角ゴ ProN W3" charset="-128"/>
              <a:cs typeface="Arial"/>
              <a:sym typeface="Myriad Set Text" charset="0"/>
            </a:endParaRPr>
          </a:p>
        </p:txBody>
      </p:sp>
      <p:sp>
        <p:nvSpPr>
          <p:cNvPr id="122" name="Rectangle 60"/>
          <p:cNvSpPr>
            <a:spLocks/>
          </p:cNvSpPr>
          <p:nvPr/>
        </p:nvSpPr>
        <p:spPr bwMode="auto">
          <a:xfrm>
            <a:off x="7780338" y="4303288"/>
            <a:ext cx="658812" cy="679450"/>
          </a:xfrm>
          <a:prstGeom prst="rect">
            <a:avLst/>
          </a:prstGeom>
          <a:solidFill>
            <a:srgbClr val="E0FF89"/>
          </a:solidFill>
          <a:ln w="127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6513" algn="ctr" fontAlgn="base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</a:pPr>
            <a:r>
              <a:rPr lang="en-US" sz="1400" b="1">
                <a:solidFill>
                  <a:srgbClr val="000000"/>
                </a:solidFill>
                <a:latin typeface="Arial Narrow" pitchFamily="34" charset="0"/>
                <a:ea typeface="ヒラギノ角ゴ ProN W3" charset="-128"/>
                <a:cs typeface="Arial"/>
                <a:sym typeface="Myriad Set Text" charset="0"/>
              </a:rPr>
              <a:t>Out of</a:t>
            </a:r>
            <a:br>
              <a:rPr lang="en-US" sz="1400" b="1">
                <a:solidFill>
                  <a:srgbClr val="000000"/>
                </a:solidFill>
                <a:latin typeface="Arial Narrow" pitchFamily="34" charset="0"/>
                <a:ea typeface="ヒラギノ角ゴ ProN W3" charset="-128"/>
                <a:cs typeface="Arial"/>
                <a:sym typeface="Myriad Set Text" charset="0"/>
              </a:rPr>
            </a:br>
            <a:r>
              <a:rPr lang="en-US" sz="1400" b="1">
                <a:solidFill>
                  <a:srgbClr val="000000"/>
                </a:solidFill>
                <a:latin typeface="Arial Narrow" pitchFamily="34" charset="0"/>
                <a:ea typeface="ヒラギノ角ゴ ProN W3" charset="-128"/>
                <a:cs typeface="Arial"/>
                <a:sym typeface="Myriad Set Text" charset="0"/>
              </a:rPr>
              <a:t>Order</a:t>
            </a:r>
          </a:p>
          <a:p>
            <a:pPr marL="36513" algn="ctr" fontAlgn="base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</a:pPr>
            <a:r>
              <a:rPr lang="en-US" sz="1400" b="1">
                <a:solidFill>
                  <a:srgbClr val="000000"/>
                </a:solidFill>
                <a:latin typeface="Arial Narrow" pitchFamily="34" charset="0"/>
                <a:ea typeface="ヒラギノ角ゴ ProN W3" charset="-128"/>
                <a:cs typeface="Arial"/>
                <a:sym typeface="Myriad Set Text" charset="0"/>
              </a:rPr>
              <a:t>Queue</a:t>
            </a:r>
          </a:p>
        </p:txBody>
      </p:sp>
      <p:sp>
        <p:nvSpPr>
          <p:cNvPr id="123" name="Rectangle 61"/>
          <p:cNvSpPr>
            <a:spLocks/>
          </p:cNvSpPr>
          <p:nvPr/>
        </p:nvSpPr>
        <p:spPr bwMode="auto">
          <a:xfrm>
            <a:off x="6881823" y="5162125"/>
            <a:ext cx="1273105" cy="2285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6513" fontAlgn="base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</a:pPr>
            <a:r>
              <a:rPr lang="en-US" sz="1500" b="1">
                <a:solidFill>
                  <a:srgbClr val="000000"/>
                </a:solidFill>
                <a:latin typeface="Arial Narrow" pitchFamily="34" charset="0"/>
                <a:ea typeface="ヒラギノ角ゴ ProN W3" charset="-128"/>
                <a:cs typeface="Arial"/>
                <a:sym typeface="Myriad Set Text" charset="0"/>
              </a:rPr>
              <a:t>Compute Device</a:t>
            </a:r>
          </a:p>
        </p:txBody>
      </p:sp>
      <p:pic>
        <p:nvPicPr>
          <p:cNvPr id="124" name="Picture 6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533603"/>
            <a:ext cx="9018588" cy="8477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</p:pic>
      <p:sp>
        <p:nvSpPr>
          <p:cNvPr id="125" name="Line 66"/>
          <p:cNvSpPr>
            <a:spLocks noChangeShapeType="1"/>
          </p:cNvSpPr>
          <p:nvPr/>
        </p:nvSpPr>
        <p:spPr bwMode="auto">
          <a:xfrm flipH="1">
            <a:off x="3408386" y="2387175"/>
            <a:ext cx="1587" cy="280988"/>
          </a:xfrm>
          <a:prstGeom prst="line">
            <a:avLst/>
          </a:prstGeom>
          <a:noFill/>
          <a:ln w="50800">
            <a:solidFill>
              <a:srgbClr val="E71125"/>
            </a:solidFill>
            <a:miter lim="800000"/>
            <a:headEnd type="stealth" w="med" len="sm"/>
            <a:tailEnd type="stealth" w="med" len="sm"/>
          </a:ln>
          <a:effectLst>
            <a:outerShdw dist="38099" dir="5400000" algn="ctr" rotWithShape="0">
              <a:srgbClr val="808080">
                <a:alpha val="20000"/>
              </a:srgbClr>
            </a:outerShdw>
          </a:effectLst>
        </p:spPr>
        <p:txBody>
          <a:bodyPr lIns="0" tIns="0" rIns="0" bIns="0"/>
          <a:lstStyle/>
          <a:p>
            <a:pPr marL="0" marR="0" lvl="0" indent="0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itchFamily="34" charset="0"/>
              <a:ea typeface="ヒラギノ角ゴ ProN W3" charset="-128"/>
              <a:cs typeface="Arial"/>
              <a:sym typeface="Myriad Set Text" charset="0"/>
            </a:endParaRPr>
          </a:p>
        </p:txBody>
      </p:sp>
      <p:sp>
        <p:nvSpPr>
          <p:cNvPr id="126" name="Line 67"/>
          <p:cNvSpPr>
            <a:spLocks noChangeShapeType="1"/>
          </p:cNvSpPr>
          <p:nvPr/>
        </p:nvSpPr>
        <p:spPr bwMode="auto">
          <a:xfrm flipH="1">
            <a:off x="5805488" y="2376063"/>
            <a:ext cx="0" cy="280987"/>
          </a:xfrm>
          <a:prstGeom prst="line">
            <a:avLst/>
          </a:prstGeom>
          <a:noFill/>
          <a:ln w="50800">
            <a:solidFill>
              <a:srgbClr val="E71125"/>
            </a:solidFill>
            <a:miter lim="800000"/>
            <a:headEnd type="stealth" w="med" len="sm"/>
            <a:tailEnd type="stealth" w="med" len="sm"/>
          </a:ln>
          <a:effectLst>
            <a:outerShdw dist="38099" dir="5400000" algn="ctr" rotWithShape="0">
              <a:srgbClr val="808080">
                <a:alpha val="20000"/>
              </a:srgbClr>
            </a:outerShdw>
          </a:effectLst>
        </p:spPr>
        <p:txBody>
          <a:bodyPr lIns="0" tIns="0" rIns="0" bIns="0"/>
          <a:lstStyle/>
          <a:p>
            <a:pPr marL="0" marR="0" lvl="0" indent="0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itchFamily="34" charset="0"/>
              <a:ea typeface="ヒラギノ角ゴ ProN W3" charset="-128"/>
              <a:cs typeface="Arial"/>
              <a:sym typeface="Myriad Set Text" charset="0"/>
            </a:endParaRPr>
          </a:p>
        </p:txBody>
      </p:sp>
      <p:sp>
        <p:nvSpPr>
          <p:cNvPr id="127" name="Line 69"/>
          <p:cNvSpPr>
            <a:spLocks noChangeShapeType="1"/>
          </p:cNvSpPr>
          <p:nvPr/>
        </p:nvSpPr>
        <p:spPr bwMode="auto">
          <a:xfrm flipH="1">
            <a:off x="1672296" y="3039638"/>
            <a:ext cx="0" cy="280987"/>
          </a:xfrm>
          <a:prstGeom prst="line">
            <a:avLst/>
          </a:prstGeom>
          <a:noFill/>
          <a:ln w="50800">
            <a:solidFill>
              <a:srgbClr val="E71125"/>
            </a:solidFill>
            <a:miter lim="800000"/>
            <a:headEnd type="stealth" w="med" len="sm"/>
            <a:tailEnd type="stealth" w="med" len="sm"/>
          </a:ln>
          <a:effectLst>
            <a:outerShdw dist="38099" dir="5400000" algn="ctr" rotWithShape="0">
              <a:srgbClr val="808080">
                <a:alpha val="20000"/>
              </a:srgbClr>
            </a:outerShdw>
          </a:effectLst>
        </p:spPr>
        <p:txBody>
          <a:bodyPr lIns="0" tIns="0" rIns="0" bIns="0"/>
          <a:lstStyle/>
          <a:p>
            <a:pPr marL="0" marR="0" lvl="0" indent="0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itchFamily="34" charset="0"/>
              <a:ea typeface="ヒラギノ角ゴ ProN W3" charset="-128"/>
              <a:cs typeface="Arial"/>
              <a:sym typeface="Myriad Set Text" charset="0"/>
            </a:endParaRPr>
          </a:p>
        </p:txBody>
      </p:sp>
      <p:sp>
        <p:nvSpPr>
          <p:cNvPr id="128" name="Line 70"/>
          <p:cNvSpPr>
            <a:spLocks noChangeShapeType="1"/>
          </p:cNvSpPr>
          <p:nvPr/>
        </p:nvSpPr>
        <p:spPr bwMode="auto">
          <a:xfrm flipH="1">
            <a:off x="3808862" y="3050750"/>
            <a:ext cx="1587" cy="280988"/>
          </a:xfrm>
          <a:prstGeom prst="line">
            <a:avLst/>
          </a:prstGeom>
          <a:noFill/>
          <a:ln w="50800">
            <a:solidFill>
              <a:srgbClr val="E71125"/>
            </a:solidFill>
            <a:miter lim="800000"/>
            <a:headEnd type="stealth" w="med" len="sm"/>
            <a:tailEnd type="stealth" w="med" len="sm"/>
          </a:ln>
          <a:effectLst>
            <a:outerShdw dist="38099" dir="5400000" algn="ctr" rotWithShape="0">
              <a:srgbClr val="808080">
                <a:alpha val="20000"/>
              </a:srgbClr>
            </a:outerShdw>
          </a:effectLst>
        </p:spPr>
        <p:txBody>
          <a:bodyPr lIns="0" tIns="0" rIns="0" bIns="0"/>
          <a:lstStyle/>
          <a:p>
            <a:pPr marL="0" marR="0" lvl="0" indent="0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itchFamily="34" charset="0"/>
              <a:ea typeface="ヒラギノ角ゴ ProN W3" charset="-128"/>
              <a:cs typeface="Arial"/>
              <a:sym typeface="Myriad Set Text" charset="0"/>
            </a:endParaRPr>
          </a:p>
        </p:txBody>
      </p:sp>
      <p:sp>
        <p:nvSpPr>
          <p:cNvPr id="129" name="Line 71"/>
          <p:cNvSpPr>
            <a:spLocks noChangeShapeType="1"/>
          </p:cNvSpPr>
          <p:nvPr/>
        </p:nvSpPr>
        <p:spPr bwMode="auto">
          <a:xfrm flipH="1">
            <a:off x="5657850" y="3050750"/>
            <a:ext cx="1588" cy="280988"/>
          </a:xfrm>
          <a:prstGeom prst="line">
            <a:avLst/>
          </a:prstGeom>
          <a:noFill/>
          <a:ln w="50800">
            <a:solidFill>
              <a:srgbClr val="E71125"/>
            </a:solidFill>
            <a:miter lim="800000"/>
            <a:headEnd type="stealth" w="med" len="sm"/>
            <a:tailEnd type="stealth" w="med" len="sm"/>
          </a:ln>
          <a:effectLst>
            <a:outerShdw dist="38099" dir="5400000" algn="ctr" rotWithShape="0">
              <a:srgbClr val="808080">
                <a:alpha val="20000"/>
              </a:srgbClr>
            </a:outerShdw>
          </a:effectLst>
        </p:spPr>
        <p:txBody>
          <a:bodyPr lIns="0" tIns="0" rIns="0" bIns="0"/>
          <a:lstStyle/>
          <a:p>
            <a:pPr marL="0" marR="0" lvl="0" indent="0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itchFamily="34" charset="0"/>
              <a:ea typeface="ヒラギノ角ゴ ProN W3" charset="-128"/>
              <a:cs typeface="Arial"/>
              <a:sym typeface="Myriad Set Text" charset="0"/>
            </a:endParaRPr>
          </a:p>
        </p:txBody>
      </p:sp>
      <p:sp>
        <p:nvSpPr>
          <p:cNvPr id="130" name="Line 72"/>
          <p:cNvSpPr>
            <a:spLocks noChangeShapeType="1"/>
          </p:cNvSpPr>
          <p:nvPr/>
        </p:nvSpPr>
        <p:spPr bwMode="auto">
          <a:xfrm flipH="1">
            <a:off x="7623175" y="3050750"/>
            <a:ext cx="1588" cy="280988"/>
          </a:xfrm>
          <a:prstGeom prst="line">
            <a:avLst/>
          </a:prstGeom>
          <a:noFill/>
          <a:ln w="50800">
            <a:solidFill>
              <a:srgbClr val="E71125"/>
            </a:solidFill>
            <a:miter lim="800000"/>
            <a:headEnd type="stealth" w="med" len="sm"/>
            <a:tailEnd type="stealth" w="med" len="sm"/>
          </a:ln>
          <a:effectLst>
            <a:outerShdw dist="38099" dir="5400000" algn="ctr" rotWithShape="0">
              <a:srgbClr val="808080">
                <a:alpha val="20000"/>
              </a:srgbClr>
            </a:outerShdw>
          </a:effectLst>
        </p:spPr>
        <p:txBody>
          <a:bodyPr lIns="0" tIns="0" rIns="0" bIns="0"/>
          <a:lstStyle/>
          <a:p>
            <a:pPr marL="0" marR="0" lvl="0" indent="0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itchFamily="34" charset="0"/>
              <a:ea typeface="ヒラギノ角ゴ ProN W3" charset="-128"/>
              <a:cs typeface="Arial"/>
              <a:sym typeface="Myriad Set Text" charset="0"/>
            </a:endParaRPr>
          </a:p>
        </p:txBody>
      </p:sp>
      <p:sp>
        <p:nvSpPr>
          <p:cNvPr id="131" name="Line 73"/>
          <p:cNvSpPr>
            <a:spLocks noChangeShapeType="1"/>
          </p:cNvSpPr>
          <p:nvPr/>
        </p:nvSpPr>
        <p:spPr bwMode="auto">
          <a:xfrm>
            <a:off x="1662254" y="3655588"/>
            <a:ext cx="4762" cy="220662"/>
          </a:xfrm>
          <a:prstGeom prst="line">
            <a:avLst/>
          </a:prstGeom>
          <a:noFill/>
          <a:ln w="50800">
            <a:solidFill>
              <a:srgbClr val="E71125"/>
            </a:solidFill>
            <a:miter lim="800000"/>
            <a:headEnd type="stealth" w="med" len="sm"/>
            <a:tailEnd type="stealth" w="med" len="sm"/>
          </a:ln>
          <a:effectLst>
            <a:outerShdw dist="38099" dir="5400000" algn="ctr" rotWithShape="0">
              <a:srgbClr val="808080">
                <a:alpha val="20000"/>
              </a:srgbClr>
            </a:outerShdw>
          </a:effectLst>
        </p:spPr>
        <p:txBody>
          <a:bodyPr lIns="0" tIns="0" rIns="0" bIns="0"/>
          <a:lstStyle/>
          <a:p>
            <a:pPr marL="0" marR="0" lvl="0" indent="0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itchFamily="34" charset="0"/>
              <a:ea typeface="ヒラギノ角ゴ ProN W3" charset="-128"/>
              <a:cs typeface="Arial"/>
              <a:sym typeface="Myriad Set Text" charset="0"/>
            </a:endParaRPr>
          </a:p>
        </p:txBody>
      </p:sp>
      <p:sp>
        <p:nvSpPr>
          <p:cNvPr id="132" name="Line 74"/>
          <p:cNvSpPr>
            <a:spLocks noChangeShapeType="1"/>
          </p:cNvSpPr>
          <p:nvPr/>
        </p:nvSpPr>
        <p:spPr bwMode="auto">
          <a:xfrm flipH="1">
            <a:off x="3788245" y="3647650"/>
            <a:ext cx="7938" cy="217488"/>
          </a:xfrm>
          <a:prstGeom prst="line">
            <a:avLst/>
          </a:prstGeom>
          <a:noFill/>
          <a:ln w="50800">
            <a:solidFill>
              <a:srgbClr val="E71125"/>
            </a:solidFill>
            <a:miter lim="800000"/>
            <a:headEnd type="stealth" w="med" len="sm"/>
            <a:tailEnd type="stealth" w="med" len="sm"/>
          </a:ln>
          <a:effectLst>
            <a:outerShdw dist="38099" dir="5400000" algn="ctr" rotWithShape="0">
              <a:srgbClr val="808080">
                <a:alpha val="20000"/>
              </a:srgbClr>
            </a:outerShdw>
          </a:effectLst>
        </p:spPr>
        <p:txBody>
          <a:bodyPr lIns="0" tIns="0" rIns="0" bIns="0"/>
          <a:lstStyle/>
          <a:p>
            <a:pPr marL="0" marR="0" lvl="0" indent="0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itchFamily="34" charset="0"/>
              <a:ea typeface="ヒラギノ角ゴ ProN W3" charset="-128"/>
              <a:cs typeface="Arial"/>
              <a:sym typeface="Myriad Set Text" charset="0"/>
            </a:endParaRPr>
          </a:p>
        </p:txBody>
      </p:sp>
      <p:sp>
        <p:nvSpPr>
          <p:cNvPr id="133" name="Line 75"/>
          <p:cNvSpPr>
            <a:spLocks noChangeShapeType="1"/>
          </p:cNvSpPr>
          <p:nvPr/>
        </p:nvSpPr>
        <p:spPr bwMode="auto">
          <a:xfrm flipH="1">
            <a:off x="5205422" y="3611138"/>
            <a:ext cx="1587" cy="280987"/>
          </a:xfrm>
          <a:prstGeom prst="line">
            <a:avLst/>
          </a:prstGeom>
          <a:noFill/>
          <a:ln w="50800">
            <a:solidFill>
              <a:srgbClr val="E71125"/>
            </a:solidFill>
            <a:miter lim="800000"/>
            <a:headEnd type="stealth" w="med" len="sm"/>
            <a:tailEnd type="stealth" w="med" len="sm"/>
          </a:ln>
          <a:effectLst>
            <a:outerShdw dist="38099" dir="5400000" algn="ctr" rotWithShape="0">
              <a:srgbClr val="808080">
                <a:alpha val="20000"/>
              </a:srgbClr>
            </a:outerShdw>
          </a:effectLst>
        </p:spPr>
        <p:txBody>
          <a:bodyPr lIns="0" tIns="0" rIns="0" bIns="0"/>
          <a:lstStyle/>
          <a:p>
            <a:pPr marL="0" marR="0" lvl="0" indent="0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itchFamily="34" charset="0"/>
              <a:ea typeface="ヒラギノ角ゴ ProN W3" charset="-128"/>
              <a:cs typeface="Arial"/>
              <a:sym typeface="Myriad Set Text" charset="0"/>
            </a:endParaRPr>
          </a:p>
        </p:txBody>
      </p:sp>
      <p:sp>
        <p:nvSpPr>
          <p:cNvPr id="134" name="Line 76"/>
          <p:cNvSpPr>
            <a:spLocks noChangeShapeType="1"/>
          </p:cNvSpPr>
          <p:nvPr/>
        </p:nvSpPr>
        <p:spPr bwMode="auto">
          <a:xfrm flipH="1">
            <a:off x="6103939" y="3611138"/>
            <a:ext cx="1587" cy="280987"/>
          </a:xfrm>
          <a:prstGeom prst="line">
            <a:avLst/>
          </a:prstGeom>
          <a:noFill/>
          <a:ln w="50800">
            <a:solidFill>
              <a:srgbClr val="E71125"/>
            </a:solidFill>
            <a:miter lim="800000"/>
            <a:headEnd type="stealth" w="med" len="sm"/>
            <a:tailEnd type="stealth" w="med" len="sm"/>
          </a:ln>
          <a:effectLst>
            <a:outerShdw dist="38099" dir="5400000" algn="ctr" rotWithShape="0">
              <a:srgbClr val="808080">
                <a:alpha val="20000"/>
              </a:srgbClr>
            </a:outerShdw>
          </a:effectLst>
        </p:spPr>
        <p:txBody>
          <a:bodyPr lIns="0" tIns="0" rIns="0" bIns="0"/>
          <a:lstStyle/>
          <a:p>
            <a:pPr marL="0" marR="0" lvl="0" indent="0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itchFamily="34" charset="0"/>
              <a:ea typeface="ヒラギノ角ゴ ProN W3" charset="-128"/>
              <a:cs typeface="Arial"/>
              <a:sym typeface="Myriad Set Text" charset="0"/>
            </a:endParaRPr>
          </a:p>
        </p:txBody>
      </p:sp>
      <p:sp>
        <p:nvSpPr>
          <p:cNvPr id="135" name="Line 77"/>
          <p:cNvSpPr>
            <a:spLocks noChangeShapeType="1"/>
          </p:cNvSpPr>
          <p:nvPr/>
        </p:nvSpPr>
        <p:spPr bwMode="auto">
          <a:xfrm flipH="1">
            <a:off x="7625562" y="3600025"/>
            <a:ext cx="0" cy="280988"/>
          </a:xfrm>
          <a:prstGeom prst="line">
            <a:avLst/>
          </a:prstGeom>
          <a:noFill/>
          <a:ln w="50800">
            <a:solidFill>
              <a:srgbClr val="E71125"/>
            </a:solidFill>
            <a:miter lim="800000"/>
            <a:headEnd type="stealth" w="med" len="sm"/>
            <a:tailEnd type="stealth" w="med" len="sm"/>
          </a:ln>
          <a:effectLst>
            <a:outerShdw dist="38099" dir="5400000" algn="ctr" rotWithShape="0">
              <a:srgbClr val="808080">
                <a:alpha val="20000"/>
              </a:srgbClr>
            </a:outerShdw>
          </a:effectLst>
        </p:spPr>
        <p:txBody>
          <a:bodyPr lIns="0" tIns="0" rIns="0" bIns="0"/>
          <a:lstStyle/>
          <a:p>
            <a:pPr marL="0" marR="0" lvl="0" indent="0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itchFamily="34" charset="0"/>
              <a:ea typeface="ヒラギノ角ゴ ProN W3" charset="-128"/>
              <a:cs typeface="Arial"/>
              <a:sym typeface="Myriad Set Text" charset="0"/>
            </a:endParaRPr>
          </a:p>
        </p:txBody>
      </p:sp>
      <p:sp>
        <p:nvSpPr>
          <p:cNvPr id="136" name="Rounded Rectangle 135"/>
          <p:cNvSpPr/>
          <p:nvPr/>
        </p:nvSpPr>
        <p:spPr bwMode="auto">
          <a:xfrm>
            <a:off x="5395913" y="1548977"/>
            <a:ext cx="817562" cy="815975"/>
          </a:xfrm>
          <a:prstGeom prst="roundRect">
            <a:avLst/>
          </a:prstGeom>
          <a:gradFill flip="none" rotWithShape="1">
            <a:gsLst>
              <a:gs pos="0">
                <a:srgbClr val="FFFFFF"/>
              </a:gs>
              <a:gs pos="7001">
                <a:srgbClr val="E6E6E6"/>
              </a:gs>
              <a:gs pos="32001">
                <a:srgbClr val="7D8496"/>
              </a:gs>
              <a:gs pos="47000">
                <a:srgbClr val="E6E6E6"/>
              </a:gs>
              <a:gs pos="85001">
                <a:srgbClr val="7D8496"/>
              </a:gs>
              <a:gs pos="100000">
                <a:srgbClr val="E6E6E6"/>
              </a:gs>
            </a:gsLst>
            <a:lin ang="2700000" scaled="0"/>
            <a:tileRect/>
          </a:gradFill>
          <a:ln w="76200" cap="flat" cmpd="sng" algn="ctr">
            <a:solidFill>
              <a:srgbClr val="000000"/>
            </a:solidFill>
            <a:prstDash val="solid"/>
            <a:headEnd type="oval" w="med" len="med"/>
            <a:tailEnd type="none" w="med" len="med"/>
          </a:ln>
          <a:effectLst/>
        </p:spPr>
        <p:txBody>
          <a:bodyPr lIns="39182" tIns="19591" rIns="39182" bIns="19591"/>
          <a:lstStyle/>
          <a:p>
            <a:pPr marL="0" marR="0" lvl="0" indent="0" algn="ctr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8024" algn="l"/>
                <a:tab pos="753030" algn="l"/>
                <a:tab pos="1438716" algn="l"/>
                <a:tab pos="2123721" algn="l"/>
                <a:tab pos="2808046" algn="l"/>
              </a:tabLst>
              <a:defRPr/>
            </a:pP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itchFamily="34" charset="0"/>
                <a:ea typeface="ヒラギノ角ゴ ProN W3" charset="-128"/>
                <a:cs typeface="Arial"/>
                <a:sym typeface="Myriad Set Text" charset="0"/>
              </a:rPr>
              <a:t> </a:t>
            </a:r>
          </a:p>
          <a:p>
            <a:pPr marL="0" marR="0" lvl="0" indent="0" algn="ctr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8024" algn="l"/>
                <a:tab pos="753030" algn="l"/>
                <a:tab pos="1438716" algn="l"/>
                <a:tab pos="2123721" algn="l"/>
                <a:tab pos="2808046" algn="l"/>
              </a:tabLst>
              <a:defRPr/>
            </a:pP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itchFamily="34" charset="0"/>
                <a:ea typeface="ヒラギノ角ゴ ProN W3" charset="-128"/>
                <a:cs typeface="Arial"/>
                <a:sym typeface="Myriad Set Text" charset="0"/>
              </a:rPr>
              <a:t>GPU</a:t>
            </a:r>
          </a:p>
        </p:txBody>
      </p:sp>
      <p:sp>
        <p:nvSpPr>
          <p:cNvPr id="137" name="Rounded Rectangle 136"/>
          <p:cNvSpPr/>
          <p:nvPr/>
        </p:nvSpPr>
        <p:spPr bwMode="auto">
          <a:xfrm>
            <a:off x="3013078" y="1548977"/>
            <a:ext cx="815975" cy="815975"/>
          </a:xfrm>
          <a:prstGeom prst="roundRect">
            <a:avLst/>
          </a:prstGeom>
          <a:gradFill flip="none" rotWithShape="1">
            <a:gsLst>
              <a:gs pos="0">
                <a:srgbClr val="FFFFFF"/>
              </a:gs>
              <a:gs pos="7001">
                <a:srgbClr val="E6E6E6"/>
              </a:gs>
              <a:gs pos="32001">
                <a:srgbClr val="7D8496"/>
              </a:gs>
              <a:gs pos="47000">
                <a:srgbClr val="E6E6E6"/>
              </a:gs>
              <a:gs pos="85001">
                <a:srgbClr val="7D8496"/>
              </a:gs>
              <a:gs pos="100000">
                <a:srgbClr val="E6E6E6"/>
              </a:gs>
            </a:gsLst>
            <a:lin ang="2700000" scaled="0"/>
            <a:tileRect/>
          </a:gradFill>
          <a:ln w="76200" cap="flat" cmpd="sng" algn="ctr">
            <a:solidFill>
              <a:srgbClr val="000000"/>
            </a:solidFill>
            <a:prstDash val="solid"/>
            <a:headEnd type="oval" w="med" len="med"/>
            <a:tailEnd type="none" w="med" len="med"/>
          </a:ln>
          <a:effectLst/>
        </p:spPr>
        <p:txBody>
          <a:bodyPr lIns="39182" tIns="19591" rIns="39182" bIns="19591"/>
          <a:lstStyle/>
          <a:p>
            <a:pPr marL="0" marR="0" lvl="0" indent="0" algn="ctr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8024" algn="l"/>
                <a:tab pos="753030" algn="l"/>
                <a:tab pos="1438716" algn="l"/>
                <a:tab pos="2123721" algn="l"/>
                <a:tab pos="2808046" algn="l"/>
              </a:tabLst>
              <a:defRPr/>
            </a:pP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itchFamily="34" charset="0"/>
                <a:ea typeface="ヒラギノ角ゴ ProN W3" charset="-128"/>
                <a:cs typeface="Arial"/>
                <a:sym typeface="Myriad Set Text" charset="0"/>
              </a:rPr>
              <a:t> </a:t>
            </a:r>
          </a:p>
          <a:p>
            <a:pPr marL="0" marR="0" lvl="0" indent="0" algn="ctr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8024" algn="l"/>
                <a:tab pos="753030" algn="l"/>
                <a:tab pos="1438716" algn="l"/>
                <a:tab pos="2123721" algn="l"/>
                <a:tab pos="2808046" algn="l"/>
              </a:tabLst>
              <a:defRPr/>
            </a:pP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itchFamily="34" charset="0"/>
                <a:ea typeface="ヒラギノ角ゴ ProN W3" charset="-128"/>
                <a:cs typeface="Arial"/>
                <a:sym typeface="Myriad Set Text" charset="0"/>
              </a:rPr>
              <a:t>CPU</a:t>
            </a:r>
          </a:p>
        </p:txBody>
      </p:sp>
      <p:sp>
        <p:nvSpPr>
          <p:cNvPr id="138" name="Rectangle 7"/>
          <p:cNvSpPr>
            <a:spLocks/>
          </p:cNvSpPr>
          <p:nvPr/>
        </p:nvSpPr>
        <p:spPr bwMode="auto">
          <a:xfrm>
            <a:off x="3600476" y="3976263"/>
            <a:ext cx="555625" cy="338137"/>
          </a:xfrm>
          <a:prstGeom prst="rect">
            <a:avLst/>
          </a:prstGeom>
          <a:solidFill>
            <a:srgbClr val="EAEAEA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marL="36513" marR="0" lvl="0" indent="0" algn="ctr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  <a:defRPr/>
            </a:pPr>
            <a:r>
              <a: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charset="0"/>
                <a:ea typeface="ヒラギノ角ゴ ProN W3" charset="-128"/>
                <a:cs typeface="Arial"/>
                <a:sym typeface="Myriad Set Text" charset="0"/>
              </a:rPr>
              <a:t>dp_mul</a:t>
            </a:r>
          </a:p>
        </p:txBody>
      </p:sp>
      <p:sp>
        <p:nvSpPr>
          <p:cNvPr id="139" name="Text Box 78"/>
          <p:cNvSpPr txBox="1">
            <a:spLocks/>
          </p:cNvSpPr>
          <p:nvPr/>
        </p:nvSpPr>
        <p:spPr bwMode="auto">
          <a:xfrm>
            <a:off x="1249364" y="3344439"/>
            <a:ext cx="814908" cy="268089"/>
          </a:xfrm>
          <a:prstGeom prst="rect">
            <a:avLst/>
          </a:prstGeom>
          <a:solidFill>
            <a:srgbClr val="99CC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39182" tIns="19591" rIns="39182" bIns="19591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  <a:defRPr/>
            </a:pPr>
            <a:r>
              <a:rPr kumimoji="0" lang="en-US" sz="15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ヒラギノ角ゴ ProN W3" charset="-128"/>
                <a:cs typeface="Arial"/>
                <a:sym typeface="Myriad Set Text" charset="0"/>
              </a:rPr>
              <a:t>Programs</a:t>
            </a:r>
          </a:p>
        </p:txBody>
      </p:sp>
      <p:sp>
        <p:nvSpPr>
          <p:cNvPr id="140" name="Text Box 79"/>
          <p:cNvSpPr txBox="1">
            <a:spLocks/>
          </p:cNvSpPr>
          <p:nvPr/>
        </p:nvSpPr>
        <p:spPr bwMode="auto">
          <a:xfrm>
            <a:off x="3470276" y="3344439"/>
            <a:ext cx="657814" cy="268089"/>
          </a:xfrm>
          <a:prstGeom prst="rect">
            <a:avLst/>
          </a:prstGeom>
          <a:solidFill>
            <a:srgbClr val="99CC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39182" tIns="19591" rIns="39182" bIns="19591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  <a:defRPr/>
            </a:pPr>
            <a:r>
              <a:rPr kumimoji="0" lang="en-US" sz="15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ヒラギノ角ゴ ProN W3" charset="-128"/>
                <a:cs typeface="Arial"/>
                <a:sym typeface="Myriad Set Text" charset="0"/>
              </a:rPr>
              <a:t>Kernels</a:t>
            </a:r>
          </a:p>
        </p:txBody>
      </p:sp>
      <p:sp>
        <p:nvSpPr>
          <p:cNvPr id="141" name="Text Box 80"/>
          <p:cNvSpPr txBox="1">
            <a:spLocks/>
          </p:cNvSpPr>
          <p:nvPr/>
        </p:nvSpPr>
        <p:spPr bwMode="auto">
          <a:xfrm>
            <a:off x="4972050" y="3344439"/>
            <a:ext cx="1307030" cy="268089"/>
          </a:xfrm>
          <a:prstGeom prst="rect">
            <a:avLst/>
          </a:prstGeom>
          <a:solidFill>
            <a:srgbClr val="99CC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39182" tIns="19591" rIns="39182" bIns="19591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  <a:defRPr/>
            </a:pPr>
            <a:r>
              <a:rPr kumimoji="0" lang="en-US" sz="15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ヒラギノ角ゴ ProN W3" charset="-128"/>
                <a:cs typeface="Arial"/>
                <a:sym typeface="Myriad Set Text" charset="0"/>
              </a:rPr>
              <a:t>Memory Objects</a:t>
            </a:r>
          </a:p>
        </p:txBody>
      </p:sp>
      <p:sp>
        <p:nvSpPr>
          <p:cNvPr id="142" name="Text Box 81"/>
          <p:cNvSpPr txBox="1">
            <a:spLocks/>
          </p:cNvSpPr>
          <p:nvPr/>
        </p:nvSpPr>
        <p:spPr bwMode="auto">
          <a:xfrm>
            <a:off x="6899290" y="3344439"/>
            <a:ext cx="1472139" cy="268089"/>
          </a:xfrm>
          <a:prstGeom prst="rect">
            <a:avLst/>
          </a:prstGeom>
          <a:solidFill>
            <a:srgbClr val="99CC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39182" tIns="19591" rIns="39182" bIns="19591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  <a:defRPr/>
            </a:pPr>
            <a:r>
              <a:rPr kumimoji="0" lang="en-US" sz="15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ヒラギノ角ゴ ProN W3" charset="-128"/>
                <a:cs typeface="Arial"/>
                <a:sym typeface="Myriad Set Text" charset="0"/>
              </a:rPr>
              <a:t>Command Queues</a:t>
            </a:r>
          </a:p>
        </p:txBody>
      </p:sp>
    </p:spTree>
    <p:extLst>
      <p:ext uri="{BB962C8B-B14F-4D97-AF65-F5344CB8AC3E}">
        <p14:creationId xmlns:p14="http://schemas.microsoft.com/office/powerpoint/2010/main" val="6870703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Host programs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600201"/>
            <a:ext cx="8856984" cy="5069159"/>
          </a:xfrm>
        </p:spPr>
        <p:txBody>
          <a:bodyPr>
            <a:normAutofit fontScale="92500"/>
          </a:bodyPr>
          <a:lstStyle/>
          <a:p>
            <a:r>
              <a:rPr lang="en-GB" sz="2400" dirty="0"/>
              <a:t>The </a:t>
            </a:r>
            <a:r>
              <a:rPr lang="en-GB" sz="2400" b="1" u="sng" dirty="0"/>
              <a:t>host </a:t>
            </a:r>
            <a:r>
              <a:rPr lang="en-GB" sz="2400" b="1" u="sng" dirty="0" smtClean="0"/>
              <a:t>program</a:t>
            </a:r>
            <a:r>
              <a:rPr lang="en-GB" sz="2400" b="1" dirty="0"/>
              <a:t> </a:t>
            </a:r>
            <a:r>
              <a:rPr lang="en-GB" sz="2400" dirty="0" smtClean="0"/>
              <a:t>is </a:t>
            </a:r>
            <a:r>
              <a:rPr lang="en-GB" sz="2400" dirty="0"/>
              <a:t>the code that runs on the host to:</a:t>
            </a:r>
          </a:p>
          <a:p>
            <a:pPr lvl="1"/>
            <a:r>
              <a:rPr lang="en-GB" sz="2400" dirty="0"/>
              <a:t>Setup the environment for the OpenCL program</a:t>
            </a:r>
          </a:p>
          <a:p>
            <a:pPr lvl="1"/>
            <a:r>
              <a:rPr lang="en-GB" sz="2400" dirty="0"/>
              <a:t>Create and manage </a:t>
            </a:r>
            <a:r>
              <a:rPr lang="en-GB" sz="2400" dirty="0" smtClean="0"/>
              <a:t>kernels</a:t>
            </a:r>
          </a:p>
          <a:p>
            <a:pPr lvl="1"/>
            <a:endParaRPr lang="en-GB" sz="2400" dirty="0"/>
          </a:p>
          <a:p>
            <a:r>
              <a:rPr lang="en-GB" sz="2400" b="1" dirty="0"/>
              <a:t>5 </a:t>
            </a:r>
            <a:r>
              <a:rPr lang="en-GB" sz="2400" b="1" dirty="0" smtClean="0"/>
              <a:t>main steps</a:t>
            </a:r>
            <a:r>
              <a:rPr lang="en-GB" sz="2400" dirty="0" smtClean="0"/>
              <a:t> </a:t>
            </a:r>
            <a:r>
              <a:rPr lang="en-GB" sz="2400" dirty="0"/>
              <a:t>in </a:t>
            </a:r>
            <a:r>
              <a:rPr lang="en-GB" sz="2400" dirty="0" smtClean="0"/>
              <a:t>all host programs:</a:t>
            </a:r>
            <a:endParaRPr lang="en-GB" sz="2400" dirty="0"/>
          </a:p>
          <a:p>
            <a:pPr marL="971550" lvl="1" indent="-514350">
              <a:buFont typeface="+mj-lt"/>
              <a:buAutoNum type="arabicPeriod"/>
            </a:pPr>
            <a:r>
              <a:rPr lang="en-GB" sz="2400" dirty="0"/>
              <a:t>Define the </a:t>
            </a:r>
            <a:r>
              <a:rPr lang="en-GB" sz="2400" b="1" i="1" dirty="0">
                <a:solidFill>
                  <a:schemeClr val="accent6"/>
                </a:solidFill>
              </a:rPr>
              <a:t>platform</a:t>
            </a:r>
            <a:r>
              <a:rPr lang="en-GB" sz="2400" dirty="0">
                <a:solidFill>
                  <a:schemeClr val="accent6"/>
                </a:solidFill>
              </a:rPr>
              <a:t> </a:t>
            </a:r>
            <a:r>
              <a:rPr lang="en-GB" sz="2400" dirty="0"/>
              <a:t>… platform = </a:t>
            </a:r>
            <a:r>
              <a:rPr lang="en-GB" sz="2400" dirty="0" err="1"/>
              <a:t>devices+context+queues</a:t>
            </a:r>
            <a:endParaRPr lang="en-GB" sz="2400" dirty="0"/>
          </a:p>
          <a:p>
            <a:pPr marL="971550" lvl="1" indent="-514350">
              <a:buFont typeface="+mj-lt"/>
              <a:buAutoNum type="arabicPeriod"/>
            </a:pPr>
            <a:r>
              <a:rPr lang="en-GB" sz="2400" dirty="0"/>
              <a:t>Create and Build the </a:t>
            </a:r>
            <a:r>
              <a:rPr lang="en-GB" sz="2400" b="1" i="1" dirty="0">
                <a:solidFill>
                  <a:schemeClr val="accent6"/>
                </a:solidFill>
              </a:rPr>
              <a:t>program</a:t>
            </a:r>
            <a:r>
              <a:rPr lang="en-GB" sz="2400" dirty="0">
                <a:solidFill>
                  <a:schemeClr val="accent6"/>
                </a:solidFill>
              </a:rPr>
              <a:t> </a:t>
            </a:r>
            <a:r>
              <a:rPr lang="en-GB" sz="2400" dirty="0"/>
              <a:t>(dynamic library for kernels)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sz="2400" dirty="0"/>
              <a:t>Setup </a:t>
            </a:r>
            <a:r>
              <a:rPr lang="en-GB" sz="2400" b="1" i="1" dirty="0">
                <a:solidFill>
                  <a:schemeClr val="accent6"/>
                </a:solidFill>
              </a:rPr>
              <a:t>memory</a:t>
            </a:r>
            <a:r>
              <a:rPr lang="en-GB" sz="2400" dirty="0">
                <a:solidFill>
                  <a:schemeClr val="accent6"/>
                </a:solidFill>
              </a:rPr>
              <a:t> </a:t>
            </a:r>
            <a:r>
              <a:rPr lang="en-GB" sz="2400" dirty="0"/>
              <a:t>objects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sz="2400" dirty="0" smtClean="0"/>
              <a:t>Define the </a:t>
            </a:r>
            <a:r>
              <a:rPr lang="en-GB" sz="2400" b="1" i="1" dirty="0">
                <a:solidFill>
                  <a:schemeClr val="accent6"/>
                </a:solidFill>
              </a:rPr>
              <a:t>kernel</a:t>
            </a:r>
            <a:r>
              <a:rPr lang="en-GB" sz="2400" dirty="0">
                <a:solidFill>
                  <a:schemeClr val="accent6"/>
                </a:solidFill>
              </a:rPr>
              <a:t> </a:t>
            </a:r>
            <a:r>
              <a:rPr lang="en-GB" sz="2400" dirty="0"/>
              <a:t>(attach arguments to kernel </a:t>
            </a:r>
            <a:r>
              <a:rPr lang="en-GB" sz="2400" dirty="0" smtClean="0"/>
              <a:t>functions)</a:t>
            </a:r>
            <a:endParaRPr lang="en-GB" sz="2400" dirty="0"/>
          </a:p>
          <a:p>
            <a:pPr marL="971550" lvl="1" indent="-514350">
              <a:buFont typeface="+mj-lt"/>
              <a:buAutoNum type="arabicPeriod"/>
            </a:pPr>
            <a:r>
              <a:rPr lang="en-GB" sz="2400" dirty="0"/>
              <a:t>Submit </a:t>
            </a:r>
            <a:r>
              <a:rPr lang="en-GB" sz="2400" b="1" i="1" dirty="0">
                <a:solidFill>
                  <a:schemeClr val="accent6"/>
                </a:solidFill>
              </a:rPr>
              <a:t>commands</a:t>
            </a:r>
            <a:r>
              <a:rPr lang="en-GB" sz="2400" dirty="0">
                <a:solidFill>
                  <a:schemeClr val="accent6"/>
                </a:solidFill>
              </a:rPr>
              <a:t> </a:t>
            </a:r>
            <a:r>
              <a:rPr lang="en-GB" sz="2400" dirty="0"/>
              <a:t>… transfer memory objects and execute kernels</a:t>
            </a:r>
          </a:p>
        </p:txBody>
      </p:sp>
    </p:spTree>
    <p:extLst>
      <p:ext uri="{BB962C8B-B14F-4D97-AF65-F5344CB8AC3E}">
        <p14:creationId xmlns:p14="http://schemas.microsoft.com/office/powerpoint/2010/main" val="22716666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Course materials</a:t>
            </a:r>
            <a:endParaRPr lang="en-GB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2400" dirty="0" smtClean="0"/>
              <a:t>Download the course slides, exercises and solutions:</a:t>
            </a:r>
          </a:p>
          <a:p>
            <a:pPr marL="0" indent="0" algn="ctr">
              <a:buNone/>
            </a:pPr>
            <a:endParaRPr lang="en-GB" sz="2800" dirty="0" smtClean="0"/>
          </a:p>
          <a:p>
            <a:pPr marL="0" indent="0" algn="ctr">
              <a:buNone/>
            </a:pPr>
            <a:r>
              <a:rPr lang="en-GB" sz="2800" dirty="0" smtClean="0">
                <a:hlinkClick r:id="rId2"/>
              </a:rPr>
              <a:t>http</a:t>
            </a:r>
            <a:r>
              <a:rPr lang="en-GB" sz="2800" dirty="0">
                <a:hlinkClick r:id="rId2"/>
              </a:rPr>
              <a:t>://www.cs.bris.ac.uk</a:t>
            </a:r>
            <a:r>
              <a:rPr lang="en-GB" sz="2800" dirty="0" smtClean="0">
                <a:hlinkClick r:id="rId2"/>
              </a:rPr>
              <a:t>/~simonm</a:t>
            </a:r>
            <a:r>
              <a:rPr lang="en-GB" sz="2800" dirty="0">
                <a:hlinkClick r:id="rId2"/>
              </a:rPr>
              <a:t>/</a:t>
            </a:r>
            <a:r>
              <a:rPr lang="en-GB" sz="2800" dirty="0" smtClean="0">
                <a:hlinkClick r:id="rId2"/>
              </a:rPr>
              <a:t>OpenCL</a:t>
            </a:r>
            <a:r>
              <a:rPr lang="en-GB" sz="2800" dirty="0">
                <a:hlinkClick r:id="rId2"/>
              </a:rPr>
              <a:t>/</a:t>
            </a:r>
            <a:r>
              <a:rPr lang="en-GB" sz="2800" dirty="0" smtClean="0">
                <a:hlinkClick r:id="rId2"/>
              </a:rPr>
              <a:t>IWOCL_2016.zip</a:t>
            </a:r>
            <a:endParaRPr lang="en-GB" sz="2800" dirty="0" smtClean="0"/>
          </a:p>
          <a:p>
            <a:pPr marL="0" indent="0" algn="ctr">
              <a:buNone/>
            </a:pPr>
            <a:endParaRPr lang="en-GB" sz="2800" dirty="0" smtClean="0"/>
          </a:p>
        </p:txBody>
      </p:sp>
    </p:spTree>
    <p:extLst>
      <p:ext uri="{BB962C8B-B14F-4D97-AF65-F5344CB8AC3E}">
        <p14:creationId xmlns:p14="http://schemas.microsoft.com/office/powerpoint/2010/main" val="40016878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The C++ Interface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456184"/>
            <a:ext cx="8784976" cy="5069160"/>
          </a:xfrm>
        </p:spPr>
        <p:txBody>
          <a:bodyPr>
            <a:normAutofit fontScale="85000" lnSpcReduction="10000"/>
          </a:bodyPr>
          <a:lstStyle/>
          <a:p>
            <a:r>
              <a:rPr lang="en-GB" dirty="0"/>
              <a:t>Khronos has defined a common C++ header file containing a high level interface to OpenCL, </a:t>
            </a:r>
            <a:r>
              <a:rPr lang="en-GB" dirty="0">
                <a:solidFill>
                  <a:schemeClr val="accent6"/>
                </a:solidFill>
              </a:rPr>
              <a:t>cl.hpp</a:t>
            </a:r>
          </a:p>
          <a:p>
            <a:r>
              <a:rPr lang="en-GB" dirty="0"/>
              <a:t>This interface is dramatically easier to work </a:t>
            </a:r>
            <a:r>
              <a:rPr lang="en-GB" dirty="0" smtClean="0"/>
              <a:t>with</a:t>
            </a:r>
            <a:r>
              <a:rPr lang="en-GB" baseline="30000" dirty="0" smtClean="0"/>
              <a:t>1</a:t>
            </a:r>
            <a:endParaRPr lang="en-GB" baseline="30000" dirty="0"/>
          </a:p>
          <a:p>
            <a:r>
              <a:rPr lang="en-GB" b="1" dirty="0"/>
              <a:t>Key features:</a:t>
            </a:r>
          </a:p>
          <a:p>
            <a:pPr lvl="1"/>
            <a:r>
              <a:rPr lang="en-GB" dirty="0"/>
              <a:t>Uses common defaults for </a:t>
            </a:r>
            <a:r>
              <a:rPr lang="en-GB" dirty="0" smtClean="0"/>
              <a:t>the </a:t>
            </a:r>
            <a:r>
              <a:rPr lang="en-GB" dirty="0">
                <a:solidFill>
                  <a:srgbClr val="008000"/>
                </a:solidFill>
              </a:rPr>
              <a:t>platform</a:t>
            </a:r>
            <a:r>
              <a:rPr lang="en-GB" dirty="0"/>
              <a:t> and </a:t>
            </a:r>
            <a:r>
              <a:rPr lang="en-GB" dirty="0">
                <a:solidFill>
                  <a:srgbClr val="008000"/>
                </a:solidFill>
              </a:rPr>
              <a:t>command-</a:t>
            </a:r>
            <a:r>
              <a:rPr lang="en-GB" dirty="0" smtClean="0">
                <a:solidFill>
                  <a:srgbClr val="008000"/>
                </a:solidFill>
              </a:rPr>
              <a:t>queue</a:t>
            </a:r>
            <a:r>
              <a:rPr lang="en-GB" dirty="0" smtClean="0"/>
              <a:t>, </a:t>
            </a:r>
            <a:r>
              <a:rPr lang="en-GB" dirty="0"/>
              <a:t>saving the programmer from extra coding for the most common use cases</a:t>
            </a:r>
          </a:p>
          <a:p>
            <a:pPr lvl="1"/>
            <a:r>
              <a:rPr lang="en-GB" dirty="0"/>
              <a:t>Simplifies </a:t>
            </a:r>
            <a:r>
              <a:rPr lang="en-GB" dirty="0" smtClean="0"/>
              <a:t>the basic </a:t>
            </a:r>
            <a:r>
              <a:rPr lang="en-GB" dirty="0"/>
              <a:t>API by bundling key parameters with the objects rather than </a:t>
            </a:r>
            <a:r>
              <a:rPr lang="en-GB" dirty="0" smtClean="0"/>
              <a:t>requiring verbose </a:t>
            </a:r>
            <a:r>
              <a:rPr lang="en-GB" dirty="0"/>
              <a:t>and repetitive argument </a:t>
            </a:r>
            <a:r>
              <a:rPr lang="en-GB" dirty="0" smtClean="0"/>
              <a:t>lists</a:t>
            </a:r>
          </a:p>
          <a:p>
            <a:pPr lvl="1"/>
            <a:r>
              <a:rPr lang="en-GB" dirty="0" smtClean="0"/>
              <a:t>Ability to “call” a kernel from the host, like a regular function</a:t>
            </a:r>
            <a:endParaRPr lang="en-GB" dirty="0"/>
          </a:p>
          <a:p>
            <a:pPr lvl="1"/>
            <a:r>
              <a:rPr lang="en-GB" dirty="0"/>
              <a:t>Error checking can be performed with C++ </a:t>
            </a:r>
            <a:r>
              <a:rPr lang="en-GB" dirty="0" smtClean="0"/>
              <a:t>exceptions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5204871" y="6488668"/>
            <a:ext cx="3903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aseline="30000" dirty="0" smtClean="0"/>
              <a:t>1</a:t>
            </a:r>
            <a:r>
              <a:rPr lang="en-GB" dirty="0" smtClean="0"/>
              <a:t> especially for C++ programmers…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828782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-90264"/>
            <a:ext cx="8928992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C++ interface example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496" y="1268760"/>
            <a:ext cx="4392488" cy="482453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1200" b="1" dirty="0" smtClean="0">
                <a:latin typeface="Courier New Bold"/>
              </a:rPr>
              <a:t>#</a:t>
            </a:r>
            <a:r>
              <a:rPr lang="en-GB" sz="1200" b="1" dirty="0" smtClean="0">
                <a:solidFill>
                  <a:schemeClr val="accent2"/>
                </a:solidFill>
                <a:latin typeface="Courier New Bold"/>
              </a:rPr>
              <a:t>define </a:t>
            </a:r>
            <a:r>
              <a:rPr lang="en-GB" sz="1200" b="1" dirty="0" smtClean="0">
                <a:latin typeface="Courier New Bold"/>
              </a:rPr>
              <a:t>N 1024</a:t>
            </a:r>
          </a:p>
          <a:p>
            <a:pPr marL="0" indent="0">
              <a:buNone/>
            </a:pPr>
            <a:r>
              <a:rPr lang="en-GB" sz="1200" b="1" dirty="0" err="1" smtClean="0">
                <a:solidFill>
                  <a:schemeClr val="accent2"/>
                </a:solidFill>
                <a:latin typeface="Courier New Bold"/>
              </a:rPr>
              <a:t>int</a:t>
            </a:r>
            <a:r>
              <a:rPr lang="en-GB" sz="1200" b="1" dirty="0" smtClean="0">
                <a:solidFill>
                  <a:schemeClr val="accent2"/>
                </a:solidFill>
                <a:latin typeface="Courier New Bold"/>
              </a:rPr>
              <a:t> </a:t>
            </a:r>
            <a:r>
              <a:rPr lang="en-GB" sz="1200" b="1" dirty="0" smtClean="0">
                <a:latin typeface="Courier New Bold"/>
              </a:rPr>
              <a:t>main(</a:t>
            </a:r>
            <a:r>
              <a:rPr lang="en-GB" sz="1200" b="1" dirty="0" smtClean="0">
                <a:solidFill>
                  <a:schemeClr val="accent2"/>
                </a:solidFill>
                <a:latin typeface="Courier New Bold"/>
              </a:rPr>
              <a:t>void</a:t>
            </a:r>
            <a:r>
              <a:rPr lang="en-GB" sz="1200" b="1" dirty="0" smtClean="0">
                <a:latin typeface="Courier New Bold"/>
              </a:rPr>
              <a:t>) {</a:t>
            </a:r>
          </a:p>
          <a:p>
            <a:pPr marL="0" indent="0">
              <a:buNone/>
            </a:pPr>
            <a:endParaRPr lang="en-GB" sz="1200" b="1" dirty="0" smtClean="0">
              <a:latin typeface="Courier New Bold"/>
            </a:endParaRPr>
          </a:p>
          <a:p>
            <a:pPr marL="0" indent="0">
              <a:buNone/>
            </a:pPr>
            <a:r>
              <a:rPr lang="en-GB" sz="1200" b="1" dirty="0" smtClean="0">
                <a:latin typeface="Courier New Bold"/>
              </a:rPr>
              <a:t>vector&lt;</a:t>
            </a:r>
            <a:r>
              <a:rPr lang="en-GB" sz="1200" b="1" dirty="0" smtClean="0">
                <a:solidFill>
                  <a:schemeClr val="accent2"/>
                </a:solidFill>
                <a:latin typeface="Courier New Bold"/>
              </a:rPr>
              <a:t>float</a:t>
            </a:r>
            <a:r>
              <a:rPr lang="en-GB" sz="1200" b="1" dirty="0" smtClean="0">
                <a:latin typeface="Courier New Bold"/>
              </a:rPr>
              <a:t>&gt; </a:t>
            </a:r>
            <a:r>
              <a:rPr lang="en-GB" sz="1200" b="1" dirty="0" err="1" smtClean="0">
                <a:latin typeface="Courier New Bold"/>
              </a:rPr>
              <a:t>h_a</a:t>
            </a:r>
            <a:r>
              <a:rPr lang="en-GB" sz="1200" b="1" dirty="0" smtClean="0">
                <a:latin typeface="Courier New Bold"/>
              </a:rPr>
              <a:t>(N), </a:t>
            </a:r>
            <a:r>
              <a:rPr lang="en-GB" sz="1200" b="1" dirty="0" err="1" smtClean="0">
                <a:latin typeface="Courier New Bold"/>
              </a:rPr>
              <a:t>h_b</a:t>
            </a:r>
            <a:r>
              <a:rPr lang="en-GB" sz="1200" b="1" dirty="0" smtClean="0">
                <a:latin typeface="Courier New Bold"/>
              </a:rPr>
              <a:t>(N), </a:t>
            </a:r>
            <a:r>
              <a:rPr lang="en-GB" sz="1200" b="1" dirty="0" err="1" smtClean="0">
                <a:latin typeface="Courier New Bold"/>
              </a:rPr>
              <a:t>h_c</a:t>
            </a:r>
            <a:r>
              <a:rPr lang="en-GB" sz="1200" b="1" dirty="0" smtClean="0">
                <a:latin typeface="Courier New Bold"/>
              </a:rPr>
              <a:t>(N);</a:t>
            </a:r>
          </a:p>
          <a:p>
            <a:pPr marL="0" indent="0">
              <a:buNone/>
            </a:pPr>
            <a:r>
              <a:rPr lang="en-GB" sz="1200" b="1" dirty="0" smtClean="0">
                <a:solidFill>
                  <a:schemeClr val="tx1">
                    <a:lumMod val="85000"/>
                  </a:schemeClr>
                </a:solidFill>
                <a:latin typeface="Courier New Bold"/>
              </a:rPr>
              <a:t>// initialize these host vectors…</a:t>
            </a:r>
          </a:p>
          <a:p>
            <a:pPr marL="0" indent="0">
              <a:buNone/>
            </a:pPr>
            <a:endParaRPr lang="en-GB" sz="1200" b="1" dirty="0" smtClean="0">
              <a:solidFill>
                <a:schemeClr val="accent3"/>
              </a:solidFill>
              <a:latin typeface="Courier New Bold"/>
            </a:endParaRPr>
          </a:p>
          <a:p>
            <a:pPr marL="0" indent="0">
              <a:buNone/>
            </a:pPr>
            <a:r>
              <a:rPr lang="en-GB" sz="1200" b="1" dirty="0" smtClean="0">
                <a:solidFill>
                  <a:schemeClr val="accent3"/>
                </a:solidFill>
                <a:latin typeface="Courier New Bold"/>
              </a:rPr>
              <a:t>Buffer</a:t>
            </a:r>
            <a:r>
              <a:rPr lang="en-GB" sz="1200" b="1" dirty="0" smtClean="0">
                <a:latin typeface="Courier New Bold"/>
              </a:rPr>
              <a:t> </a:t>
            </a:r>
            <a:r>
              <a:rPr lang="en-GB" sz="1200" b="1" dirty="0" err="1" smtClean="0">
                <a:latin typeface="Courier New Bold"/>
              </a:rPr>
              <a:t>d_a</a:t>
            </a:r>
            <a:r>
              <a:rPr lang="en-GB" sz="1200" b="1" dirty="0" smtClean="0">
                <a:latin typeface="Courier New Bold"/>
              </a:rPr>
              <a:t>, </a:t>
            </a:r>
            <a:r>
              <a:rPr lang="en-GB" sz="1200" b="1" dirty="0" err="1" smtClean="0">
                <a:latin typeface="Courier New Bold"/>
              </a:rPr>
              <a:t>d_b</a:t>
            </a:r>
            <a:r>
              <a:rPr lang="en-GB" sz="1200" b="1" dirty="0" smtClean="0">
                <a:latin typeface="Courier New Bold"/>
              </a:rPr>
              <a:t>, </a:t>
            </a:r>
            <a:r>
              <a:rPr lang="en-GB" sz="1200" b="1" dirty="0" err="1" smtClean="0">
                <a:latin typeface="Courier New Bold"/>
              </a:rPr>
              <a:t>d_c</a:t>
            </a:r>
            <a:r>
              <a:rPr lang="en-GB" sz="1200" b="1" dirty="0" smtClean="0">
                <a:latin typeface="Courier New Bold"/>
              </a:rPr>
              <a:t>;</a:t>
            </a:r>
          </a:p>
          <a:p>
            <a:pPr marL="0" indent="0">
              <a:buNone/>
            </a:pPr>
            <a:endParaRPr lang="en-GB" sz="1200" b="1" dirty="0" smtClean="0">
              <a:latin typeface="Courier New Bold"/>
            </a:endParaRPr>
          </a:p>
          <a:p>
            <a:pPr marL="0" indent="0">
              <a:buNone/>
            </a:pPr>
            <a:r>
              <a:rPr lang="en-GB" sz="1200" b="1" dirty="0" smtClean="0">
                <a:solidFill>
                  <a:schemeClr val="accent3"/>
                </a:solidFill>
                <a:latin typeface="Courier New Bold"/>
              </a:rPr>
              <a:t>Context</a:t>
            </a:r>
            <a:r>
              <a:rPr lang="en-GB" sz="1200" b="1" dirty="0" smtClean="0">
                <a:latin typeface="Courier New Bold"/>
              </a:rPr>
              <a:t> context(CL_DEVICE_TYPE_DEFAULT);</a:t>
            </a:r>
          </a:p>
          <a:p>
            <a:pPr marL="0" indent="0">
              <a:buNone/>
            </a:pPr>
            <a:endParaRPr lang="en-GB" sz="1200" b="1" dirty="0">
              <a:latin typeface="Courier New Bold"/>
            </a:endParaRPr>
          </a:p>
          <a:p>
            <a:pPr marL="0" indent="0">
              <a:buNone/>
            </a:pPr>
            <a:r>
              <a:rPr lang="en-GB" sz="1200" b="1" dirty="0" err="1" smtClean="0">
                <a:solidFill>
                  <a:schemeClr val="accent3"/>
                </a:solidFill>
                <a:latin typeface="Courier New Bold"/>
              </a:rPr>
              <a:t>CommandQueue</a:t>
            </a:r>
            <a:r>
              <a:rPr lang="en-GB" sz="1200" b="1" dirty="0" smtClean="0">
                <a:solidFill>
                  <a:schemeClr val="accent3"/>
                </a:solidFill>
                <a:latin typeface="Courier New Bold"/>
              </a:rPr>
              <a:t> </a:t>
            </a:r>
            <a:r>
              <a:rPr lang="en-GB" sz="1200" b="1" dirty="0" smtClean="0">
                <a:latin typeface="Courier New Bold"/>
              </a:rPr>
              <a:t>queue(context);</a:t>
            </a:r>
            <a:endParaRPr lang="en-GB" sz="1200" b="1" dirty="0">
              <a:latin typeface="Courier New Bold"/>
            </a:endParaRPr>
          </a:p>
          <a:p>
            <a:pPr marL="0" indent="0">
              <a:buNone/>
            </a:pPr>
            <a:endParaRPr lang="en-GB" sz="1200" b="1" dirty="0">
              <a:latin typeface="Courier New Bold"/>
            </a:endParaRPr>
          </a:p>
          <a:p>
            <a:pPr marL="0" indent="0">
              <a:buNone/>
            </a:pPr>
            <a:r>
              <a:rPr lang="en-GB" sz="1200" b="1" dirty="0" smtClean="0">
                <a:solidFill>
                  <a:schemeClr val="accent3"/>
                </a:solidFill>
                <a:latin typeface="Courier New Bold"/>
              </a:rPr>
              <a:t>Program</a:t>
            </a:r>
            <a:r>
              <a:rPr lang="en-GB" sz="1200" b="1" dirty="0" smtClean="0">
                <a:latin typeface="Courier New Bold"/>
              </a:rPr>
              <a:t> program(context, </a:t>
            </a:r>
          </a:p>
          <a:p>
            <a:pPr marL="0" indent="0">
              <a:buNone/>
            </a:pPr>
            <a:r>
              <a:rPr lang="en-GB" sz="1200" b="1" dirty="0" smtClean="0">
                <a:solidFill>
                  <a:schemeClr val="tx2">
                    <a:lumMod val="75000"/>
                  </a:schemeClr>
                </a:solidFill>
                <a:latin typeface="Courier New Bold"/>
              </a:rPr>
              <a:t>            </a:t>
            </a:r>
            <a:r>
              <a:rPr lang="en-GB" sz="1200" b="1" dirty="0" err="1" smtClean="0">
                <a:solidFill>
                  <a:schemeClr val="tx2">
                    <a:lumMod val="75000"/>
                  </a:schemeClr>
                </a:solidFill>
                <a:latin typeface="Courier New Bold"/>
              </a:rPr>
              <a:t>loadprogram</a:t>
            </a:r>
            <a:r>
              <a:rPr lang="en-GB" sz="1200" b="1" dirty="0" smtClean="0">
                <a:latin typeface="Courier New Bold"/>
              </a:rPr>
              <a:t>(“vadd.cl”),</a:t>
            </a:r>
            <a:r>
              <a:rPr lang="en-GB" sz="1200" b="1" dirty="0" smtClean="0">
                <a:solidFill>
                  <a:schemeClr val="accent1"/>
                </a:solidFill>
                <a:latin typeface="Courier New Bold"/>
              </a:rPr>
              <a:t> true</a:t>
            </a:r>
            <a:r>
              <a:rPr lang="en-GB" sz="1200" b="1" dirty="0" smtClean="0">
                <a:latin typeface="Courier New Bold"/>
              </a:rPr>
              <a:t>);</a:t>
            </a:r>
          </a:p>
          <a:p>
            <a:pPr marL="0" indent="0">
              <a:buNone/>
            </a:pPr>
            <a:endParaRPr lang="en-GB" sz="1200" b="1" dirty="0" smtClean="0">
              <a:latin typeface="Courier New Bold"/>
            </a:endParaRPr>
          </a:p>
          <a:p>
            <a:pPr marL="0" indent="0">
              <a:buNone/>
            </a:pPr>
            <a:r>
              <a:rPr lang="en-GB" sz="1200" b="1" dirty="0" smtClean="0">
                <a:solidFill>
                  <a:schemeClr val="tx1">
                    <a:lumMod val="85000"/>
                  </a:schemeClr>
                </a:solidFill>
                <a:latin typeface="Courier New Bold"/>
              </a:rPr>
              <a:t>// Create the kernel </a:t>
            </a:r>
            <a:r>
              <a:rPr lang="en-GB" sz="1200" b="1" dirty="0" err="1" smtClean="0">
                <a:solidFill>
                  <a:schemeClr val="tx1">
                    <a:lumMod val="85000"/>
                  </a:schemeClr>
                </a:solidFill>
                <a:latin typeface="Courier New Bold"/>
              </a:rPr>
              <a:t>functor</a:t>
            </a:r>
            <a:endParaRPr lang="en-GB" sz="1200" b="1" dirty="0">
              <a:solidFill>
                <a:schemeClr val="tx1">
                  <a:lumMod val="85000"/>
                </a:schemeClr>
              </a:solidFill>
              <a:latin typeface="Courier New Bold"/>
            </a:endParaRPr>
          </a:p>
          <a:p>
            <a:pPr marL="0" indent="0">
              <a:buNone/>
            </a:pPr>
            <a:r>
              <a:rPr lang="en-GB" sz="1200" b="1" dirty="0" err="1" smtClean="0">
                <a:solidFill>
                  <a:schemeClr val="accent3"/>
                </a:solidFill>
                <a:latin typeface="Courier New Bold"/>
              </a:rPr>
              <a:t>make_kernel</a:t>
            </a:r>
            <a:r>
              <a:rPr lang="en-GB" sz="1200" b="1" dirty="0" smtClean="0">
                <a:latin typeface="Courier New Bold"/>
              </a:rPr>
              <a:t>&lt;Buffer, Buffer, Buffer&gt;</a:t>
            </a:r>
          </a:p>
          <a:p>
            <a:pPr marL="0" indent="0">
              <a:buNone/>
            </a:pPr>
            <a:r>
              <a:rPr lang="en-GB" sz="1200" b="1" dirty="0">
                <a:latin typeface="Courier New Bold"/>
              </a:rPr>
              <a:t> </a:t>
            </a:r>
            <a:r>
              <a:rPr lang="en-GB" sz="1200" b="1" dirty="0" smtClean="0">
                <a:latin typeface="Courier New Bold"/>
              </a:rPr>
              <a:t>  </a:t>
            </a:r>
            <a:r>
              <a:rPr lang="en-GB" sz="1200" b="1" dirty="0" err="1" smtClean="0">
                <a:latin typeface="Courier New Bold"/>
              </a:rPr>
              <a:t>vadd</a:t>
            </a:r>
            <a:r>
              <a:rPr lang="en-GB" sz="1200" b="1" dirty="0" smtClean="0">
                <a:latin typeface="Courier New Bold"/>
              </a:rPr>
              <a:t>(program, “</a:t>
            </a:r>
            <a:r>
              <a:rPr lang="en-GB" sz="1200" b="1" dirty="0" err="1" smtClean="0">
                <a:latin typeface="Courier New Bold"/>
              </a:rPr>
              <a:t>vadd</a:t>
            </a:r>
            <a:r>
              <a:rPr lang="en-GB" sz="1200" b="1" dirty="0" smtClean="0">
                <a:latin typeface="Courier New Bold"/>
              </a:rPr>
              <a:t>”);</a:t>
            </a:r>
          </a:p>
          <a:p>
            <a:pPr marL="0" indent="0">
              <a:buNone/>
            </a:pPr>
            <a:endParaRPr lang="en-GB" sz="1200" b="1" dirty="0">
              <a:latin typeface="Courier New Bold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283968" y="1772816"/>
            <a:ext cx="5040560" cy="4176464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GB" b="1" dirty="0" smtClean="0">
              <a:latin typeface="Courier New Bold"/>
            </a:endParaRPr>
          </a:p>
          <a:p>
            <a:pPr marL="0" indent="0">
              <a:buNone/>
            </a:pPr>
            <a:r>
              <a:rPr lang="en-GB" sz="1200" b="1" dirty="0" smtClean="0">
                <a:solidFill>
                  <a:schemeClr val="tx1">
                    <a:lumMod val="85000"/>
                  </a:schemeClr>
                </a:solidFill>
                <a:latin typeface="Courier New Bold"/>
              </a:rPr>
              <a:t>// Create buffers</a:t>
            </a:r>
          </a:p>
          <a:p>
            <a:pPr marL="0" indent="0">
              <a:buNone/>
            </a:pPr>
            <a:r>
              <a:rPr lang="en-GB" sz="1200" b="1" dirty="0" smtClean="0">
                <a:solidFill>
                  <a:schemeClr val="tx1">
                    <a:lumMod val="85000"/>
                  </a:schemeClr>
                </a:solidFill>
                <a:latin typeface="Courier New Bold"/>
              </a:rPr>
              <a:t>// True indicates CL_MEM_READ_ONLY</a:t>
            </a:r>
          </a:p>
          <a:p>
            <a:pPr marL="0" indent="0">
              <a:buNone/>
            </a:pPr>
            <a:r>
              <a:rPr lang="en-GB" sz="1200" b="1" dirty="0" smtClean="0">
                <a:solidFill>
                  <a:schemeClr val="tx1">
                    <a:lumMod val="85000"/>
                  </a:schemeClr>
                </a:solidFill>
                <a:latin typeface="Courier New Bold"/>
              </a:rPr>
              <a:t>// False indicates CL_MEM_READ_WRITE</a:t>
            </a:r>
            <a:endParaRPr lang="en-GB" sz="1200" b="1" dirty="0">
              <a:solidFill>
                <a:schemeClr val="tx1">
                  <a:lumMod val="85000"/>
                </a:schemeClr>
              </a:solidFill>
              <a:latin typeface="Courier New Bold"/>
            </a:endParaRPr>
          </a:p>
          <a:p>
            <a:pPr marL="0" indent="0">
              <a:buNone/>
            </a:pPr>
            <a:r>
              <a:rPr lang="en-GB" sz="1200" b="1" dirty="0" err="1" smtClean="0">
                <a:latin typeface="Courier New Bold"/>
              </a:rPr>
              <a:t>d_a</a:t>
            </a:r>
            <a:r>
              <a:rPr lang="en-GB" sz="1200" b="1" dirty="0" smtClean="0">
                <a:latin typeface="Courier New Bold"/>
              </a:rPr>
              <a:t> </a:t>
            </a:r>
            <a:r>
              <a:rPr lang="en-GB" sz="1200" b="1" dirty="0">
                <a:latin typeface="Courier New Bold"/>
              </a:rPr>
              <a:t>= </a:t>
            </a:r>
            <a:r>
              <a:rPr lang="en-GB" sz="1200" b="1" dirty="0">
                <a:solidFill>
                  <a:schemeClr val="accent3"/>
                </a:solidFill>
                <a:latin typeface="Courier New Bold"/>
              </a:rPr>
              <a:t>Buffer</a:t>
            </a:r>
            <a:r>
              <a:rPr lang="en-GB" sz="1200" b="1" dirty="0">
                <a:latin typeface="Courier New Bold"/>
              </a:rPr>
              <a:t>(context, </a:t>
            </a:r>
            <a:r>
              <a:rPr lang="en-GB" sz="1200" b="1" dirty="0" err="1" smtClean="0">
                <a:latin typeface="Courier New Bold"/>
              </a:rPr>
              <a:t>h_a.begin</a:t>
            </a:r>
            <a:r>
              <a:rPr lang="en-GB" sz="1200" b="1" dirty="0" smtClean="0">
                <a:latin typeface="Courier New Bold"/>
              </a:rPr>
              <a:t>()</a:t>
            </a:r>
            <a:r>
              <a:rPr lang="en-GB" sz="1200" b="1" dirty="0">
                <a:latin typeface="Courier New Bold"/>
              </a:rPr>
              <a:t>, </a:t>
            </a:r>
            <a:r>
              <a:rPr lang="en-GB" sz="1200" b="1" dirty="0" err="1" smtClean="0">
                <a:latin typeface="Courier New Bold"/>
              </a:rPr>
              <a:t>h_a.end</a:t>
            </a:r>
            <a:r>
              <a:rPr lang="en-GB" sz="1200" b="1" dirty="0" smtClean="0">
                <a:latin typeface="Courier New Bold"/>
              </a:rPr>
              <a:t>()</a:t>
            </a:r>
            <a:r>
              <a:rPr lang="en-GB" sz="1200" b="1" dirty="0">
                <a:latin typeface="Courier New Bold"/>
              </a:rPr>
              <a:t>, </a:t>
            </a:r>
            <a:r>
              <a:rPr lang="en-GB" sz="1200" b="1" dirty="0">
                <a:solidFill>
                  <a:schemeClr val="accent1"/>
                </a:solidFill>
                <a:latin typeface="Courier New Bold"/>
              </a:rPr>
              <a:t>true</a:t>
            </a:r>
            <a:r>
              <a:rPr lang="en-GB" sz="1200" b="1" dirty="0">
                <a:latin typeface="Courier New Bold"/>
              </a:rPr>
              <a:t>);</a:t>
            </a:r>
          </a:p>
          <a:p>
            <a:pPr marL="0" indent="0">
              <a:buNone/>
            </a:pPr>
            <a:r>
              <a:rPr lang="en-GB" sz="1200" b="1" dirty="0" err="1">
                <a:latin typeface="Courier New Bold"/>
              </a:rPr>
              <a:t>d_b</a:t>
            </a:r>
            <a:r>
              <a:rPr lang="en-GB" sz="1200" b="1" dirty="0">
                <a:latin typeface="Courier New Bold"/>
              </a:rPr>
              <a:t> = </a:t>
            </a:r>
            <a:r>
              <a:rPr lang="en-GB" sz="1200" b="1" dirty="0">
                <a:solidFill>
                  <a:schemeClr val="accent3"/>
                </a:solidFill>
                <a:latin typeface="Courier New Bold"/>
              </a:rPr>
              <a:t>Buffer</a:t>
            </a:r>
            <a:r>
              <a:rPr lang="en-GB" sz="1200" b="1" dirty="0">
                <a:latin typeface="Courier New Bold"/>
              </a:rPr>
              <a:t>(context, </a:t>
            </a:r>
            <a:r>
              <a:rPr lang="en-GB" sz="1200" b="1" dirty="0" err="1" smtClean="0">
                <a:latin typeface="Courier New Bold"/>
              </a:rPr>
              <a:t>h_b.begin</a:t>
            </a:r>
            <a:r>
              <a:rPr lang="en-GB" sz="1200" b="1" dirty="0" smtClean="0">
                <a:latin typeface="Courier New Bold"/>
              </a:rPr>
              <a:t>()</a:t>
            </a:r>
            <a:r>
              <a:rPr lang="en-GB" sz="1200" b="1" dirty="0">
                <a:latin typeface="Courier New Bold"/>
              </a:rPr>
              <a:t>, </a:t>
            </a:r>
            <a:r>
              <a:rPr lang="en-GB" sz="1200" b="1" dirty="0" err="1" smtClean="0">
                <a:latin typeface="Courier New Bold"/>
              </a:rPr>
              <a:t>h_b.end</a:t>
            </a:r>
            <a:r>
              <a:rPr lang="en-GB" sz="1200" b="1" dirty="0" smtClean="0">
                <a:latin typeface="Courier New Bold"/>
              </a:rPr>
              <a:t>()</a:t>
            </a:r>
            <a:r>
              <a:rPr lang="en-GB" sz="1200" b="1" dirty="0">
                <a:latin typeface="Courier New Bold"/>
              </a:rPr>
              <a:t>, </a:t>
            </a:r>
            <a:r>
              <a:rPr lang="en-GB" sz="1200" b="1" dirty="0">
                <a:solidFill>
                  <a:schemeClr val="accent1"/>
                </a:solidFill>
                <a:latin typeface="Courier New Bold"/>
              </a:rPr>
              <a:t>true</a:t>
            </a:r>
            <a:r>
              <a:rPr lang="en-GB" sz="1200" b="1" dirty="0">
                <a:latin typeface="Courier New Bold"/>
              </a:rPr>
              <a:t>);</a:t>
            </a:r>
          </a:p>
          <a:p>
            <a:pPr marL="0" indent="0">
              <a:buNone/>
            </a:pPr>
            <a:r>
              <a:rPr lang="en-GB" sz="1200" b="1" dirty="0" err="1">
                <a:latin typeface="Courier New Bold"/>
              </a:rPr>
              <a:t>d_c</a:t>
            </a:r>
            <a:r>
              <a:rPr lang="en-GB" sz="1200" b="1" dirty="0">
                <a:latin typeface="Courier New Bold"/>
              </a:rPr>
              <a:t> = </a:t>
            </a:r>
            <a:r>
              <a:rPr lang="en-GB" sz="1200" b="1" dirty="0">
                <a:solidFill>
                  <a:schemeClr val="accent3"/>
                </a:solidFill>
                <a:latin typeface="Courier New Bold"/>
              </a:rPr>
              <a:t>Buffer</a:t>
            </a:r>
            <a:r>
              <a:rPr lang="en-GB" sz="1200" b="1" dirty="0">
                <a:latin typeface="Courier New Bold"/>
              </a:rPr>
              <a:t>(context, </a:t>
            </a:r>
            <a:r>
              <a:rPr lang="en-GB" sz="1200" b="1" dirty="0" smtClean="0">
                <a:latin typeface="Courier New Bold"/>
              </a:rPr>
              <a:t>CL_MEM_WRITE_ONLY,</a:t>
            </a:r>
          </a:p>
          <a:p>
            <a:pPr marL="0" indent="0">
              <a:buNone/>
            </a:pPr>
            <a:r>
              <a:rPr lang="en-GB" sz="1200" b="1" dirty="0">
                <a:latin typeface="Courier New Bold"/>
              </a:rPr>
              <a:t> </a:t>
            </a:r>
            <a:r>
              <a:rPr lang="en-GB" sz="1200" b="1" dirty="0" smtClean="0">
                <a:latin typeface="Courier New Bold"/>
              </a:rPr>
              <a:t>                              </a:t>
            </a:r>
            <a:r>
              <a:rPr lang="en-GB" sz="1200" b="1" dirty="0" err="1" smtClean="0">
                <a:latin typeface="Courier New Bold"/>
              </a:rPr>
              <a:t>sizeof</a:t>
            </a:r>
            <a:r>
              <a:rPr lang="en-GB" sz="1200" b="1" dirty="0" smtClean="0">
                <a:latin typeface="Courier New Bold"/>
              </a:rPr>
              <a:t>(float) * N);</a:t>
            </a:r>
            <a:endParaRPr lang="en-GB" sz="1200" b="1" dirty="0">
              <a:latin typeface="Courier New Bold"/>
            </a:endParaRPr>
          </a:p>
          <a:p>
            <a:pPr marL="0" indent="0">
              <a:buNone/>
            </a:pPr>
            <a:endParaRPr lang="en-GB" sz="1200" b="1" dirty="0" smtClean="0">
              <a:latin typeface="Courier New Bold"/>
            </a:endParaRPr>
          </a:p>
          <a:p>
            <a:pPr marL="0" indent="0">
              <a:buNone/>
            </a:pPr>
            <a:r>
              <a:rPr lang="en-GB" sz="1200" b="1" dirty="0" smtClean="0">
                <a:solidFill>
                  <a:schemeClr val="tx1">
                    <a:lumMod val="85000"/>
                  </a:schemeClr>
                </a:solidFill>
                <a:latin typeface="Courier New Bold"/>
              </a:rPr>
              <a:t>// </a:t>
            </a:r>
            <a:r>
              <a:rPr lang="en-GB" sz="1200" b="1" dirty="0" err="1" smtClean="0">
                <a:solidFill>
                  <a:schemeClr val="tx1">
                    <a:lumMod val="85000"/>
                  </a:schemeClr>
                </a:solidFill>
                <a:latin typeface="Courier New Bold"/>
              </a:rPr>
              <a:t>Enqueue</a:t>
            </a:r>
            <a:r>
              <a:rPr lang="en-GB" sz="1200" b="1" dirty="0" smtClean="0">
                <a:solidFill>
                  <a:schemeClr val="tx1">
                    <a:lumMod val="85000"/>
                  </a:schemeClr>
                </a:solidFill>
                <a:latin typeface="Courier New Bold"/>
              </a:rPr>
              <a:t> the kernel</a:t>
            </a:r>
            <a:endParaRPr lang="en-GB" sz="1200" b="1" dirty="0">
              <a:solidFill>
                <a:schemeClr val="tx1">
                  <a:lumMod val="85000"/>
                </a:schemeClr>
              </a:solidFill>
              <a:latin typeface="Courier New Bold"/>
            </a:endParaRPr>
          </a:p>
          <a:p>
            <a:pPr marL="0" indent="0">
              <a:buNone/>
            </a:pPr>
            <a:r>
              <a:rPr lang="en-GB" sz="1200" b="1" dirty="0" err="1" smtClean="0">
                <a:latin typeface="Courier New Bold"/>
              </a:rPr>
              <a:t>vadd</a:t>
            </a:r>
            <a:r>
              <a:rPr lang="en-GB" sz="1200" b="1" dirty="0" smtClean="0">
                <a:latin typeface="Courier New Bold"/>
              </a:rPr>
              <a:t>(</a:t>
            </a:r>
            <a:r>
              <a:rPr lang="en-GB" sz="1200" b="1" dirty="0" err="1" smtClean="0">
                <a:solidFill>
                  <a:schemeClr val="accent3"/>
                </a:solidFill>
                <a:latin typeface="Courier New Bold"/>
              </a:rPr>
              <a:t>EnqueueArgs</a:t>
            </a:r>
            <a:r>
              <a:rPr lang="en-GB" sz="1200" b="1" dirty="0" smtClean="0">
                <a:latin typeface="Courier New Bold"/>
              </a:rPr>
              <a:t>(queue</a:t>
            </a:r>
            <a:r>
              <a:rPr lang="en-GB" sz="1200" b="1" dirty="0" smtClean="0">
                <a:solidFill>
                  <a:schemeClr val="accent3"/>
                </a:solidFill>
                <a:latin typeface="Courier New Bold"/>
              </a:rPr>
              <a:t>, </a:t>
            </a:r>
            <a:r>
              <a:rPr lang="en-GB" sz="1200" b="1" dirty="0" err="1" smtClean="0">
                <a:solidFill>
                  <a:schemeClr val="accent3"/>
                </a:solidFill>
                <a:latin typeface="Courier New Bold"/>
              </a:rPr>
              <a:t>NDRange</a:t>
            </a:r>
            <a:r>
              <a:rPr lang="en-GB" sz="1200" b="1" dirty="0" smtClean="0">
                <a:latin typeface="Courier New Bold"/>
              </a:rPr>
              <a:t>(N)),</a:t>
            </a:r>
          </a:p>
          <a:p>
            <a:pPr marL="0" indent="0">
              <a:buNone/>
            </a:pPr>
            <a:r>
              <a:rPr lang="en-GB" sz="1200" b="1" dirty="0">
                <a:latin typeface="Courier New Bold"/>
              </a:rPr>
              <a:t> </a:t>
            </a:r>
            <a:r>
              <a:rPr lang="en-GB" sz="1200" b="1" dirty="0" smtClean="0">
                <a:latin typeface="Courier New Bold"/>
              </a:rPr>
              <a:t>    </a:t>
            </a:r>
            <a:r>
              <a:rPr lang="en-GB" sz="1200" b="1" dirty="0" err="1" smtClean="0">
                <a:latin typeface="Courier New Bold"/>
              </a:rPr>
              <a:t>d_a</a:t>
            </a:r>
            <a:r>
              <a:rPr lang="en-GB" sz="1200" b="1" dirty="0" smtClean="0">
                <a:latin typeface="Courier New Bold"/>
              </a:rPr>
              <a:t>, </a:t>
            </a:r>
            <a:r>
              <a:rPr lang="en-GB" sz="1200" b="1" dirty="0" err="1" smtClean="0">
                <a:latin typeface="Courier New Bold"/>
              </a:rPr>
              <a:t>d_b</a:t>
            </a:r>
            <a:r>
              <a:rPr lang="en-GB" sz="1200" b="1" dirty="0" smtClean="0">
                <a:latin typeface="Courier New Bold"/>
              </a:rPr>
              <a:t>, </a:t>
            </a:r>
            <a:r>
              <a:rPr lang="en-GB" sz="1200" b="1" dirty="0" err="1" smtClean="0">
                <a:latin typeface="Courier New Bold"/>
              </a:rPr>
              <a:t>d_c</a:t>
            </a:r>
            <a:r>
              <a:rPr lang="en-GB" sz="1200" b="1" dirty="0" smtClean="0">
                <a:latin typeface="Courier New Bold"/>
              </a:rPr>
              <a:t>);</a:t>
            </a:r>
          </a:p>
          <a:p>
            <a:pPr marL="0" indent="0">
              <a:buNone/>
            </a:pPr>
            <a:endParaRPr lang="en-GB" sz="1200" b="1" dirty="0">
              <a:latin typeface="Courier New Bold"/>
            </a:endParaRPr>
          </a:p>
          <a:p>
            <a:pPr marL="0" indent="0">
              <a:buNone/>
            </a:pPr>
            <a:r>
              <a:rPr lang="en-GB" sz="1200" b="1" dirty="0" smtClean="0">
                <a:solidFill>
                  <a:schemeClr val="accent3"/>
                </a:solidFill>
                <a:latin typeface="Courier New Bold"/>
              </a:rPr>
              <a:t>copy</a:t>
            </a:r>
            <a:r>
              <a:rPr lang="en-GB" sz="1200" b="1" dirty="0" smtClean="0">
                <a:latin typeface="Courier New Bold"/>
              </a:rPr>
              <a:t>(queue, </a:t>
            </a:r>
            <a:r>
              <a:rPr lang="en-GB" sz="1200" b="1" dirty="0" err="1" smtClean="0">
                <a:latin typeface="Courier New Bold"/>
              </a:rPr>
              <a:t>d_c</a:t>
            </a:r>
            <a:r>
              <a:rPr lang="en-GB" sz="1200" b="1" dirty="0" smtClean="0">
                <a:latin typeface="Courier New Bold"/>
              </a:rPr>
              <a:t>, </a:t>
            </a:r>
            <a:r>
              <a:rPr lang="en-GB" sz="1200" b="1" dirty="0" err="1" smtClean="0">
                <a:latin typeface="Courier New Bold"/>
              </a:rPr>
              <a:t>hc.</a:t>
            </a:r>
            <a:r>
              <a:rPr lang="en-GB" sz="1200" b="1" dirty="0" err="1" smtClean="0">
                <a:solidFill>
                  <a:schemeClr val="tx2">
                    <a:lumMod val="75000"/>
                  </a:schemeClr>
                </a:solidFill>
                <a:latin typeface="Courier New Bold"/>
              </a:rPr>
              <a:t>begin</a:t>
            </a:r>
            <a:r>
              <a:rPr lang="en-GB" sz="1200" b="1" dirty="0" smtClean="0">
                <a:latin typeface="Courier New Bold"/>
              </a:rPr>
              <a:t>(), </a:t>
            </a:r>
            <a:r>
              <a:rPr lang="en-GB" sz="1200" b="1" dirty="0" err="1" smtClean="0">
                <a:latin typeface="Courier New Bold"/>
              </a:rPr>
              <a:t>hc.</a:t>
            </a:r>
            <a:r>
              <a:rPr lang="en-GB" sz="1200" b="1" dirty="0" err="1" smtClean="0">
                <a:solidFill>
                  <a:schemeClr val="tx2">
                    <a:lumMod val="75000"/>
                  </a:schemeClr>
                </a:solidFill>
                <a:latin typeface="Courier New Bold"/>
              </a:rPr>
              <a:t>end</a:t>
            </a:r>
            <a:r>
              <a:rPr lang="en-GB" sz="1200" b="1" dirty="0" smtClean="0">
                <a:latin typeface="Courier New Bold"/>
              </a:rPr>
              <a:t>());</a:t>
            </a:r>
          </a:p>
          <a:p>
            <a:pPr marL="0" indent="0">
              <a:buNone/>
            </a:pPr>
            <a:endParaRPr lang="en-GB" sz="1200" b="1" dirty="0">
              <a:latin typeface="Courier New Bold"/>
            </a:endParaRPr>
          </a:p>
          <a:p>
            <a:pPr marL="0" indent="0">
              <a:buNone/>
            </a:pPr>
            <a:r>
              <a:rPr lang="en-GB" sz="1200" b="1" dirty="0" smtClean="0">
                <a:latin typeface="Courier New Bold"/>
              </a:rPr>
              <a:t>}</a:t>
            </a:r>
            <a:endParaRPr lang="en-GB" sz="1200" b="1" dirty="0">
              <a:latin typeface="Courier New Bold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7504" y="6093296"/>
            <a:ext cx="88830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+mj-lt"/>
              </a:rPr>
              <a:t>Note: The default </a:t>
            </a:r>
            <a:r>
              <a:rPr lang="en-GB" sz="1400" dirty="0" smtClean="0">
                <a:latin typeface="+mj-lt"/>
              </a:rPr>
              <a:t>context and command queue are </a:t>
            </a:r>
            <a:r>
              <a:rPr lang="en-GB" sz="1400" dirty="0">
                <a:latin typeface="+mj-lt"/>
              </a:rPr>
              <a:t>used when </a:t>
            </a:r>
            <a:r>
              <a:rPr lang="en-GB" sz="1400">
                <a:latin typeface="+mj-lt"/>
              </a:rPr>
              <a:t>we </a:t>
            </a:r>
            <a:r>
              <a:rPr lang="en-GB" sz="1400" smtClean="0">
                <a:latin typeface="+mj-lt"/>
              </a:rPr>
              <a:t>don't specify </a:t>
            </a:r>
            <a:r>
              <a:rPr lang="en-GB" sz="1400" dirty="0" smtClean="0">
                <a:latin typeface="+mj-lt"/>
              </a:rPr>
              <a:t>one in the function calls. The code here also uses the default device, so these cases are the same.</a:t>
            </a:r>
            <a:endParaRPr lang="en-GB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683326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Course materials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8238565" cy="639762"/>
          </a:xfrm>
        </p:spPr>
        <p:txBody>
          <a:bodyPr>
            <a:normAutofit fontScale="85000" lnSpcReduction="20000"/>
          </a:bodyPr>
          <a:lstStyle/>
          <a:p>
            <a:r>
              <a:rPr lang="en-GB" dirty="0"/>
              <a:t>In addition to these slides, C++ API header files</a:t>
            </a:r>
            <a:r>
              <a:rPr lang="en-GB" dirty="0" smtClean="0"/>
              <a:t>, exercises </a:t>
            </a:r>
            <a:r>
              <a:rPr lang="en-GB" dirty="0"/>
              <a:t>and solutions, </a:t>
            </a:r>
            <a:r>
              <a:rPr lang="en-GB" dirty="0" smtClean="0"/>
              <a:t>it is useful to have:</a:t>
            </a:r>
            <a:endParaRPr lang="en-GB" dirty="0"/>
          </a:p>
        </p:txBody>
      </p:sp>
      <p:pic>
        <p:nvPicPr>
          <p:cNvPr id="9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 bwMode="auto">
          <a:xfrm>
            <a:off x="939514" y="2502048"/>
            <a:ext cx="3075559" cy="3951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4355977" y="2502048"/>
            <a:ext cx="4330824" cy="395128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b="1" dirty="0" smtClean="0"/>
              <a:t>OpenCL Reference Cards</a:t>
            </a:r>
          </a:p>
          <a:p>
            <a:pPr marL="0" indent="0">
              <a:buNone/>
            </a:pPr>
            <a:endParaRPr lang="en-GB" b="1" dirty="0" smtClean="0"/>
          </a:p>
          <a:p>
            <a:pPr marL="0" indent="0">
              <a:buNone/>
            </a:pPr>
            <a:r>
              <a:rPr lang="en-GB" dirty="0" smtClean="0"/>
              <a:t>These cards </a:t>
            </a:r>
            <a:r>
              <a:rPr lang="en-GB" dirty="0"/>
              <a:t>will help you keep track of the  API as you do the exercises: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>
                <a:hlinkClick r:id="rId4"/>
              </a:rPr>
              <a:t>https://www.khronos.org/registry/cl</a:t>
            </a:r>
            <a:r>
              <a:rPr lang="en-GB" dirty="0" smtClean="0">
                <a:hlinkClick r:id="rId4"/>
              </a:rPr>
              <a:t>/</a:t>
            </a:r>
            <a:r>
              <a:rPr lang="en-GB" dirty="0" smtClean="0"/>
              <a:t>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The </a:t>
            </a:r>
            <a:r>
              <a:rPr lang="en-GB" dirty="0" smtClean="0"/>
              <a:t>spec </a:t>
            </a:r>
            <a:r>
              <a:rPr lang="en-GB" dirty="0"/>
              <a:t>is also very readable and recommended to have on-</a:t>
            </a:r>
            <a:r>
              <a:rPr lang="en-GB" dirty="0" smtClean="0"/>
              <a:t>hand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7681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dependencies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OS X (recent)</a:t>
            </a:r>
            <a:endParaRPr lang="en-US" dirty="0"/>
          </a:p>
          <a:p>
            <a:pPr lvl="1"/>
            <a:r>
              <a:rPr lang="en-US" dirty="0"/>
              <a:t>l</a:t>
            </a:r>
            <a:r>
              <a:rPr lang="en-US" dirty="0" smtClean="0"/>
              <a:t>ibsdl2</a:t>
            </a:r>
          </a:p>
          <a:p>
            <a:pPr lvl="1"/>
            <a:r>
              <a:rPr lang="en-US" dirty="0" err="1" smtClean="0"/>
              <a:t>OpenCL</a:t>
            </a:r>
            <a:r>
              <a:rPr lang="en-US" dirty="0" smtClean="0"/>
              <a:t> driver is built in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Ubuntu 14.10+ / Linux</a:t>
            </a:r>
          </a:p>
          <a:p>
            <a:pPr lvl="1"/>
            <a:r>
              <a:rPr lang="en-US" dirty="0" smtClean="0"/>
              <a:t>We installed these packages through apt-get</a:t>
            </a:r>
            <a:endParaRPr lang="en-US" dirty="0"/>
          </a:p>
          <a:p>
            <a:pPr lvl="2"/>
            <a:r>
              <a:rPr lang="en-US" dirty="0" smtClean="0"/>
              <a:t>mesa</a:t>
            </a:r>
            <a:r>
              <a:rPr lang="en-US" dirty="0"/>
              <a:t>-common-</a:t>
            </a:r>
            <a:r>
              <a:rPr lang="en-US" dirty="0" err="1" smtClean="0"/>
              <a:t>dev</a:t>
            </a:r>
            <a:endParaRPr lang="en-US" dirty="0" smtClean="0"/>
          </a:p>
          <a:p>
            <a:pPr lvl="2"/>
            <a:r>
              <a:rPr lang="en-US" dirty="0" smtClean="0"/>
              <a:t>libsdl2</a:t>
            </a:r>
            <a:r>
              <a:rPr lang="en-US" dirty="0"/>
              <a:t>-</a:t>
            </a:r>
            <a:r>
              <a:rPr lang="en-US" dirty="0" smtClean="0"/>
              <a:t>dev</a:t>
            </a:r>
          </a:p>
          <a:p>
            <a:pPr lvl="2"/>
            <a:r>
              <a:rPr lang="en-US" dirty="0" smtClean="0"/>
              <a:t>libgl1</a:t>
            </a:r>
            <a:r>
              <a:rPr lang="en-US" dirty="0"/>
              <a:t>-mesa-</a:t>
            </a:r>
            <a:r>
              <a:rPr lang="en-US" dirty="0" smtClean="0"/>
              <a:t>glx</a:t>
            </a:r>
          </a:p>
          <a:p>
            <a:pPr lvl="1"/>
            <a:r>
              <a:rPr lang="en-US" dirty="0"/>
              <a:t>Any </a:t>
            </a:r>
            <a:r>
              <a:rPr lang="en-US" dirty="0" err="1"/>
              <a:t>OpenCL</a:t>
            </a:r>
            <a:r>
              <a:rPr lang="en-US" dirty="0"/>
              <a:t> driver (e.g. NVIDIA, AMD or Intel</a:t>
            </a:r>
            <a:r>
              <a:rPr lang="en-US" dirty="0" smtClean="0"/>
              <a:t>)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Windows</a:t>
            </a:r>
          </a:p>
          <a:p>
            <a:pPr lvl="1"/>
            <a:r>
              <a:rPr lang="en-US" dirty="0" smtClean="0"/>
              <a:t>Windows </a:t>
            </a:r>
            <a:r>
              <a:rPr lang="en-US" dirty="0"/>
              <a:t>7 or </a:t>
            </a:r>
            <a:r>
              <a:rPr lang="en-US" dirty="0" smtClean="0"/>
              <a:t>newer</a:t>
            </a:r>
          </a:p>
          <a:p>
            <a:pPr lvl="1"/>
            <a:r>
              <a:rPr lang="en-US" dirty="0" smtClean="0"/>
              <a:t>Visual </a:t>
            </a:r>
            <a:r>
              <a:rPr lang="en-US" dirty="0"/>
              <a:t>Studio 2010 or </a:t>
            </a:r>
            <a:r>
              <a:rPr lang="en-US" dirty="0" smtClean="0"/>
              <a:t>newer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ny </a:t>
            </a:r>
            <a:r>
              <a:rPr lang="en-US" dirty="0" err="1"/>
              <a:t>OpenCL</a:t>
            </a:r>
            <a:r>
              <a:rPr lang="en-US" dirty="0"/>
              <a:t> driver (e.g. NVIDIA, AMD or Intel)</a:t>
            </a:r>
          </a:p>
        </p:txBody>
      </p:sp>
    </p:spTree>
    <p:extLst>
      <p:ext uri="{BB962C8B-B14F-4D97-AF65-F5344CB8AC3E}">
        <p14:creationId xmlns:p14="http://schemas.microsoft.com/office/powerpoint/2010/main" val="3964305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Remote machine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latin typeface="Trebuchet MS"/>
                <a:cs typeface="Trebuchet MS"/>
              </a:rPr>
              <a:t>Bristol Zoo:</a:t>
            </a:r>
            <a:br>
              <a:rPr lang="en-US" dirty="0" smtClean="0">
                <a:latin typeface="Trebuchet MS"/>
                <a:cs typeface="Trebuchet MS"/>
              </a:rPr>
            </a:br>
            <a:r>
              <a:rPr lang="en-US" dirty="0" err="1" smtClean="0">
                <a:latin typeface="Courier New"/>
                <a:cs typeface="Courier New"/>
              </a:rPr>
              <a:t>ssh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i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user</a:t>
            </a:r>
            <a:r>
              <a:rPr lang="en-US" dirty="0" err="1" smtClean="0">
                <a:latin typeface="Courier New"/>
                <a:cs typeface="Courier New"/>
              </a:rPr>
              <a:t>@hpc.cs.bris.ac.uk</a:t>
            </a:r>
            <a:endParaRPr lang="en-US" dirty="0" smtClean="0">
              <a:latin typeface="Courier New"/>
              <a:cs typeface="Courier New"/>
            </a:endParaRPr>
          </a:p>
          <a:p>
            <a:endParaRPr lang="en-US" dirty="0"/>
          </a:p>
          <a:p>
            <a:r>
              <a:rPr lang="en-US" dirty="0" smtClean="0"/>
              <a:t>Username (</a:t>
            </a:r>
            <a:r>
              <a:rPr lang="en-US" dirty="0" err="1" smtClean="0"/>
              <a:t>e.g</a:t>
            </a:r>
            <a:r>
              <a:rPr lang="en-US" dirty="0" smtClean="0"/>
              <a:t>): </a:t>
            </a:r>
            <a:r>
              <a:rPr lang="en-US" dirty="0" smtClean="0">
                <a:latin typeface="Courier New"/>
                <a:cs typeface="Courier New"/>
              </a:rPr>
              <a:t>train</a:t>
            </a:r>
            <a:r>
              <a:rPr lang="en-US" i="1" dirty="0" smtClean="0">
                <a:solidFill>
                  <a:srgbClr val="0000FF"/>
                </a:solidFill>
                <a:latin typeface="Courier New"/>
                <a:cs typeface="Courier New"/>
              </a:rPr>
              <a:t>01</a:t>
            </a:r>
          </a:p>
          <a:p>
            <a:r>
              <a:rPr lang="en-US" dirty="0" smtClean="0">
                <a:cs typeface="Courier New"/>
              </a:rPr>
              <a:t>Password: </a:t>
            </a:r>
            <a:r>
              <a:rPr lang="en-US" dirty="0" smtClean="0">
                <a:latin typeface="Courier New"/>
                <a:cs typeface="Courier New"/>
              </a:rPr>
              <a:t>workshop</a:t>
            </a:r>
          </a:p>
          <a:p>
            <a:endParaRPr lang="en-US" b="1" dirty="0" smtClean="0">
              <a:solidFill>
                <a:srgbClr val="0000FF"/>
              </a:solidFill>
              <a:latin typeface="Courier New"/>
              <a:cs typeface="Courier New"/>
            </a:endParaRPr>
          </a:p>
          <a:p>
            <a:r>
              <a:rPr lang="en-US" b="1" dirty="0" smtClean="0">
                <a:solidFill>
                  <a:srgbClr val="000000"/>
                </a:solidFill>
                <a:cs typeface="Courier New"/>
              </a:rPr>
              <a:t>SSH into one of the nodes to run</a:t>
            </a:r>
          </a:p>
          <a:p>
            <a:endParaRPr lang="en-US" b="1" dirty="0" smtClean="0">
              <a:solidFill>
                <a:srgbClr val="000000"/>
              </a:solidFill>
              <a:cs typeface="Courier New"/>
            </a:endParaRPr>
          </a:p>
          <a:p>
            <a:r>
              <a:rPr lang="en-US" b="1" dirty="0" smtClean="0">
                <a:solidFill>
                  <a:srgbClr val="000000"/>
                </a:solidFill>
                <a:cs typeface="Courier New"/>
              </a:rPr>
              <a:t>Load the Intel </a:t>
            </a:r>
            <a:r>
              <a:rPr lang="en-US" b="1" dirty="0" err="1" smtClean="0">
                <a:solidFill>
                  <a:srgbClr val="000000"/>
                </a:solidFill>
                <a:cs typeface="Courier New"/>
              </a:rPr>
              <a:t>OpenCL</a:t>
            </a:r>
            <a:r>
              <a:rPr lang="en-US" b="1" dirty="0" smtClean="0">
                <a:solidFill>
                  <a:srgbClr val="000000"/>
                </a:solidFill>
                <a:cs typeface="Courier New"/>
              </a:rPr>
              <a:t> SDK (for CPUs) with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sz="2600" dirty="0" smtClean="0">
                <a:latin typeface="Courier New"/>
                <a:cs typeface="Courier New"/>
              </a:rPr>
              <a:t>module </a:t>
            </a:r>
            <a:r>
              <a:rPr lang="en-US" sz="2600" dirty="0">
                <a:latin typeface="Courier New"/>
                <a:cs typeface="Courier New"/>
              </a:rPr>
              <a:t>load </a:t>
            </a:r>
            <a:r>
              <a:rPr lang="en-US" sz="2600" dirty="0" err="1">
                <a:latin typeface="Courier New"/>
                <a:cs typeface="Courier New"/>
              </a:rPr>
              <a:t>sdks</a:t>
            </a:r>
            <a:r>
              <a:rPr lang="en-US" sz="2600" dirty="0">
                <a:latin typeface="Courier New"/>
                <a:cs typeface="Courier New"/>
              </a:rPr>
              <a:t>/</a:t>
            </a:r>
            <a:r>
              <a:rPr lang="en-US" sz="2600" dirty="0" err="1">
                <a:latin typeface="Courier New"/>
                <a:cs typeface="Courier New"/>
              </a:rPr>
              <a:t>intel-opencl</a:t>
            </a:r>
            <a:r>
              <a:rPr lang="en-US" sz="2600" dirty="0">
                <a:latin typeface="Courier New"/>
                <a:cs typeface="Courier New"/>
              </a:rPr>
              <a:t>/4.6.0.92</a:t>
            </a:r>
            <a:endParaRPr lang="en-US" b="1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988113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 quick recap of OpenCL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54421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It’s a Heterogeneous world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51520" y="5229200"/>
            <a:ext cx="8496944" cy="1287834"/>
          </a:xfrm>
        </p:spPr>
        <p:txBody>
          <a:bodyPr>
            <a:normAutofit/>
          </a:bodyPr>
          <a:lstStyle/>
          <a:p>
            <a:r>
              <a:rPr lang="en-GB" dirty="0" smtClean="0"/>
              <a:t>OpenCL lets Programmers write a single </a:t>
            </a:r>
            <a:r>
              <a:rPr lang="en-GB" u="sng" dirty="0" smtClean="0">
                <a:solidFill>
                  <a:srgbClr val="0000FF"/>
                </a:solidFill>
              </a:rPr>
              <a:t>portable</a:t>
            </a:r>
            <a:r>
              <a:rPr lang="en-GB" dirty="0" smtClean="0">
                <a:solidFill>
                  <a:srgbClr val="0000FF"/>
                </a:solidFill>
              </a:rPr>
              <a:t> </a:t>
            </a:r>
            <a:r>
              <a:rPr lang="en-GB" dirty="0" smtClean="0"/>
              <a:t>program that uses </a:t>
            </a:r>
            <a:r>
              <a:rPr lang="en-GB" u="sng" dirty="0" smtClean="0">
                <a:solidFill>
                  <a:srgbClr val="0000FF"/>
                </a:solidFill>
              </a:rPr>
              <a:t>ALL</a:t>
            </a:r>
            <a:r>
              <a:rPr lang="en-GB" dirty="0" smtClean="0">
                <a:solidFill>
                  <a:srgbClr val="0000FF"/>
                </a:solidFill>
              </a:rPr>
              <a:t> </a:t>
            </a:r>
            <a:r>
              <a:rPr lang="en-GB" dirty="0" smtClean="0"/>
              <a:t>resources in the heterogeneous platform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323528" y="1556792"/>
            <a:ext cx="4040188" cy="39512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 smtClean="0"/>
              <a:t>A modern computing platform includes:</a:t>
            </a:r>
          </a:p>
          <a:p>
            <a:r>
              <a:rPr lang="en-GB" sz="2800" dirty="0" smtClean="0"/>
              <a:t>One or more CPUs</a:t>
            </a:r>
          </a:p>
          <a:p>
            <a:r>
              <a:rPr lang="en-GB" sz="2800" dirty="0" smtClean="0"/>
              <a:t>One of more GPUs</a:t>
            </a:r>
          </a:p>
          <a:p>
            <a:r>
              <a:rPr lang="en-GB" sz="2800" dirty="0" smtClean="0"/>
              <a:t>DSP processors</a:t>
            </a:r>
          </a:p>
          <a:p>
            <a:r>
              <a:rPr lang="en-GB" sz="2800" dirty="0" smtClean="0"/>
              <a:t>Accelerators</a:t>
            </a:r>
          </a:p>
          <a:p>
            <a:r>
              <a:rPr lang="en-GB" sz="2800" dirty="0" smtClean="0"/>
              <a:t>… others?</a:t>
            </a:r>
            <a:endParaRPr lang="en-GB" sz="2800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4427984" y="3294136"/>
            <a:ext cx="4608512" cy="21510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2800" dirty="0" smtClean="0"/>
              <a:t>From integrated CPUs in smartphones, tablets and laptops through high-end desktops and servers with discrete GPUs</a:t>
            </a:r>
            <a:endParaRPr lang="en-GB" sz="2800" dirty="0">
              <a:solidFill>
                <a:srgbClr val="FF66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0" y="1440160"/>
            <a:ext cx="584982" cy="158417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32240" y="1368152"/>
            <a:ext cx="2042240" cy="184482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436096" y="1872208"/>
            <a:ext cx="1008111" cy="750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2121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Microprocessor trends</a:t>
            </a:r>
            <a:endParaRPr lang="en-GB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07504" y="1340768"/>
            <a:ext cx="9016824" cy="6046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 smtClean="0"/>
              <a:t>Individual processors have many (possibly heterogeneous) cores.</a:t>
            </a:r>
            <a:endParaRPr lang="en-GB" sz="2400" dirty="0"/>
          </a:p>
        </p:txBody>
      </p:sp>
      <p:sp>
        <p:nvSpPr>
          <p:cNvPr id="9" name="Content Placeholder 7"/>
          <p:cNvSpPr txBox="1">
            <a:spLocks/>
          </p:cNvSpPr>
          <p:nvPr/>
        </p:nvSpPr>
        <p:spPr>
          <a:xfrm>
            <a:off x="1187624" y="5488633"/>
            <a:ext cx="7560840" cy="103671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sz="2400" dirty="0" smtClean="0"/>
              <a:t>The Heterogeneous many-core challenge:</a:t>
            </a:r>
          </a:p>
          <a:p>
            <a:pPr marL="0" indent="0">
              <a:buFont typeface="Arial" pitchFamily="34" charset="0"/>
              <a:buNone/>
            </a:pPr>
            <a:r>
              <a:rPr lang="en-GB" sz="2400" dirty="0"/>
              <a:t> </a:t>
            </a:r>
            <a:r>
              <a:rPr lang="en-GB" sz="2400" dirty="0" smtClean="0"/>
              <a:t>   How are we to build a software ecosystem for the</a:t>
            </a:r>
            <a:br>
              <a:rPr lang="en-GB" sz="2400" dirty="0" smtClean="0"/>
            </a:br>
            <a:r>
              <a:rPr lang="en-GB" sz="2400" dirty="0" smtClean="0"/>
              <a:t>    Heterogeneous many core platform?</a:t>
            </a:r>
            <a:endParaRPr lang="en-GB" sz="2400" dirty="0"/>
          </a:p>
        </p:txBody>
      </p:sp>
      <p:sp>
        <p:nvSpPr>
          <p:cNvPr id="10" name="Content Placeholder 7"/>
          <p:cNvSpPr txBox="1">
            <a:spLocks/>
          </p:cNvSpPr>
          <p:nvPr/>
        </p:nvSpPr>
        <p:spPr>
          <a:xfrm>
            <a:off x="5290628" y="6598567"/>
            <a:ext cx="3853372" cy="25943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sz="1200" dirty="0" smtClean="0"/>
              <a:t>Third party names are the property of their owners.</a:t>
            </a:r>
            <a:endParaRPr lang="en-GB" sz="12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9000" y="2645839"/>
            <a:ext cx="2306493" cy="172987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68110" y="2910609"/>
            <a:ext cx="24482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 smtClean="0">
                <a:solidFill>
                  <a:schemeClr val="bg1"/>
                </a:solidFill>
              </a:rPr>
              <a:t>61 cores</a:t>
            </a:r>
          </a:p>
          <a:p>
            <a:pPr algn="ctr"/>
            <a:r>
              <a:rPr lang="en-GB" sz="2400" b="1" dirty="0" smtClean="0">
                <a:solidFill>
                  <a:schemeClr val="bg1"/>
                </a:solidFill>
              </a:rPr>
              <a:t>16 wide SIMD</a:t>
            </a:r>
          </a:p>
          <a:p>
            <a:pPr algn="ctr"/>
            <a:endParaRPr lang="en-GB" sz="24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57397" y="4678728"/>
            <a:ext cx="27728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>
                <a:solidFill>
                  <a:schemeClr val="accent4">
                    <a:lumMod val="50000"/>
                  </a:schemeClr>
                </a:solidFill>
              </a:rPr>
              <a:t>NVIDIA® Tesla® K40</a:t>
            </a:r>
            <a:endParaRPr lang="en-GB" sz="24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18630" y="2566201"/>
            <a:ext cx="24482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 smtClean="0">
                <a:solidFill>
                  <a:schemeClr val="bg1"/>
                </a:solidFill>
              </a:rPr>
              <a:t>10 cores</a:t>
            </a:r>
          </a:p>
          <a:p>
            <a:pPr algn="ctr"/>
            <a:r>
              <a:rPr lang="en-GB" sz="2400" b="1" dirty="0" smtClean="0">
                <a:solidFill>
                  <a:schemeClr val="bg1"/>
                </a:solidFill>
              </a:rPr>
              <a:t>16 wide SIMD</a:t>
            </a:r>
          </a:p>
          <a:p>
            <a:pPr algn="ctr"/>
            <a:endParaRPr lang="en-GB" sz="2400" b="1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99930" y="4157181"/>
            <a:ext cx="23064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>
                <a:solidFill>
                  <a:schemeClr val="accent4">
                    <a:lumMod val="50000"/>
                  </a:schemeClr>
                </a:solidFill>
              </a:rPr>
              <a:t>AMD® Tahiti</a:t>
            </a:r>
            <a:endParaRPr lang="en-GB" sz="24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74934" y="4470211"/>
            <a:ext cx="28346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>
                <a:solidFill>
                  <a:schemeClr val="accent4">
                    <a:lumMod val="50000"/>
                  </a:schemeClr>
                </a:solidFill>
              </a:rPr>
              <a:t>Intel® Xeon Phi™ coprocessor</a:t>
            </a:r>
            <a:endParaRPr lang="en-GB" sz="2400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59997" y="2060848"/>
            <a:ext cx="2164752" cy="2008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3318237" y="2492896"/>
            <a:ext cx="24482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 smtClean="0">
                <a:solidFill>
                  <a:schemeClr val="bg1"/>
                </a:solidFill>
              </a:rPr>
              <a:t>32 cores</a:t>
            </a:r>
          </a:p>
          <a:p>
            <a:pPr algn="ctr"/>
            <a:r>
              <a:rPr lang="en-GB" sz="2400" b="1" dirty="0" smtClean="0">
                <a:solidFill>
                  <a:schemeClr val="bg1"/>
                </a:solidFill>
              </a:rPr>
              <a:t>16 wide SIMD</a:t>
            </a:r>
          </a:p>
          <a:p>
            <a:pPr algn="ctr"/>
            <a:endParaRPr lang="en-GB" sz="2400" b="1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00192" y="2492896"/>
            <a:ext cx="2016224" cy="2104434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084168" y="2924944"/>
            <a:ext cx="24482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 smtClean="0">
                <a:solidFill>
                  <a:schemeClr val="bg1"/>
                </a:solidFill>
              </a:rPr>
              <a:t>15 cores</a:t>
            </a:r>
          </a:p>
          <a:p>
            <a:pPr algn="ctr"/>
            <a:r>
              <a:rPr lang="en-GB" sz="2400" b="1" dirty="0" smtClean="0">
                <a:solidFill>
                  <a:schemeClr val="bg1"/>
                </a:solidFill>
              </a:rPr>
              <a:t>192 wide SIMD</a:t>
            </a:r>
          </a:p>
          <a:p>
            <a:pPr algn="ctr"/>
            <a:endParaRPr lang="en-GB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5376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Many-core performance potential</a:t>
            </a:r>
            <a:endParaRPr lang="en-GB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686" y="1309990"/>
            <a:ext cx="7350812" cy="4881172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2300227" y="1919673"/>
            <a:ext cx="4336886" cy="2695873"/>
            <a:chOff x="2300227" y="1689413"/>
            <a:chExt cx="4336886" cy="2695873"/>
          </a:xfrm>
        </p:grpSpPr>
        <p:cxnSp>
          <p:nvCxnSpPr>
            <p:cNvPr id="11" name="Straight Arrow Connector 10"/>
            <p:cNvCxnSpPr/>
            <p:nvPr/>
          </p:nvCxnSpPr>
          <p:spPr>
            <a:xfrm flipV="1">
              <a:off x="2300227" y="1689413"/>
              <a:ext cx="4336886" cy="2695873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 rot="19700483">
              <a:off x="2826124" y="2516677"/>
              <a:ext cx="3503483" cy="1200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effectLst>
                    <a:glow rad="101600">
                      <a:schemeClr val="bg1"/>
                    </a:glow>
                  </a:effectLst>
                </a:rPr>
                <a:t>5.7X FLOP/s speedup</a:t>
              </a:r>
            </a:p>
            <a:p>
              <a:endParaRPr lang="en-GB" dirty="0" smtClean="0">
                <a:effectLst>
                  <a:glow rad="101600">
                    <a:schemeClr val="bg1"/>
                  </a:glow>
                </a:effectLst>
              </a:endParaRPr>
            </a:p>
            <a:p>
              <a:r>
                <a:rPr lang="en-GB" dirty="0" smtClean="0">
                  <a:effectLst>
                    <a:glow rad="101600">
                      <a:schemeClr val="bg1"/>
                    </a:glow>
                  </a:effectLst>
                </a:rPr>
                <a:t>3.1X memory bandwidth</a:t>
              </a:r>
              <a:endParaRPr lang="en-GB" dirty="0">
                <a:effectLst>
                  <a:glow rad="101600">
                    <a:schemeClr val="bg1"/>
                  </a:glow>
                </a:effectLst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2072600" y="6125234"/>
            <a:ext cx="43618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/>
              <a:t>16 cores of Sandy Bridge at 3.1 GHz</a:t>
            </a:r>
            <a:endParaRPr lang="en-GB" sz="2000" dirty="0"/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2296882" y="5837675"/>
            <a:ext cx="3345" cy="368071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3692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KITE_OpenCL_Co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2">
      <a:majorFont>
        <a:latin typeface="Trebuchet MS"/>
        <a:ea typeface=""/>
        <a:cs typeface=""/>
      </a:majorFont>
      <a:minorFont>
        <a:latin typeface="Letter Gothic St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ITE_OpenCL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37581</TotalTime>
  <Words>1453</Words>
  <Application>Microsoft Macintosh PowerPoint</Application>
  <PresentationFormat>On-screen Show (4:3)</PresentationFormat>
  <Paragraphs>303</Paragraphs>
  <Slides>21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3" baseType="lpstr">
      <vt:lpstr>KITE_OpenCL_Code</vt:lpstr>
      <vt:lpstr>KITE_OpenCL</vt:lpstr>
      <vt:lpstr>Advanced Hands On OpenCLTM</vt:lpstr>
      <vt:lpstr>Course materials</vt:lpstr>
      <vt:lpstr>Course materials</vt:lpstr>
      <vt:lpstr>Exercise dependencies</vt:lpstr>
      <vt:lpstr>Remote machine</vt:lpstr>
      <vt:lpstr>A quick recap of OpenCL</vt:lpstr>
      <vt:lpstr>It’s a Heterogeneous world</vt:lpstr>
      <vt:lpstr>Microprocessor trends</vt:lpstr>
      <vt:lpstr>Many-core performance potential</vt:lpstr>
      <vt:lpstr>Unlocking this potential</vt:lpstr>
      <vt:lpstr>Industry Standards for Programming Heterogeneous Platforms</vt:lpstr>
      <vt:lpstr>OpenCL Working Group within Khronos</vt:lpstr>
      <vt:lpstr>OpenCL progress</vt:lpstr>
      <vt:lpstr>Important OpenCL concepts</vt:lpstr>
      <vt:lpstr>OpenCL Platform Model</vt:lpstr>
      <vt:lpstr>An N-dimensional domain of work-items</vt:lpstr>
      <vt:lpstr>OpenCL Memory model</vt:lpstr>
      <vt:lpstr>The basic platform and runtime APIs in OpenCL (using C)</vt:lpstr>
      <vt:lpstr>Host programs</vt:lpstr>
      <vt:lpstr>The C++ Interface</vt:lpstr>
      <vt:lpstr>C++ interface example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Deakin;Simon McIntosh-Smith</dc:creator>
  <cp:lastModifiedBy>Simon McIntosh-Smith</cp:lastModifiedBy>
  <cp:revision>1239</cp:revision>
  <dcterms:created xsi:type="dcterms:W3CDTF">2013-06-29T14:06:29Z</dcterms:created>
  <dcterms:modified xsi:type="dcterms:W3CDTF">2016-04-14T08:14:52Z</dcterms:modified>
</cp:coreProperties>
</file>