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64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83" r:id="rId12"/>
    <p:sldId id="284" r:id="rId13"/>
    <p:sldId id="267" r:id="rId14"/>
    <p:sldId id="269" r:id="rId15"/>
    <p:sldId id="268" r:id="rId16"/>
    <p:sldId id="270" r:id="rId17"/>
    <p:sldId id="271" r:id="rId18"/>
    <p:sldId id="272" r:id="rId19"/>
    <p:sldId id="278" r:id="rId20"/>
    <p:sldId id="273" r:id="rId21"/>
    <p:sldId id="274" r:id="rId22"/>
    <p:sldId id="275" r:id="rId23"/>
    <p:sldId id="281" r:id="rId24"/>
    <p:sldId id="279" r:id="rId25"/>
    <p:sldId id="277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12/05/17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Kernels</a:t>
            </a:r>
            <a:r>
              <a:rPr lang="en-GB" baseline="0" dirty="0" smtClean="0"/>
              <a:t> bundled into binary, no need to ship extra files, set paths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Runtime</a:t>
            </a:r>
            <a:r>
              <a:rPr lang="en-GB" baseline="0" dirty="0" smtClean="0"/>
              <a:t> can perform constant folding, constant propagation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before finalizing to native ISA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OpenCL</a:t>
            </a:r>
            <a:r>
              <a:rPr lang="en-GB" baseline="0" dirty="0" smtClean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6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Core in </a:t>
            </a:r>
            <a:r>
              <a:rPr lang="en-GB" dirty="0" err="1" smtClean="0"/>
              <a:t>Vulkan</a:t>
            </a:r>
            <a:r>
              <a:rPr lang="en-GB" dirty="0" smtClean="0"/>
              <a:t> from 1.0</a:t>
            </a:r>
          </a:p>
          <a:p>
            <a:r>
              <a:rPr lang="en-GB" dirty="0" smtClean="0"/>
              <a:t>Core</a:t>
            </a:r>
            <a:r>
              <a:rPr lang="en-GB" baseline="0" dirty="0" smtClean="0"/>
              <a:t> in OpenCL 2.1</a:t>
            </a:r>
          </a:p>
          <a:p>
            <a:r>
              <a:rPr lang="en-GB" baseline="0" dirty="0" smtClean="0"/>
              <a:t>Intel shipping SPIR-V support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3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OpenCL C++ frontend</a:t>
            </a:r>
            <a:r>
              <a:rPr lang="en-GB" baseline="0" dirty="0" smtClean="0"/>
              <a:t> is now open source (</a:t>
            </a:r>
            <a:r>
              <a:rPr lang="en-GB" baseline="0" dirty="0" err="1" smtClean="0"/>
              <a:t>GitHub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7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e.g. Image processing framework, allow third-parties</a:t>
            </a:r>
            <a:r>
              <a:rPr lang="en-GB" baseline="0" dirty="0" smtClean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r>
              <a:rPr lang="en-GB" baseline="0" dirty="0" smtClean="0"/>
              <a:t> to compiler to make it potentially enable more optimizations.</a:t>
            </a:r>
          </a:p>
          <a:p>
            <a:r>
              <a:rPr lang="en-GB" baseline="0" dirty="0" err="1" smtClean="0"/>
              <a:t>reqd_work_group_size</a:t>
            </a:r>
            <a:r>
              <a:rPr lang="en-GB" baseline="0" dirty="0" smtClean="0"/>
              <a:t> requires that we know WGSIZE at compile-time, but can use meta</a:t>
            </a:r>
            <a:r>
              <a:rPr lang="en-GB" baseline="0" smtClean="0"/>
              <a:t>-programming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ifdefs</a:t>
            </a:r>
            <a:r>
              <a:rPr lang="en-GB" baseline="0" dirty="0" smtClean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github.khronos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6517" cy="1143000"/>
          </a:xfrm>
        </p:spPr>
        <p:txBody>
          <a:bodyPr/>
          <a:lstStyle/>
          <a:p>
            <a:r>
              <a:rPr lang="en-GB" dirty="0" smtClean="0"/>
              <a:t>Portable Binaries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Khronos has produced a specification for a </a:t>
            </a:r>
            <a:r>
              <a:rPr lang="en-GB" b="1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tandard </a:t>
            </a:r>
            <a:r>
              <a:rPr lang="en-GB" b="1" dirty="0" smtClean="0">
                <a:solidFill>
                  <a:srgbClr val="008000"/>
                </a:solidFill>
              </a:rPr>
              <a:t>P</a:t>
            </a:r>
            <a:r>
              <a:rPr lang="en-GB" dirty="0" smtClean="0"/>
              <a:t>ortable </a:t>
            </a:r>
            <a:r>
              <a:rPr lang="en-GB" b="1" dirty="0" smtClean="0">
                <a:solidFill>
                  <a:srgbClr val="008000"/>
                </a:solidFill>
              </a:rPr>
              <a:t>I</a:t>
            </a:r>
            <a:r>
              <a:rPr lang="en-GB" dirty="0" smtClean="0"/>
              <a:t>ntermediate </a:t>
            </a:r>
            <a:r>
              <a:rPr lang="en-GB" b="1" dirty="0" smtClean="0">
                <a:solidFill>
                  <a:srgbClr val="008000"/>
                </a:solidFill>
              </a:rPr>
              <a:t>R</a:t>
            </a:r>
            <a:r>
              <a:rPr lang="en-GB" dirty="0" smtClean="0"/>
              <a:t>epresentation</a:t>
            </a:r>
          </a:p>
          <a:p>
            <a:r>
              <a:rPr lang="en-GB" dirty="0" smtClean="0"/>
              <a:t>This defines a binary format that is designed to be portable, allowing us to use the same binary across many platforms</a:t>
            </a:r>
          </a:p>
          <a:p>
            <a:r>
              <a:rPr lang="en-GB" dirty="0" smtClean="0"/>
              <a:t>Not yet supported by all vendors, but SPIR-V is now core from OpenCL 2.1 onwards</a:t>
            </a:r>
          </a:p>
          <a:p>
            <a:pPr lvl="1"/>
            <a:r>
              <a:rPr lang="en-GB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clCreateProgramWithIL</a:t>
            </a:r>
            <a:r>
              <a:rPr lang="en-GB" b="1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endParaRPr lang="en-GB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SPIR-V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GB" dirty="0" smtClean="0"/>
              <a:t>Cross-vendor intermediate language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Supported as core by both OpenCL and </a:t>
            </a:r>
            <a:r>
              <a:rPr lang="en-GB" dirty="0" err="1" smtClean="0"/>
              <a:t>Vulkan</a:t>
            </a:r>
            <a:r>
              <a:rPr lang="en-GB" dirty="0" smtClean="0"/>
              <a:t> APIs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Two different ‘</a:t>
            </a:r>
            <a:r>
              <a:rPr lang="en-GB" sz="2400" dirty="0" err="1" smtClean="0"/>
              <a:t>flavors</a:t>
            </a:r>
            <a:r>
              <a:rPr lang="en-GB" sz="2400" dirty="0" smtClean="0"/>
              <a:t>’ of SPIR-V 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Environment specifications describe which features supported by each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Clean-sheet design, no dependency on LLVM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Open-source tools* provided for SPIR-V&lt;-&gt;LLVM translation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Enables alternative kernel programming languages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OpenCL 2.2 introduces C++ kernel language using SPIR-V 1.2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Offline compilation workflow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Lowered to native ISA at runtime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457200" y="634167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r>
              <a:rPr lang="en-GB" b="1" dirty="0" smtClean="0">
                <a:hlinkClick r:id="rId4"/>
              </a:rPr>
              <a:t>http</a:t>
            </a:r>
            <a:r>
              <a:rPr lang="en-GB" b="1" dirty="0">
                <a:hlinkClick r:id="rId4"/>
              </a:rPr>
              <a:t>://github.khronos.org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2600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SPIR-V Ecosystem</a:t>
            </a:r>
            <a:endParaRPr lang="en-GB" dirty="0"/>
          </a:p>
        </p:txBody>
      </p:sp>
      <p:pic>
        <p:nvPicPr>
          <p:cNvPr id="4" name="Content Placeholder 4" descr="spirv-ecosystem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0" r="-1140"/>
          <a:stretch>
            <a:fillRect/>
          </a:stretch>
        </p:blipFill>
        <p:spPr>
          <a:xfrm>
            <a:off x="-74605" y="1295211"/>
            <a:ext cx="9218605" cy="5069878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2822726" y="6488668"/>
            <a:ext cx="348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(IWOCL 2015, Stanford University)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63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It can be useful to inspect compiler output to see if the compiler is doing what you think it’s doing</a:t>
            </a:r>
          </a:p>
          <a:p>
            <a:r>
              <a:rPr lang="en-GB" dirty="0" smtClean="0"/>
              <a:t>On NVIDIA platforms the ‘binary’ retrieved is actually PTX, their abstract assembly language</a:t>
            </a:r>
          </a:p>
          <a:p>
            <a:r>
              <a:rPr lang="en-GB" dirty="0" smtClean="0"/>
              <a:t>On AMD platforms you can add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 smtClean="0"/>
              <a:t> to the build options to generate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 smtClean="0"/>
              <a:t> files containing the intermediate representation and native assembly code</a:t>
            </a:r>
          </a:p>
          <a:p>
            <a:r>
              <a:rPr lang="en-GB" dirty="0" smtClean="0"/>
              <a:t>Other vendors may provide an offline compiler which can generate LLVM/SPIR or 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provides a mechanism for automatically discovering and using new kernels, without having to write any new host code</a:t>
            </a:r>
          </a:p>
          <a:p>
            <a:r>
              <a:rPr lang="en-GB" dirty="0" smtClean="0"/>
              <a:t>Can make it much easier to add new kernels to an existing application</a:t>
            </a:r>
          </a:p>
          <a:p>
            <a:r>
              <a:rPr lang="en-GB" dirty="0" smtClean="0"/>
              <a:t>Provides a means for libraries and frameworks to accept additional kernels from third parties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</a:t>
            </a:r>
            <a:r>
              <a:rPr lang="en-GB" b="1" dirty="0" smtClean="0">
                <a:latin typeface="Courier New"/>
                <a:cs typeface="Courier New"/>
              </a:rPr>
              <a:t>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&lt;CL_PROGRAM_KERNEL_NAMES&gt;(</a:t>
            </a:r>
            <a:r>
              <a:rPr lang="en-GB" b="1" dirty="0">
                <a:latin typeface="Courier New"/>
                <a:cs typeface="Courier New"/>
              </a:rPr>
              <a:t>)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r>
              <a:rPr lang="en-GB" dirty="0" smtClean="0"/>
              <a:t>We can also query information about kernel arguments (</a:t>
            </a:r>
            <a:r>
              <a:rPr lang="en-GB" dirty="0" err="1" smtClean="0"/>
              <a:t>OpenCL</a:t>
            </a:r>
            <a:r>
              <a:rPr lang="en-GB" dirty="0" smtClean="0"/>
              <a:t> 1.2):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</a:t>
            </a:r>
            <a:r>
              <a:rPr lang="en-GB" b="1" dirty="0" err="1" smtClean="0">
                <a:latin typeface="Courier New"/>
                <a:cs typeface="Courier New"/>
              </a:rPr>
              <a:t>ernel.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</a:t>
            </a:r>
            <a:r>
              <a:rPr lang="en-GB" b="1" dirty="0" err="1" smtClean="0">
                <a:latin typeface="Courier New"/>
                <a:cs typeface="Courier New"/>
              </a:rPr>
              <a:t>ernel.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getArgInfo</a:t>
            </a:r>
            <a:r>
              <a:rPr lang="en-GB" b="1" dirty="0" smtClean="0">
                <a:latin typeface="Courier New"/>
                <a:cs typeface="Courier New"/>
              </a:rPr>
              <a:t>&lt;CL_KERNEL_ARG_*&gt;();</a:t>
            </a:r>
          </a:p>
          <a:p>
            <a:pPr marL="0" indent="0">
              <a:buNone/>
            </a:pPr>
            <a:r>
              <a:rPr lang="en-GB" dirty="0" smtClean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 smtClean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 smtClean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Separate Compilation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compile</a:t>
            </a:r>
            <a:r>
              <a:rPr lang="en-GB" b="1" dirty="0" smtClean="0"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GB" dirty="0" smtClean="0"/>
              <a:t>This enables the creation of libraries of compiled OpenCL functions, that can be linked to multiple program objects</a:t>
            </a:r>
          </a:p>
          <a:p>
            <a:r>
              <a:rPr lang="en-GB" dirty="0" smtClean="0"/>
              <a:t>Can improve program build times, by allowing code shared across multiple programs to be extracted into a common library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implies</a:t>
            </a:r>
            <a:endParaRPr lang="en-GB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For example, NVIDIA provide the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 smtClean="0"/>
              <a:t> flag to specify which GPU architecture should be targeted, 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Some vendors support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compilation </a:t>
            </a:r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Can use an attribute to inform the compiler of the work-group size that you intend to launch kernels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As with C/C++, use the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 smtClean="0"/>
              <a:t>/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keywords for kernel arguments where appropriate to make sure the compiler can optimise memory accesses</a:t>
            </a:r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</a:t>
            </a:r>
            <a:r>
              <a:rPr lang="en-GB" dirty="0" smtClean="0"/>
              <a:t>load our OpenCL </a:t>
            </a:r>
            <a:r>
              <a:rPr lang="en-GB" dirty="0"/>
              <a:t>kernel source </a:t>
            </a:r>
            <a:r>
              <a:rPr lang="en-GB" dirty="0" smtClean="0"/>
              <a:t>code from </a:t>
            </a:r>
            <a:r>
              <a:rPr lang="en-GB" dirty="0"/>
              <a:t>file(s) at runtime</a:t>
            </a:r>
          </a:p>
          <a:p>
            <a:r>
              <a:rPr lang="en-GB" dirty="0" smtClean="0"/>
              <a:t>We can make things easier by using a script to convert OpenCL source files into string literals defined inside header files</a:t>
            </a:r>
          </a:p>
          <a:p>
            <a:r>
              <a:rPr lang="en-GB" dirty="0" smtClean="0"/>
              <a:t>This script then becomes part of the build process in the </a:t>
            </a:r>
            <a:r>
              <a:rPr lang="en-GB" dirty="0" err="1" smtClean="0"/>
              <a:t>Makefile</a:t>
            </a:r>
            <a:r>
              <a:rPr lang="en-GB" dirty="0" smtClean="0"/>
              <a:t>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foo.h</a:t>
            </a:r>
            <a:r>
              <a:rPr lang="en-GB" b="1" dirty="0" smtClean="0">
                <a:solidFill>
                  <a:schemeClr val="accent3"/>
                </a:solidFill>
                <a:latin typeface="Courier New"/>
                <a:cs typeface="Courier New"/>
              </a:rPr>
              <a:t>: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foo.cl</a:t>
            </a: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    ./</a:t>
            </a:r>
            <a:r>
              <a:rPr lang="en-GB" b="1" dirty="0" err="1" smtClean="0">
                <a:latin typeface="Courier New"/>
                <a:cs typeface="Courier New"/>
              </a:rPr>
              <a:t>stringify_ocl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foo.cl</a:t>
            </a:r>
            <a:endParaRPr lang="en-GB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exploit runtime compilation to embed values that are only known at runtime into kernels as compile-time constants</a:t>
            </a:r>
          </a:p>
          <a:p>
            <a:r>
              <a:rPr lang="en-GB" dirty="0" smtClean="0"/>
              <a:t>In some cases this can significantly improve performance</a:t>
            </a:r>
          </a:p>
          <a:p>
            <a:r>
              <a:rPr lang="en-GB" dirty="0" smtClean="0"/>
              <a:t>OpenCL compilers support the same </a:t>
            </a:r>
            <a:r>
              <a:rPr lang="en-GB" dirty="0" err="1" smtClean="0"/>
              <a:t>preprocessor</a:t>
            </a:r>
            <a:r>
              <a:rPr lang="en-GB" dirty="0" smtClean="0"/>
              <a:t> definition flags as GCC/Clang:</a:t>
            </a:r>
            <a:endParaRPr lang="en-GB" dirty="0"/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Multiply a vector by a constant value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Passing the value as an argument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 smtClean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factor)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i</a:t>
            </a:r>
            <a:r>
              <a:rPr lang="en-GB" b="1" dirty="0" smtClean="0">
                <a:latin typeface="Courier New"/>
                <a:cs typeface="Courier New"/>
              </a:rPr>
              <a:t>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data</a:t>
            </a:r>
            <a:r>
              <a:rPr lang="en-GB" b="1" dirty="0">
                <a:latin typeface="Courier New"/>
                <a:cs typeface="Courier New"/>
              </a:rPr>
              <a:t>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smtClean="0">
                <a:latin typeface="Courier New"/>
                <a:cs typeface="Courier New"/>
              </a:rPr>
              <a:t>factor;</a:t>
            </a:r>
            <a:r>
              <a:rPr lang="en-GB" b="1" dirty="0">
                <a:latin typeface="Courier New"/>
                <a:cs typeface="Courier New"/>
              </a:rPr>
              <a:t/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 smtClean="0">
                <a:latin typeface="Courier New"/>
                <a:cs typeface="Courier New"/>
              </a:rPr>
              <a:t>}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""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Defining the value as a </a:t>
            </a:r>
            <a:r>
              <a:rPr lang="en-GB" dirty="0" err="1" smtClean="0"/>
              <a:t>preprocessor</a:t>
            </a:r>
            <a:r>
              <a:rPr lang="en-GB" dirty="0" smtClean="0"/>
              <a:t> macro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</a:t>
            </a:r>
            <a:r>
              <a:rPr lang="en-GB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{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data</a:t>
            </a:r>
            <a:r>
              <a:rPr lang="en-GB" b="1" dirty="0">
                <a:latin typeface="Courier New"/>
                <a:cs typeface="Courier New"/>
              </a:rPr>
              <a:t>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smtClean="0">
                <a:latin typeface="Courier New"/>
                <a:cs typeface="Courier New"/>
              </a:rPr>
              <a:t>factor;</a:t>
            </a:r>
            <a:r>
              <a:rPr lang="en-GB" b="1" dirty="0">
                <a:latin typeface="Courier New"/>
                <a:cs typeface="Courier New"/>
              </a:rPr>
              <a:t/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stringstream</a:t>
            </a:r>
            <a:r>
              <a:rPr lang="en-GB" b="1" dirty="0">
                <a:latin typeface="Courier New"/>
                <a:cs typeface="Courier New"/>
              </a:rPr>
              <a:t> options;      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setf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::fixed, </a:t>
            </a: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floatfield</a:t>
            </a:r>
            <a:r>
              <a:rPr lang="en-GB" b="1" dirty="0">
                <a:latin typeface="Courier New"/>
                <a:cs typeface="Courier New"/>
              </a:rPr>
              <a:t>);      </a:t>
            </a: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options </a:t>
            </a:r>
            <a:r>
              <a:rPr lang="en-GB" b="1" dirty="0">
                <a:latin typeface="Courier New"/>
                <a:cs typeface="Courier New"/>
              </a:rPr>
              <a:t>&lt;&lt; </a:t>
            </a:r>
            <a:r>
              <a:rPr lang="en-GB" b="1" dirty="0" smtClean="0">
                <a:solidFill>
                  <a:srgbClr val="4BACC6"/>
                </a:solidFill>
                <a:latin typeface="Courier New"/>
                <a:cs typeface="Courier New"/>
              </a:rPr>
              <a:t>"-</a:t>
            </a:r>
            <a:r>
              <a:rPr lang="en-GB" b="1" dirty="0" err="1" smtClean="0">
                <a:solidFill>
                  <a:srgbClr val="4BACC6"/>
                </a:solidFill>
                <a:latin typeface="Courier New"/>
                <a:cs typeface="Courier New"/>
              </a:rPr>
              <a:t>Dfactor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="</a:t>
            </a:r>
            <a:endParaRPr lang="en-GB" b="1" dirty="0" smtClean="0">
              <a:solidFill>
                <a:srgbClr val="4BACC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     &lt;&lt; </a:t>
            </a:r>
            <a:r>
              <a:rPr lang="en-GB" b="1" dirty="0" err="1" smtClean="0">
                <a:latin typeface="Courier New"/>
                <a:cs typeface="Courier New"/>
              </a:rPr>
              <a:t>userFactor</a:t>
            </a:r>
            <a:r>
              <a:rPr lang="en-GB" b="1" dirty="0" smtClean="0">
                <a:latin typeface="Courier New"/>
                <a:cs typeface="Courier New"/>
              </a:rPr>
              <a:t>;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</a:t>
            </a:r>
            <a:r>
              <a:rPr lang="en-GB" b="1" dirty="0"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latin typeface="Courier New"/>
                <a:cs typeface="Courier New"/>
              </a:rPr>
              <a:t>())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18837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 known at application build time (e.g. passed as command-line argument)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2920631" y="2345402"/>
            <a:ext cx="576064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instead of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 smtClean="0"/>
              <a:t>, then define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 runtime using OpenCL build options: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Toggling use of local memory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638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OpenCL 2.2 and SPIR-V provide the concept of </a:t>
            </a:r>
            <a:r>
              <a:rPr lang="en-GB" i="1" dirty="0" smtClean="0">
                <a:latin typeface="Trebuchet MS"/>
                <a:cs typeface="Trebuchet MS"/>
              </a:rPr>
              <a:t>specialization constants</a:t>
            </a:r>
            <a:r>
              <a:rPr lang="en-GB" dirty="0" smtClean="0">
                <a:latin typeface="Trebuchet MS"/>
                <a:cs typeface="Trebuchet MS"/>
              </a:rPr>
              <a:t>, which allow symbolic values to be set at runtime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985283" y="4363467"/>
            <a:ext cx="7199996" cy="2478637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OpenCL C++ kernel code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specialization constant with ID 1 and default value of 3.f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cl::</a:t>
            </a:r>
            <a:r>
              <a:rPr lang="en-GB" b="1" dirty="0" err="1" smtClean="0">
                <a:latin typeface="Courier New"/>
                <a:cs typeface="Courier New"/>
              </a:rPr>
              <a:t>spec_constant</a:t>
            </a:r>
            <a:r>
              <a:rPr lang="en-GB" b="1" dirty="0" smtClean="0">
                <a:latin typeface="Courier New"/>
                <a:cs typeface="Courier New"/>
              </a:rPr>
              <a:t>&lt;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&gt; factor = {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.f</a:t>
            </a:r>
            <a:r>
              <a:rPr lang="en-GB" b="1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Font typeface="Arial"/>
              <a:buNone/>
            </a:pPr>
            <a:r>
              <a:rPr lang="en-GB" b="1" dirty="0" smtClean="0">
                <a:latin typeface="Courier New"/>
                <a:cs typeface="Courier New"/>
              </a:rPr>
              <a:t>data[</a:t>
            </a:r>
            <a:r>
              <a:rPr lang="en-GB" b="1" dirty="0" err="1" smtClean="0">
                <a:latin typeface="Courier New"/>
                <a:cs typeface="Courier New"/>
              </a:rPr>
              <a:t>i</a:t>
            </a:r>
            <a:r>
              <a:rPr lang="en-GB" b="1" dirty="0" smtClean="0">
                <a:latin typeface="Courier New"/>
                <a:cs typeface="Courier New"/>
              </a:rPr>
              <a:t>] *= </a:t>
            </a:r>
            <a:r>
              <a:rPr lang="en-GB" b="1" dirty="0" err="1" smtClean="0">
                <a:latin typeface="Courier New"/>
                <a:cs typeface="Courier New"/>
              </a:rPr>
              <a:t>factor.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Font typeface="Arial"/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Host code</a:t>
            </a:r>
          </a:p>
          <a:p>
            <a:pPr marL="0" indent="0">
              <a:buFont typeface="Arial"/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Set value of specialization constant and then build program</a:t>
            </a:r>
          </a:p>
          <a:p>
            <a:pPr marL="0" indent="0">
              <a:buNone/>
            </a:pP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cl_uint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spec_id</a:t>
            </a:r>
            <a:r>
              <a:rPr lang="en-GB" b="1" dirty="0" smtClean="0">
                <a:latin typeface="Courier New"/>
                <a:cs typeface="Courier New"/>
              </a:rPr>
              <a:t> =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clSetProgramSpecializationConstant</a:t>
            </a:r>
            <a:r>
              <a:rPr lang="en-GB" b="1" dirty="0" smtClean="0">
                <a:latin typeface="Courier New"/>
                <a:cs typeface="Courier New"/>
              </a:rPr>
              <a:t>(program, </a:t>
            </a:r>
            <a:r>
              <a:rPr lang="en-GB" b="1" dirty="0" err="1" smtClean="0">
                <a:latin typeface="Courier New"/>
                <a:cs typeface="Courier New"/>
              </a:rPr>
              <a:t>spec_id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                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 smtClean="0">
                <a:latin typeface="Courier New"/>
                <a:cs typeface="Courier New"/>
              </a:rPr>
              <a:t>), &amp;</a:t>
            </a:r>
            <a:r>
              <a:rPr lang="en-GB" b="1" dirty="0" err="1" smtClean="0">
                <a:latin typeface="Courier New"/>
                <a:cs typeface="Courier New"/>
              </a:rPr>
              <a:t>userFactor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clBuildProgram</a:t>
            </a:r>
            <a:r>
              <a:rPr lang="en-GB" b="1" dirty="0" smtClean="0">
                <a:latin typeface="Courier New"/>
                <a:cs typeface="Courier New"/>
              </a:rPr>
              <a:t>(program,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, &amp;device, </a:t>
            </a:r>
            <a:r>
              <a:rPr lang="en-GB" b="1" dirty="0" smtClean="0">
                <a:solidFill>
                  <a:srgbClr val="4BACC6"/>
                </a:solidFill>
                <a:latin typeface="Courier New"/>
                <a:cs typeface="Courier New"/>
              </a:rPr>
              <a:t>""</a:t>
            </a:r>
            <a:r>
              <a:rPr lang="en-GB" b="1" dirty="0" smtClean="0">
                <a:latin typeface="Courier New"/>
                <a:cs typeface="Courier New"/>
              </a:rPr>
              <a:t>, NULL, NULL);</a:t>
            </a:r>
          </a:p>
          <a:p>
            <a:pPr marL="0" indent="0">
              <a:buFont typeface="Arial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86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The example is a simple bilateral filter</a:t>
            </a:r>
          </a:p>
          <a:p>
            <a:pPr lvl="1"/>
            <a:r>
              <a:rPr lang="en-GB" dirty="0" smtClean="0"/>
              <a:t>Edge-preserving smoothing/noise reduction filter</a:t>
            </a:r>
          </a:p>
          <a:p>
            <a:pPr lvl="1"/>
            <a:r>
              <a:rPr lang="en-GB" dirty="0" smtClean="0"/>
              <a:t>Each pixel of output image is some function of its neighbouring pixels from input image</a:t>
            </a:r>
          </a:p>
          <a:p>
            <a:pPr lvl="1"/>
            <a:r>
              <a:rPr lang="en-GB" dirty="0" smtClean="0"/>
              <a:t>Uses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r>
              <a:rPr lang="en-GB" dirty="0" smtClean="0"/>
              <a:t>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exp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distance</a:t>
            </a:r>
            <a:r>
              <a:rPr lang="en-GB" dirty="0" smtClean="0"/>
              <a:t> </a:t>
            </a:r>
            <a:r>
              <a:rPr lang="en-GB" dirty="0" err="1" smtClean="0"/>
              <a:t>builtins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 fully working implementation of this code is provided as a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7523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Find the starting code in </a:t>
            </a:r>
            <a:r>
              <a:rPr lang="en-GB" b="1" dirty="0" smtClean="0">
                <a:latin typeface="Courier New"/>
                <a:cs typeface="Courier New"/>
              </a:rPr>
              <a:t>IWOCL2017/exercises/</a:t>
            </a:r>
            <a:r>
              <a:rPr lang="en-GB" b="1" dirty="0">
                <a:latin typeface="Courier New"/>
                <a:cs typeface="Courier New"/>
              </a:rPr>
              <a:t>Bilateral</a:t>
            </a:r>
            <a:endParaRPr lang="en-GB" b="1" dirty="0" smtClean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GB" dirty="0" smtClean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Disclaimer: This might not help for every parameter or on every device – try it with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</a:t>
            </a:r>
            <a:r>
              <a:rPr lang="en-GB" dirty="0" smtClean="0"/>
              <a:t>provided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Tip: If verification is too slow, 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noverify</a:t>
            </a:r>
            <a:r>
              <a:rPr lang="en-GB" dirty="0" smtClean="0"/>
              <a:t> flag or set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verify = false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 smtClean="0"/>
              <a:t>Extra:</a:t>
            </a:r>
            <a:endParaRPr lang="en-GB" dirty="0" smtClean="0"/>
          </a:p>
          <a:p>
            <a:pPr>
              <a:lnSpc>
                <a:spcPct val="120000"/>
              </a:lnSpc>
            </a:pPr>
            <a:r>
              <a:rPr lang="en-GB" dirty="0" smtClean="0"/>
              <a:t>Get the compiler to generate the assembly code and look through this, correlating it to your source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</a:t>
            </a: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Results from 2 different versions (original and meta programming) on an NVIDIA K40:</a:t>
            </a:r>
          </a:p>
          <a:p>
            <a:pPr marL="0" indent="0">
              <a:buNone/>
            </a:pPr>
            <a:endParaRPr lang="en-GB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./bilateral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427.7ms (</a:t>
            </a:r>
            <a:r>
              <a:rPr lang="en-GB" sz="2000" b="1" dirty="0">
                <a:latin typeface="Courier New"/>
                <a:cs typeface="Courier New"/>
              </a:rPr>
              <a:t>13.4ms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err="1">
                <a:latin typeface="Courier New"/>
                <a:cs typeface="Courier New"/>
              </a:rPr>
              <a:t>bilateral_meta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341.2ms (</a:t>
            </a:r>
            <a:r>
              <a:rPr lang="en-GB" sz="2000" b="1" dirty="0">
                <a:latin typeface="Courier New"/>
                <a:cs typeface="Courier New"/>
              </a:rPr>
              <a:t>10.7ms</a:t>
            </a:r>
            <a:r>
              <a:rPr lang="en-GB" sz="2000" dirty="0">
                <a:latin typeface="Courier New"/>
                <a:cs typeface="Courier New"/>
              </a:rPr>
              <a:t> / </a:t>
            </a:r>
            <a:r>
              <a:rPr lang="en-GB" sz="2000">
                <a:latin typeface="Courier New"/>
                <a:cs typeface="Courier New"/>
              </a:rPr>
              <a:t>frame</a:t>
            </a:r>
            <a:r>
              <a:rPr lang="en-GB" sz="200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831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/>
                <a:cs typeface="Courier New"/>
              </a:rPr>
              <a:t> 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*a</a:t>
            </a:r>
            <a:r>
              <a:rPr lang="en-GB" sz="20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*b</a:t>
            </a:r>
            <a:r>
              <a:rPr lang="en-GB" sz="20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*c)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 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  <a:r>
              <a:rPr lang="en-GB" sz="20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sz="20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c[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= a[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+ b[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After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accent2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</a:t>
            </a:r>
            <a:r>
              <a:rPr lang="en-GB" b="1" dirty="0" err="1">
                <a:latin typeface="Courier New"/>
                <a:cs typeface="Courier New"/>
              </a:rPr>
              <a:t>vecadd_ocl</a:t>
            </a:r>
            <a:r>
              <a:rPr lang="en-GB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chemeClr val="accent5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*a,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*b,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*c)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en-GB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"{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</a:t>
            </a:r>
            <a:r>
              <a:rPr lang="sv-SE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int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i =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sv-SE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  </a:t>
            </a:r>
            <a:r>
              <a:rPr lang="sv-SE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(0);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sv-SE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c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[i] = a[i] + b[i];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"}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latin typeface="Courier New"/>
                <a:cs typeface="Courier New"/>
              </a:rPr>
              <a:t>;</a:t>
            </a:r>
            <a:endParaRPr lang="en-GB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!/bin/bash</a:t>
            </a: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NAME=${</a:t>
            </a:r>
            <a:r>
              <a:rPr lang="en-US" b="1" dirty="0" err="1">
                <a:latin typeface="Courier New"/>
                <a:cs typeface="Courier New"/>
              </a:rPr>
              <a:t>IN</a:t>
            </a:r>
            <a:r>
              <a:rPr lang="en-US" b="1" dirty="0" err="1">
                <a:solidFill>
                  <a:schemeClr val="accent2"/>
                </a:solidFill>
                <a:latin typeface="Courier New"/>
                <a:cs typeface="Courier New"/>
              </a:rPr>
              <a:t>%</a:t>
            </a:r>
            <a:r>
              <a:rPr lang="en-US" b="1" dirty="0" err="1">
                <a:latin typeface="Courier New"/>
                <a:cs typeface="Courier New"/>
              </a:rPr>
              <a:t>.cl</a:t>
            </a:r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OUT=$</a:t>
            </a:r>
            <a:r>
              <a:rPr lang="en-US" b="1" dirty="0" err="1">
                <a:latin typeface="Courier New"/>
                <a:cs typeface="Courier New"/>
              </a:rPr>
              <a:t>NAME.h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char *"</a:t>
            </a:r>
            <a:r>
              <a:rPr lang="en-US" b="1" dirty="0">
                <a:latin typeface="Courier New"/>
                <a:cs typeface="Courier New"/>
              </a:rPr>
              <a:t>$</a:t>
            </a:r>
            <a:r>
              <a:rPr lang="en-US" b="1" dirty="0" smtClean="0">
                <a:latin typeface="Courier New"/>
                <a:cs typeface="Courier New"/>
              </a:rPr>
              <a:t>NAME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"_</a:t>
            </a:r>
            <a:r>
              <a:rPr lang="en-US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ocl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C0504D"/>
                </a:solidFill>
                <a:latin typeface="Courier New"/>
                <a:cs typeface="Courier New"/>
              </a:rPr>
              <a:t>&gt;</a:t>
            </a:r>
            <a:r>
              <a:rPr lang="en-US" b="1" dirty="0" smtClean="0">
                <a:latin typeface="Courier New"/>
                <a:cs typeface="Courier New"/>
              </a:rPr>
              <a:t>$</a:t>
            </a:r>
            <a:r>
              <a:rPr lang="en-US" b="1" dirty="0">
                <a:latin typeface="Courier New"/>
                <a:cs typeface="Courier New"/>
              </a:rPr>
              <a:t>OUT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sed</a:t>
            </a:r>
            <a:r>
              <a:rPr lang="en-US" b="1" dirty="0">
                <a:latin typeface="Courier New"/>
                <a:cs typeface="Courier New"/>
              </a:rPr>
              <a:t> -e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's/\\/\\\\/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</a:t>
            </a:r>
            <a:r>
              <a:rPr lang="en-US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;s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/^/"/;s/$/\\n"/'</a:t>
            </a:r>
            <a:r>
              <a:rPr lang="en-US" b="1" dirty="0" smtClean="0">
                <a:latin typeface="Courier New"/>
                <a:cs typeface="Courier New"/>
              </a:rPr>
              <a:t> \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$IN </a:t>
            </a:r>
            <a:r>
              <a:rPr lang="en-US" b="1" dirty="0" smtClean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 smtClean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";"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</a:t>
            </a:r>
            <a:r>
              <a:rPr lang="en-US" b="1" dirty="0" smtClean="0">
                <a:latin typeface="Courier New"/>
                <a:cs typeface="Courier New"/>
              </a:rPr>
              <a:t>OUT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Shipping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OpenCL applications rely on </a:t>
            </a:r>
            <a:r>
              <a:rPr lang="en-GB" b="1" i="1" dirty="0" smtClean="0">
                <a:solidFill>
                  <a:srgbClr val="0000FF"/>
                </a:solidFill>
              </a:rPr>
              <a:t>online</a:t>
            </a:r>
            <a:r>
              <a:rPr lang="en-GB" dirty="0" smtClean="0"/>
              <a:t> compilation in order to achieve portability</a:t>
            </a:r>
          </a:p>
          <a:p>
            <a:pPr lvl="1"/>
            <a:r>
              <a:rPr lang="en-GB" dirty="0" smtClean="0"/>
              <a:t>Also called runtime or JIT compilation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 smtClean="0"/>
              <a:t>There are a few ways to try and hide your OpenCL kernels from end users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Encrypting OpenCL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1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</a:t>
            </a:r>
            <a:r>
              <a:rPr lang="en-GB" dirty="0" smtClean="0"/>
              <a:t>achieved with a </a:t>
            </a:r>
            <a:r>
              <a:rPr lang="en-GB" dirty="0"/>
              <a:t>standard encryption </a:t>
            </a:r>
            <a:r>
              <a:rPr lang="en-GB" dirty="0" smtClean="0"/>
              <a:t>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This prevents the source from being easily read, but it can still be retrieved by intercepting the call to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allows you to retrieve a binary from the runtime after it is compiled, and use this instead of loading a program from source</a:t>
            </a:r>
          </a:p>
          <a:p>
            <a:r>
              <a:rPr lang="en-GB" dirty="0" smtClean="0"/>
              <a:t>This means that we can precompile our OpenCL kernels and ship the binaries with our application (instead of the source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Retrieving the binary: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 smtClean="0">
                <a:latin typeface="Courier New"/>
                <a:cs typeface="Courier New"/>
              </a:rPr>
              <a:t>(context, </a:t>
            </a:r>
            <a:r>
              <a:rPr lang="en-GB" b="1" dirty="0" err="1" smtClean="0">
                <a:latin typeface="Courier New"/>
                <a:cs typeface="Courier New"/>
              </a:rPr>
              <a:t>kernel_source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</a:t>
            </a:r>
            <a:r>
              <a:rPr lang="en-GB" b="1" dirty="0" err="1" smtClean="0">
                <a:latin typeface="Courier New"/>
                <a:cs typeface="Courier New"/>
              </a:rPr>
              <a:t>td</a:t>
            </a:r>
            <a:r>
              <a:rPr lang="en-GB" b="1" dirty="0" smtClean="0">
                <a:latin typeface="Courier New"/>
                <a:cs typeface="Courier New"/>
              </a:rPr>
              <a:t>::vector&lt;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 smtClean="0">
                <a:latin typeface="Courier New"/>
                <a:cs typeface="Courier New"/>
              </a:rPr>
              <a:t>&gt; sizes =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 smtClean="0">
                <a:latin typeface="Courier New"/>
                <a:cs typeface="Courier New"/>
              </a:rPr>
              <a:t>::vector&lt;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 smtClean="0">
                <a:latin typeface="Courier New"/>
                <a:cs typeface="Courier New"/>
              </a:rPr>
              <a:t> *&gt; binaries =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Load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compiled program binary from file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cl::Program::Binaries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b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 smtClean="0">
                <a:latin typeface="Courier New"/>
                <a:cs typeface="Courier New"/>
              </a:rPr>
              <a:t>(binaries[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 smtClean="0">
                <a:latin typeface="Courier New"/>
                <a:cs typeface="Courier New"/>
              </a:rPr>
              <a:t>], sizes[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 smtClean="0">
                <a:latin typeface="Courier New"/>
                <a:cs typeface="Courier New"/>
              </a:rPr>
              <a:t>]));</a:t>
            </a: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 smtClean="0">
                <a:latin typeface="Courier New"/>
                <a:cs typeface="Courier New"/>
              </a:rPr>
              <a:t>(context, devices, b);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If a binary isn’t compatible with the target device, an error will be returned either when creating the program or building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2098</Words>
  <Application>Microsoft Macintosh PowerPoint</Application>
  <PresentationFormat>On-screen Show (4:3)</PresentationFormat>
  <Paragraphs>255</Paragraphs>
  <Slides>26</Slides>
  <Notes>10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Advanced OpenCL Topics: Kernel Compilation</vt:lpstr>
      <vt:lpstr>Stringifying Kernel Source</vt:lpstr>
      <vt:lpstr>Stringifying Kernel Source</vt:lpstr>
      <vt:lpstr>Stringifying Kernel Source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</vt:lpstr>
      <vt:lpstr>SPIR-V Overview</vt:lpstr>
      <vt:lpstr>SPIR-V Ecosystem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Other compilation hints</vt:lpstr>
      <vt:lpstr>Metaprogramming</vt:lpstr>
      <vt:lpstr>Example: Multiply a vector by a constant value</vt:lpstr>
      <vt:lpstr>Metaprogramming</vt:lpstr>
      <vt:lpstr>Metaprogramming</vt:lpstr>
      <vt:lpstr>Exercise: kernel compilation</vt:lpstr>
      <vt:lpstr>Exercise: kernel compilation</vt:lpstr>
      <vt:lpstr>Exercise: kernel compilation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James Price</cp:lastModifiedBy>
  <cp:revision>144</cp:revision>
  <dcterms:created xsi:type="dcterms:W3CDTF">2015-05-05T22:42:33Z</dcterms:created>
  <dcterms:modified xsi:type="dcterms:W3CDTF">2017-05-12T22:38:18Z</dcterms:modified>
</cp:coreProperties>
</file>