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0"/>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44" r:id="rId26"/>
    <p:sldId id="280" r:id="rId27"/>
    <p:sldId id="281" r:id="rId28"/>
    <p:sldId id="282" r:id="rId29"/>
    <p:sldId id="283" r:id="rId30"/>
    <p:sldId id="284" r:id="rId31"/>
    <p:sldId id="285" r:id="rId32"/>
    <p:sldId id="286" r:id="rId33"/>
    <p:sldId id="336" r:id="rId34"/>
    <p:sldId id="287" r:id="rId35"/>
    <p:sldId id="288" r:id="rId36"/>
    <p:sldId id="289" r:id="rId37"/>
    <p:sldId id="290" r:id="rId38"/>
    <p:sldId id="291" r:id="rId39"/>
    <p:sldId id="292" r:id="rId40"/>
    <p:sldId id="293" r:id="rId41"/>
    <p:sldId id="294" r:id="rId42"/>
    <p:sldId id="295" r:id="rId43"/>
    <p:sldId id="296" r:id="rId44"/>
    <p:sldId id="297" r:id="rId45"/>
    <p:sldId id="299" r:id="rId46"/>
    <p:sldId id="300" r:id="rId47"/>
    <p:sldId id="301" r:id="rId48"/>
    <p:sldId id="303" r:id="rId49"/>
    <p:sldId id="304" r:id="rId50"/>
    <p:sldId id="305" r:id="rId51"/>
    <p:sldId id="306" r:id="rId52"/>
    <p:sldId id="307" r:id="rId53"/>
    <p:sldId id="308" r:id="rId54"/>
    <p:sldId id="302" r:id="rId55"/>
    <p:sldId id="309" r:id="rId56"/>
    <p:sldId id="310" r:id="rId57"/>
    <p:sldId id="311" r:id="rId58"/>
    <p:sldId id="312" r:id="rId59"/>
    <p:sldId id="345" r:id="rId60"/>
    <p:sldId id="298" r:id="rId61"/>
    <p:sldId id="314" r:id="rId62"/>
    <p:sldId id="313" r:id="rId63"/>
    <p:sldId id="315" r:id="rId64"/>
    <p:sldId id="316" r:id="rId65"/>
    <p:sldId id="317" r:id="rId66"/>
    <p:sldId id="318" r:id="rId67"/>
    <p:sldId id="340" r:id="rId68"/>
    <p:sldId id="341" r:id="rId69"/>
    <p:sldId id="320" r:id="rId70"/>
    <p:sldId id="321" r:id="rId71"/>
    <p:sldId id="322" r:id="rId72"/>
    <p:sldId id="323" r:id="rId73"/>
    <p:sldId id="324" r:id="rId74"/>
    <p:sldId id="338" r:id="rId75"/>
    <p:sldId id="325" r:id="rId76"/>
    <p:sldId id="326" r:id="rId77"/>
    <p:sldId id="327" r:id="rId78"/>
    <p:sldId id="329" r:id="rId79"/>
    <p:sldId id="337" r:id="rId80"/>
    <p:sldId id="330" r:id="rId81"/>
    <p:sldId id="331" r:id="rId82"/>
    <p:sldId id="332" r:id="rId83"/>
    <p:sldId id="333" r:id="rId84"/>
    <p:sldId id="342" r:id="rId85"/>
    <p:sldId id="343" r:id="rId86"/>
    <p:sldId id="328" r:id="rId87"/>
    <p:sldId id="334" r:id="rId88"/>
    <p:sldId id="339" r:id="rId8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D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99" autoAdjust="0"/>
  </p:normalViewPr>
  <p:slideViewPr>
    <p:cSldViewPr snapToGrid="0" snapToObjects="1">
      <p:cViewPr varScale="1">
        <p:scale>
          <a:sx n="97" d="100"/>
          <a:sy n="97" d="100"/>
        </p:scale>
        <p:origin x="-197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interSettings" Target="printerSettings/printerSettings1.bin"/><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12/05/17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Non-uniform</a:t>
            </a:r>
            <a:r>
              <a:rPr lang="en-GB" baseline="0" dirty="0" smtClean="0"/>
              <a:t> work-groups in 2.0 may need some care since some work-groups may be smaller.</a:t>
            </a:r>
          </a:p>
          <a:p>
            <a:r>
              <a:rPr lang="en-GB" baseline="0" dirty="0" smtClean="0"/>
              <a:t>i.e. The </a:t>
            </a:r>
            <a:r>
              <a:rPr lang="en-GB" baseline="0" dirty="0" err="1" smtClean="0"/>
              <a:t>get_local_size</a:t>
            </a:r>
            <a:r>
              <a:rPr lang="en-GB" baseline="0" dirty="0" smtClean="0"/>
              <a:t> function will return different values for the ‘remainder’ work-groups.</a:t>
            </a:r>
          </a:p>
          <a:p>
            <a:r>
              <a:rPr lang="en-GB" baseline="0" dirty="0" smtClean="0"/>
              <a:t>Can use `</a:t>
            </a:r>
            <a:r>
              <a:rPr lang="en-GB" baseline="0" dirty="0" err="1" smtClean="0"/>
              <a:t>get_enqueued_local_size</a:t>
            </a:r>
            <a:r>
              <a:rPr lang="en-GB" baseline="0" dirty="0" smtClean="0"/>
              <a:t>` to get the size passed to </a:t>
            </a:r>
            <a:r>
              <a:rPr lang="en-GB" baseline="0" dirty="0" err="1" smtClean="0"/>
              <a:t>clEnqueueNDRange</a:t>
            </a:r>
            <a:endParaRPr lang="en-GB" baseline="0" dirty="0" smtClean="0"/>
          </a:p>
        </p:txBody>
      </p:sp>
      <p:sp>
        <p:nvSpPr>
          <p:cNvPr id="4" name="Slide Number Placeholder 3"/>
          <p:cNvSpPr>
            <a:spLocks noGrp="1"/>
          </p:cNvSpPr>
          <p:nvPr>
            <p:ph type="sldNum" sz="quarter" idx="10"/>
          </p:nvPr>
        </p:nvSpPr>
        <p:spPr/>
        <p:txBody>
          <a:bodyPr/>
          <a:lstStyle/>
          <a:p>
            <a:fld id="{09586968-7D7C-644F-B08A-4E148D7B3FC9}" type="slidenum">
              <a:rPr lang="en-GB" smtClean="0"/>
              <a:t>59</a:t>
            </a:fld>
            <a:endParaRPr lang="en-GB"/>
          </a:p>
        </p:txBody>
      </p:sp>
    </p:spTree>
    <p:extLst>
      <p:ext uri="{BB962C8B-B14F-4D97-AF65-F5344CB8AC3E}">
        <p14:creationId xmlns:p14="http://schemas.microsoft.com/office/powerpoint/2010/main" val="2844597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Still have</a:t>
            </a:r>
            <a:r>
              <a:rPr lang="en-GB" baseline="0" dirty="0" smtClean="0"/>
              <a:t> to expose the implementation decisions in your code though (e.g. via command-line options)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63</a:t>
            </a:fld>
            <a:endParaRPr lang="en-GB"/>
          </a:p>
        </p:txBody>
      </p:sp>
    </p:spTree>
    <p:extLst>
      <p:ext uri="{BB962C8B-B14F-4D97-AF65-F5344CB8AC3E}">
        <p14:creationId xmlns:p14="http://schemas.microsoft.com/office/powerpoint/2010/main" val="1145895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smtClean="0"/>
          </a:p>
          <a:p>
            <a:endParaRPr lang="en-GB" dirty="0" smtClean="0"/>
          </a:p>
          <a:p>
            <a:r>
              <a:rPr lang="en-GB" dirty="0" smtClean="0"/>
              <a:t>Architecture dependent, may not always</a:t>
            </a:r>
            <a:r>
              <a:rPr lang="en-GB" baseline="0" dirty="0" smtClean="0"/>
              <a:t> be useful</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65</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66</a:t>
            </a:fld>
            <a:endParaRPr lang="en-GB"/>
          </a:p>
        </p:txBody>
      </p:sp>
    </p:spTree>
    <p:extLst>
      <p:ext uri="{BB962C8B-B14F-4D97-AF65-F5344CB8AC3E}">
        <p14:creationId xmlns:p14="http://schemas.microsoft.com/office/powerpoint/2010/main" val="941717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standard math functions (</a:t>
            </a:r>
            <a:r>
              <a:rPr lang="en-GB" dirty="0" err="1" smtClean="0"/>
              <a:t>sqrt</a:t>
            </a:r>
            <a:r>
              <a:rPr lang="en-GB" dirty="0" smtClean="0"/>
              <a:t>, sin</a:t>
            </a:r>
            <a:r>
              <a:rPr lang="en-GB" baseline="0" dirty="0" smtClean="0"/>
              <a:t> </a:t>
            </a:r>
            <a:r>
              <a:rPr lang="en-GB" baseline="0" dirty="0" err="1" smtClean="0"/>
              <a:t>etc</a:t>
            </a:r>
            <a:r>
              <a:rPr lang="en-GB" dirty="0" smtClean="0"/>
              <a:t>) work on these</a:t>
            </a:r>
            <a:r>
              <a:rPr lang="en-GB" baseline="0" dirty="0" smtClean="0"/>
              <a:t> vector types (component-wise)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69</a:t>
            </a:fld>
            <a:endParaRPr lang="en-GB"/>
          </a:p>
        </p:txBody>
      </p:sp>
    </p:spTree>
    <p:extLst>
      <p:ext uri="{BB962C8B-B14F-4D97-AF65-F5344CB8AC3E}">
        <p14:creationId xmlns:p14="http://schemas.microsoft.com/office/powerpoint/2010/main" val="4261164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device query would return 1 on platforms that implicitly</a:t>
            </a:r>
            <a:r>
              <a:rPr lang="en-GB" baseline="0" dirty="0" smtClean="0"/>
              <a:t> </a:t>
            </a:r>
            <a:r>
              <a:rPr lang="en-GB" baseline="0" dirty="0" err="1" smtClean="0"/>
              <a:t>vectorize</a:t>
            </a:r>
            <a:endParaRPr lang="en-GB" baseline="0" dirty="0" smtClean="0"/>
          </a:p>
          <a:p>
            <a:r>
              <a:rPr lang="en-GB" baseline="0" dirty="0" smtClean="0"/>
              <a:t>Sometimes </a:t>
            </a:r>
            <a:r>
              <a:rPr lang="en-GB" baseline="0" dirty="0" err="1" smtClean="0"/>
              <a:t>vectorisation</a:t>
            </a:r>
            <a:r>
              <a:rPr lang="en-GB" baseline="0" dirty="0" smtClean="0"/>
              <a:t> helps for other reasons – e.g. increased ILP</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72</a:t>
            </a:fld>
            <a:endParaRPr lang="en-GB"/>
          </a:p>
        </p:txBody>
      </p:sp>
    </p:spTree>
    <p:extLst>
      <p:ext uri="{BB962C8B-B14F-4D97-AF65-F5344CB8AC3E}">
        <p14:creationId xmlns:p14="http://schemas.microsoft.com/office/powerpoint/2010/main" val="3581421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Branches</a:t>
            </a:r>
            <a:r>
              <a:rPr lang="en-GB" baseline="0" dirty="0" smtClean="0"/>
              <a:t> will cause pipeline stalls if there’s no branch prediction/speculative execution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73</a:t>
            </a:fld>
            <a:endParaRPr lang="en-GB"/>
          </a:p>
        </p:txBody>
      </p:sp>
    </p:spTree>
    <p:extLst>
      <p:ext uri="{BB962C8B-B14F-4D97-AF65-F5344CB8AC3E}">
        <p14:creationId xmlns:p14="http://schemas.microsoft.com/office/powerpoint/2010/main" val="1154213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Mask 0 if a &lt;= b </a:t>
            </a:r>
          </a:p>
          <a:p>
            <a:endParaRPr lang="en-US" dirty="0" smtClean="0"/>
          </a:p>
          <a:p>
            <a:r>
              <a:rPr lang="en-US" dirty="0" smtClean="0"/>
              <a:t>Single</a:t>
            </a:r>
            <a:r>
              <a:rPr lang="en-US" baseline="0" dirty="0" smtClean="0"/>
              <a:t>-cycle multiply-add means we get the extra multiplication by the mask for free</a:t>
            </a:r>
          </a:p>
          <a:p>
            <a:r>
              <a:rPr lang="en-US" baseline="0" dirty="0" smtClean="0"/>
              <a:t>No branches means there won’t be any pipeline stalls</a:t>
            </a:r>
          </a:p>
          <a:p>
            <a:r>
              <a:rPr lang="en-US" baseline="0" dirty="0" smtClean="0"/>
              <a:t>Subtle point: more instruction level parallelism in second example: the </a:t>
            </a:r>
            <a:r>
              <a:rPr lang="en-US" baseline="0" dirty="0" err="1" smtClean="0"/>
              <a:t>mul</a:t>
            </a:r>
            <a:r>
              <a:rPr lang="en-US" baseline="0" dirty="0" smtClean="0"/>
              <a:t> and sub can be issued independently from the </a:t>
            </a:r>
            <a:r>
              <a:rPr lang="en-US" baseline="0" dirty="0" err="1" smtClean="0"/>
              <a:t>setp</a:t>
            </a:r>
            <a:r>
              <a:rPr lang="en-US" baseline="0" dirty="0" smtClean="0"/>
              <a:t> and </a:t>
            </a:r>
            <a:r>
              <a:rPr lang="en-US" baseline="0" dirty="0" err="1" smtClean="0"/>
              <a:t>selp</a:t>
            </a:r>
            <a:r>
              <a:rPr lang="en-US" baseline="0" dirty="0" smtClean="0"/>
              <a:t> on dual-issue architectures</a:t>
            </a:r>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75</a:t>
            </a:fld>
            <a:endParaRPr lang="en-GB"/>
          </a:p>
        </p:txBody>
      </p:sp>
    </p:spTree>
    <p:extLst>
      <p:ext uri="{BB962C8B-B14F-4D97-AF65-F5344CB8AC3E}">
        <p14:creationId xmlns:p14="http://schemas.microsoft.com/office/powerpoint/2010/main" val="4019362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precision guarantees at all*** for native functions – need</a:t>
            </a:r>
            <a:r>
              <a:rPr lang="en-GB" baseline="0" dirty="0" smtClean="0"/>
              <a:t> to be careful</a:t>
            </a:r>
          </a:p>
          <a:p>
            <a:endParaRPr lang="en-GB" baseline="0" dirty="0" smtClean="0"/>
          </a:p>
          <a:p>
            <a:r>
              <a:rPr lang="en-GB" baseline="0" dirty="0" smtClean="0"/>
              <a:t>there are also some special case functions that can give big performance improvements:</a:t>
            </a:r>
          </a:p>
          <a:p>
            <a:pPr marL="171450" indent="-171450">
              <a:buFontTx/>
              <a:buChar char="-"/>
            </a:pPr>
            <a:r>
              <a:rPr lang="en-GB" baseline="0" dirty="0" err="1" smtClean="0"/>
              <a:t>powr</a:t>
            </a:r>
            <a:r>
              <a:rPr lang="en-GB" baseline="0" dirty="0" smtClean="0"/>
              <a:t>(x, y) </a:t>
            </a:r>
            <a:r>
              <a:rPr lang="en-GB" baseline="0" smtClean="0"/>
              <a:t>where x </a:t>
            </a:r>
            <a:r>
              <a:rPr lang="en-GB" baseline="0" dirty="0" smtClean="0"/>
              <a:t>is &gt;=0</a:t>
            </a:r>
          </a:p>
          <a:p>
            <a:pPr marL="171450" indent="-171450">
              <a:buFontTx/>
              <a:buChar char="-"/>
            </a:pPr>
            <a:r>
              <a:rPr lang="en-GB" baseline="0" dirty="0" err="1" smtClean="0"/>
              <a:t>pown</a:t>
            </a:r>
            <a:r>
              <a:rPr lang="en-GB" baseline="0" dirty="0" smtClean="0"/>
              <a:t>(x, y) where y is an integer</a:t>
            </a:r>
          </a:p>
          <a:p>
            <a:pPr marL="0" indent="0">
              <a:buFontTx/>
              <a:buNone/>
            </a:pP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76</a:t>
            </a:fld>
            <a:endParaRPr lang="en-GB"/>
          </a:p>
        </p:txBody>
      </p:sp>
    </p:spTree>
    <p:extLst>
      <p:ext uri="{BB962C8B-B14F-4D97-AF65-F5344CB8AC3E}">
        <p14:creationId xmlns:p14="http://schemas.microsoft.com/office/powerpoint/2010/main" val="1610227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77</a:t>
            </a:fld>
            <a:endParaRPr lang="en-GB"/>
          </a:p>
        </p:txBody>
      </p:sp>
    </p:spTree>
    <p:extLst>
      <p:ext uri="{BB962C8B-B14F-4D97-AF65-F5344CB8AC3E}">
        <p14:creationId xmlns:p14="http://schemas.microsoft.com/office/powerpoint/2010/main" val="1133319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Intel Xeon Phi is only platform we’ve come across that doesn’t support images</a:t>
            </a:r>
          </a:p>
          <a:p>
            <a:r>
              <a:rPr lang="en-GB" dirty="0" smtClean="0"/>
              <a:t>As well as being faster on many devices, also more convenient</a:t>
            </a:r>
            <a:r>
              <a:rPr lang="en-GB" baseline="0" dirty="0" smtClean="0"/>
              <a:t> (bounds checking, normalization, interpolation)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78</a:t>
            </a:fld>
            <a:endParaRPr lang="en-GB"/>
          </a:p>
        </p:txBody>
      </p:sp>
    </p:spTree>
    <p:extLst>
      <p:ext uri="{BB962C8B-B14F-4D97-AF65-F5344CB8AC3E}">
        <p14:creationId xmlns:p14="http://schemas.microsoft.com/office/powerpoint/2010/main" val="1455476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a:t>
            </a:r>
            <a:r>
              <a:rPr lang="en-GB" baseline="0" dirty="0" smtClean="0"/>
              <a:t> 1.2 introduced 1D images as well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79</a:t>
            </a:fld>
            <a:endParaRPr lang="en-GB"/>
          </a:p>
        </p:txBody>
      </p:sp>
    </p:spTree>
    <p:extLst>
      <p:ext uri="{BB962C8B-B14F-4D97-AF65-F5344CB8AC3E}">
        <p14:creationId xmlns:p14="http://schemas.microsoft.com/office/powerpoint/2010/main" val="1548980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all combinations of</a:t>
            </a:r>
            <a:r>
              <a:rPr lang="en-GB" baseline="0" dirty="0" smtClean="0"/>
              <a:t> data-type/channel order are valid (see table in spec)</a:t>
            </a:r>
          </a:p>
          <a:p>
            <a:r>
              <a:rPr lang="en-GB" baseline="0" dirty="0" smtClean="0"/>
              <a:t>Min requirement is for CL_RGBA with the UNORM, SIGNED, UNSIGNED and *_FLOAT types, and CL_BGRA with CL_UNORM_INT8</a:t>
            </a:r>
          </a:p>
          <a:p>
            <a:r>
              <a:rPr lang="en-GB" baseline="0" dirty="0" smtClean="0"/>
              <a:t>CL_*x variants affect border </a:t>
            </a:r>
            <a:r>
              <a:rPr lang="en-GB" baseline="0" dirty="0" err="1" smtClean="0"/>
              <a:t>color</a:t>
            </a:r>
            <a:r>
              <a:rPr lang="en-GB" baseline="0" dirty="0" smtClean="0"/>
              <a:t> when clamping out-of-range </a:t>
            </a:r>
            <a:r>
              <a:rPr lang="en-GB" baseline="0" dirty="0" err="1" smtClean="0"/>
              <a:t>coords</a:t>
            </a:r>
            <a:r>
              <a:rPr lang="en-GB" baseline="0" dirty="0" smtClean="0"/>
              <a:t> – x means alpha is 0, otherwise 1</a:t>
            </a:r>
          </a:p>
          <a:p>
            <a:r>
              <a:rPr lang="en-GB" baseline="0" dirty="0" smtClean="0"/>
              <a:t>INTENSITY </a:t>
            </a:r>
            <a:r>
              <a:rPr lang="en-GB" baseline="0" dirty="0" err="1" smtClean="0"/>
              <a:t>vs</a:t>
            </a:r>
            <a:r>
              <a:rPr lang="en-GB" baseline="0" dirty="0" smtClean="0"/>
              <a:t> LUMINANCE – also affects border </a:t>
            </a:r>
            <a:r>
              <a:rPr lang="en-GB" baseline="0" dirty="0" err="1" smtClean="0"/>
              <a:t>color</a:t>
            </a:r>
            <a:r>
              <a:rPr lang="en-GB" baseline="0" dirty="0" smtClean="0"/>
              <a:t> (INTENSITY means alpha is 0, otherwise 1)</a:t>
            </a:r>
          </a:p>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81</a:t>
            </a:fld>
            <a:endParaRPr lang="en-GB"/>
          </a:p>
        </p:txBody>
      </p:sp>
    </p:spTree>
    <p:extLst>
      <p:ext uri="{BB962C8B-B14F-4D97-AF65-F5344CB8AC3E}">
        <p14:creationId xmlns:p14="http://schemas.microsoft.com/office/powerpoint/2010/main" val="1497800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 2.0 introduced </a:t>
            </a:r>
            <a:r>
              <a:rPr lang="en-GB" b="1" dirty="0" err="1" smtClean="0">
                <a:latin typeface="Courier New"/>
                <a:cs typeface="Courier New"/>
              </a:rPr>
              <a:t>read_write</a:t>
            </a:r>
            <a:r>
              <a:rPr lang="en-GB" dirty="0" smtClean="0"/>
              <a:t> attribute for images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82</a:t>
            </a:fld>
            <a:endParaRPr lang="en-GB"/>
          </a:p>
        </p:txBody>
      </p:sp>
    </p:spTree>
    <p:extLst>
      <p:ext uri="{BB962C8B-B14F-4D97-AF65-F5344CB8AC3E}">
        <p14:creationId xmlns:p14="http://schemas.microsoft.com/office/powerpoint/2010/main" val="3998536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Declaring the sampler inside the OpenCL program may be faster – compiler can optimize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83</a:t>
            </a:fld>
            <a:endParaRPr lang="en-GB"/>
          </a:p>
        </p:txBody>
      </p:sp>
    </p:spTree>
    <p:extLst>
      <p:ext uri="{BB962C8B-B14F-4D97-AF65-F5344CB8AC3E}">
        <p14:creationId xmlns:p14="http://schemas.microsoft.com/office/powerpoint/2010/main" val="4009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 </a:t>
            </a:r>
            <a:r>
              <a:rPr lang="en-US" dirty="0" err="1" smtClean="0"/>
              <a:t>vTune</a:t>
            </a:r>
            <a:r>
              <a:rPr lang="en-US" dirty="0" smtClean="0"/>
              <a:t> – Commercial,</a:t>
            </a:r>
            <a:r>
              <a:rPr lang="en-US" baseline="0" dirty="0" smtClean="0"/>
              <a:t> 30 day free trial. </a:t>
            </a:r>
          </a:p>
          <a:p>
            <a:r>
              <a:rPr lang="en-GB" dirty="0" smtClean="0"/>
              <a:t>Intel's offline compiler shows whether your kernel is being </a:t>
            </a:r>
            <a:r>
              <a:rPr lang="en-GB" dirty="0" err="1" smtClean="0"/>
              <a:t>vectorised</a:t>
            </a:r>
            <a:r>
              <a:rPr lang="en-GB" dirty="0" smtClean="0"/>
              <a:t> for the target device – if it can’t </a:t>
            </a:r>
            <a:r>
              <a:rPr lang="en-GB" dirty="0" err="1" smtClean="0"/>
              <a:t>vectorise</a:t>
            </a:r>
            <a:r>
              <a:rPr lang="en-GB" dirty="0" smtClean="0"/>
              <a:t>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pPr marL="0" indent="0">
              <a:buFont typeface="+mj-lt"/>
              <a:buNone/>
            </a:pPr>
            <a:endParaRPr lang="en-GB" dirty="0" smtClean="0"/>
          </a:p>
          <a:p>
            <a:pPr marL="0" indent="0">
              <a:buFont typeface="+mj-lt"/>
              <a:buNone/>
            </a:pPr>
            <a:r>
              <a:rPr lang="en-GB" dirty="0" err="1" smtClean="0"/>
              <a:t>Extrae</a:t>
            </a:r>
            <a:r>
              <a:rPr lang="en-GB" dirty="0" smtClean="0"/>
              <a:t> </a:t>
            </a:r>
            <a:r>
              <a:rPr lang="en-GB" i="1" dirty="0" smtClean="0"/>
              <a:t>instruments</a:t>
            </a:r>
            <a:r>
              <a:rPr lang="en-GB" dirty="0" smtClean="0"/>
              <a:t> your application and produces “</a:t>
            </a:r>
            <a:r>
              <a:rPr lang="en-GB" dirty="0" err="1" smtClean="0"/>
              <a:t>timestamped</a:t>
            </a:r>
            <a:r>
              <a:rPr lang="en-GB" dirty="0" smtClean="0"/>
              <a:t> events of runtime calls, performance counters and source code references”</a:t>
            </a:r>
          </a:p>
          <a:p>
            <a:pPr marL="914400" lvl="1" indent="-514350"/>
            <a:r>
              <a:rPr lang="en-GB" dirty="0" smtClean="0"/>
              <a:t>Allows you to measure the run times of your API and kernel calls</a:t>
            </a:r>
          </a:p>
          <a:p>
            <a:pPr marL="514350" indent="-514350">
              <a:buFont typeface="+mj-lt"/>
              <a:buAutoNum type="arabicPeriod"/>
            </a:pPr>
            <a:endParaRPr lang="en-GB" dirty="0" smtClean="0"/>
          </a:p>
          <a:p>
            <a:pPr marL="0" indent="0">
              <a:buFont typeface="+mj-lt"/>
              <a:buNone/>
            </a:pPr>
            <a:r>
              <a:rPr lang="en-GB" dirty="0" err="1" smtClean="0"/>
              <a:t>Paraver</a:t>
            </a:r>
            <a:r>
              <a:rPr lang="en-GB" dirty="0" smtClean="0"/>
              <a:t> provides a way to view and </a:t>
            </a:r>
            <a:r>
              <a:rPr lang="en-GB" dirty="0" err="1" smtClean="0"/>
              <a:t>analyze</a:t>
            </a:r>
            <a:r>
              <a:rPr lang="en-GB" dirty="0" smtClean="0"/>
              <a:t> these traces in a graphical way</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AMD </a:t>
            </a:r>
            <a:r>
              <a:rPr lang="en-US" dirty="0" err="1" smtClean="0"/>
              <a:t>CodeXL</a:t>
            </a:r>
            <a:r>
              <a:rPr lang="en-US" dirty="0" smtClean="0"/>
              <a:t> – classic</a:t>
            </a:r>
            <a:r>
              <a:rPr lang="en-US" baseline="0" dirty="0" smtClean="0"/>
              <a:t> debugging abilities, step through code and inspect state on AMD GPUs</a:t>
            </a:r>
          </a:p>
          <a:p>
            <a:r>
              <a:rPr lang="en-US" baseline="0" dirty="0" smtClean="0"/>
              <a:t>Intel INDE – starter edition free, offline compiling, Visual Studio plugin with debugging</a:t>
            </a:r>
          </a:p>
          <a:p>
            <a:r>
              <a:rPr lang="en-US" baseline="0" dirty="0" err="1" smtClean="0"/>
              <a:t>Oclgrind</a:t>
            </a:r>
            <a:r>
              <a:rPr lang="en-US" baseline="0" dirty="0" smtClean="0"/>
              <a:t> – Presents as an </a:t>
            </a:r>
            <a:r>
              <a:rPr lang="en-US" baseline="0" dirty="0" err="1" smtClean="0"/>
              <a:t>OpenCL</a:t>
            </a:r>
            <a:r>
              <a:rPr lang="en-US" baseline="0" dirty="0" smtClean="0"/>
              <a:t> platform, simulates your code and identifies issues </a:t>
            </a:r>
          </a:p>
          <a:p>
            <a:r>
              <a:rPr lang="en-US" baseline="0" dirty="0" err="1" smtClean="0"/>
              <a:t>GPUVerify</a:t>
            </a:r>
            <a:r>
              <a:rPr lang="en-US" baseline="0" dirty="0" smtClean="0"/>
              <a:t> – Formal analysis of GPU kernels, data races and bugs</a:t>
            </a:r>
          </a:p>
          <a:p>
            <a:r>
              <a:rPr lang="en-US" baseline="0" dirty="0" err="1" smtClean="0"/>
              <a:t>Printf</a:t>
            </a:r>
            <a:r>
              <a:rPr lang="en-US" baseline="0" dirty="0" smtClean="0"/>
              <a:t> – Works (almost!) everywhere, careful not to print too much. </a:t>
            </a:r>
          </a:p>
          <a:p>
            <a:endParaRPr lang="en-US" baseline="0" dirty="0" smtClean="0"/>
          </a:p>
          <a:p>
            <a:r>
              <a:rPr lang="en-US" baseline="0" dirty="0" smtClean="0"/>
              <a:t>Also mention:</a:t>
            </a:r>
          </a:p>
          <a:p>
            <a:r>
              <a:rPr lang="en-US" baseline="0" dirty="0" smtClean="0"/>
              <a:t>Copy to host and inspect. </a:t>
            </a:r>
            <a:endParaRPr lang="en-US"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33</a:t>
            </a:fld>
            <a:endParaRPr lang="en-GB"/>
          </a:p>
        </p:txBody>
      </p:sp>
    </p:spTree>
    <p:extLst>
      <p:ext uri="{BB962C8B-B14F-4D97-AF65-F5344CB8AC3E}">
        <p14:creationId xmlns:p14="http://schemas.microsoft.com/office/powerpoint/2010/main" val="217507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41</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query the maximum size of a constant memory allocation</a:t>
            </a:r>
            <a:r>
              <a:rPr lang="en-GB" baseline="0" dirty="0" smtClean="0"/>
              <a:t> with CL_DEVICE_MAX_CONSTANT_BUFFER_SIZE</a:t>
            </a:r>
          </a:p>
          <a:p>
            <a:r>
              <a:rPr lang="en-GB" baseline="0" dirty="0" smtClean="0"/>
              <a:t>Limited number of constant memory arguments per kernel – CL_DEVICE_MAX_CONSTANT_ARGS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56</a:t>
            </a:fld>
            <a:endParaRPr lang="en-GB"/>
          </a:p>
        </p:txBody>
      </p:sp>
    </p:spTree>
    <p:extLst>
      <p:ext uri="{BB962C8B-B14F-4D97-AF65-F5344CB8AC3E}">
        <p14:creationId xmlns:p14="http://schemas.microsoft.com/office/powerpoint/2010/main" val="79359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a:t>
            </a:r>
          </a:p>
          <a:p>
            <a:r>
              <a:rPr lang="en-GB" baseline="0" dirty="0" smtClean="0"/>
              <a:t>Padding and OpenCL 2.0 non-uniform work-groups mentioned later.</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58</a:t>
            </a:fld>
            <a:endParaRPr lang="en-GB"/>
          </a:p>
        </p:txBody>
      </p:sp>
    </p:spTree>
    <p:extLst>
      <p:ext uri="{BB962C8B-B14F-4D97-AF65-F5344CB8AC3E}">
        <p14:creationId xmlns:p14="http://schemas.microsoft.com/office/powerpoint/2010/main" val="13327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12/05/17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12/05/17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12/05/17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12/05/17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12/05/17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12/05/17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12/05/17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12/05/17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12/05/17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12/05/17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12/05/17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12/05/17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mistymountain.co.uk/flamingo/"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OpenCL Topics:</a:t>
            </a:r>
            <a:br>
              <a:rPr lang="en-GB" dirty="0" smtClean="0"/>
            </a:br>
            <a:r>
              <a:rPr lang="en-GB" dirty="0" smtClean="0"/>
              <a:t>Tools and 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Offline Compiler</a:t>
            </a:r>
            <a:endParaRPr lang="en-GB" dirty="0"/>
          </a:p>
        </p:txBody>
      </p:sp>
      <p:sp>
        <p:nvSpPr>
          <p:cNvPr id="3" name="Content Placeholder 2"/>
          <p:cNvSpPr>
            <a:spLocks noGrp="1"/>
          </p:cNvSpPr>
          <p:nvPr>
            <p:ph idx="1"/>
          </p:nvPr>
        </p:nvSpPr>
        <p:spPr>
          <a:xfrm>
            <a:off x="457200" y="1403790"/>
            <a:ext cx="8229600" cy="4525963"/>
          </a:xfrm>
        </p:spPr>
        <p:txBody>
          <a:bodyPr/>
          <a:lstStyle/>
          <a:p>
            <a:r>
              <a:rPr lang="en-GB" dirty="0" smtClean="0"/>
              <a:t>ioc64 – available in the Intel OpenCL SDK </a:t>
            </a:r>
            <a:endParaRPr lang="en-GB" dirty="0"/>
          </a:p>
        </p:txBody>
      </p:sp>
      <p:sp>
        <p:nvSpPr>
          <p:cNvPr id="4" name="Rectangle 3"/>
          <p:cNvSpPr/>
          <p:nvPr/>
        </p:nvSpPr>
        <p:spPr>
          <a:xfrm>
            <a:off x="140678" y="1985157"/>
            <a:ext cx="9003322" cy="4616648"/>
          </a:xfrm>
          <a:prstGeom prst="rect">
            <a:avLst/>
          </a:prstGeom>
        </p:spPr>
        <p:txBody>
          <a:bodyPr wrap="square">
            <a:spAutoFit/>
          </a:bodyPr>
          <a:lstStyle/>
          <a:p>
            <a:r>
              <a:rPr lang="en-GB" sz="1400" dirty="0" smtClean="0">
                <a:latin typeface="Courier New"/>
                <a:cs typeface="Courier New"/>
              </a:rPr>
              <a:t>$ </a:t>
            </a:r>
            <a:r>
              <a:rPr lang="en-GB" sz="1400" b="1" dirty="0" smtClean="0">
                <a:latin typeface="Courier New"/>
                <a:cs typeface="Courier New"/>
              </a:rPr>
              <a:t>ioc64 </a:t>
            </a:r>
            <a:r>
              <a:rPr lang="en-GB" sz="1400" b="1" dirty="0">
                <a:latin typeface="Courier New"/>
                <a:cs typeface="Courier New"/>
              </a:rPr>
              <a:t>-input</a:t>
            </a:r>
            <a:r>
              <a:rPr lang="en-GB" sz="1400" b="1" dirty="0" smtClean="0">
                <a:latin typeface="Courier New"/>
                <a:cs typeface="Courier New"/>
              </a:rPr>
              <a:t>=</a:t>
            </a:r>
            <a:r>
              <a:rPr lang="en-GB" sz="1400" b="1" dirty="0" err="1" smtClean="0">
                <a:latin typeface="Courier New"/>
                <a:cs typeface="Courier New"/>
              </a:rPr>
              <a:t>kernels.cl</a:t>
            </a:r>
            <a:r>
              <a:rPr lang="en-GB" sz="1400" b="1" dirty="0" smtClean="0">
                <a:latin typeface="Courier New"/>
                <a:cs typeface="Courier New"/>
              </a:rPr>
              <a:t> </a:t>
            </a:r>
            <a:r>
              <a:rPr lang="en-GB" sz="1400" b="1" dirty="0">
                <a:latin typeface="Courier New"/>
                <a:cs typeface="Courier New"/>
              </a:rPr>
              <a:t>-</a:t>
            </a:r>
            <a:r>
              <a:rPr lang="en-GB" sz="1400" b="1" dirty="0" err="1">
                <a:latin typeface="Courier New"/>
                <a:cs typeface="Courier New"/>
              </a:rPr>
              <a:t>simd</a:t>
            </a:r>
            <a:r>
              <a:rPr lang="en-GB" sz="1400" b="1" dirty="0">
                <a:latin typeface="Courier New"/>
                <a:cs typeface="Courier New"/>
              </a:rPr>
              <a:t>=avx2</a:t>
            </a:r>
          </a:p>
          <a:p>
            <a:r>
              <a:rPr lang="en-GB" sz="1400" dirty="0" smtClean="0">
                <a:latin typeface="Courier New"/>
                <a:cs typeface="Courier New"/>
              </a:rPr>
              <a:t>Setting </a:t>
            </a:r>
            <a:r>
              <a:rPr lang="en-GB" sz="1400" dirty="0">
                <a:latin typeface="Courier New"/>
                <a:cs typeface="Courier New"/>
              </a:rPr>
              <a:t>target instruction set architecture to: Advanced Vector Extension 2 (AVX2)</a:t>
            </a:r>
          </a:p>
          <a:p>
            <a:r>
              <a:rPr lang="en-GB" sz="1400" dirty="0">
                <a:latin typeface="Courier New"/>
                <a:cs typeface="Courier New"/>
              </a:rPr>
              <a:t>OpenCL Intel CPU device was found!</a:t>
            </a:r>
          </a:p>
          <a:p>
            <a:r>
              <a:rPr lang="en-GB" sz="1400" dirty="0">
                <a:latin typeface="Courier New"/>
                <a:cs typeface="Courier New"/>
              </a:rPr>
              <a:t>Device name: Intel(R) Xeon(R) CPU E5-2697 v2 @ 2.70GHz</a:t>
            </a:r>
          </a:p>
          <a:p>
            <a:r>
              <a:rPr lang="en-GB" sz="1400" dirty="0">
                <a:latin typeface="Courier New"/>
                <a:cs typeface="Courier New"/>
              </a:rPr>
              <a:t>Device version: OpenCL 1.2 (Build 10002)</a:t>
            </a:r>
          </a:p>
          <a:p>
            <a:r>
              <a:rPr lang="en-GB" sz="1400" dirty="0">
                <a:latin typeface="Courier New"/>
                <a:cs typeface="Courier New"/>
              </a:rPr>
              <a:t>Device vendor: Intel(R) Corporation</a:t>
            </a:r>
          </a:p>
          <a:p>
            <a:r>
              <a:rPr lang="en-GB" sz="1400" dirty="0">
                <a:latin typeface="Courier New"/>
                <a:cs typeface="Courier New"/>
              </a:rPr>
              <a:t>Device profile: FULL_PROFILE</a:t>
            </a:r>
          </a:p>
          <a:p>
            <a:r>
              <a:rPr lang="en-GB" sz="1400" dirty="0">
                <a:latin typeface="Courier New"/>
                <a:cs typeface="Courier New"/>
              </a:rPr>
              <a:t>Compilation started</a:t>
            </a:r>
          </a:p>
          <a:p>
            <a:r>
              <a:rPr lang="en-GB" sz="1400" dirty="0">
                <a:latin typeface="Courier New"/>
                <a:cs typeface="Courier New"/>
              </a:rPr>
              <a:t>Compilation done</a:t>
            </a:r>
          </a:p>
          <a:p>
            <a:r>
              <a:rPr lang="en-GB" sz="1400" dirty="0">
                <a:latin typeface="Courier New"/>
                <a:cs typeface="Courier New"/>
              </a:rPr>
              <a:t>Linking started</a:t>
            </a:r>
          </a:p>
          <a:p>
            <a:r>
              <a:rPr lang="en-GB" sz="1400" dirty="0">
                <a:latin typeface="Courier New"/>
                <a:cs typeface="Courier New"/>
              </a:rPr>
              <a:t>Linking done</a:t>
            </a:r>
          </a:p>
          <a:p>
            <a:r>
              <a:rPr lang="en-GB" sz="1400" dirty="0">
                <a:latin typeface="Courier New"/>
                <a:cs typeface="Courier New"/>
              </a:rPr>
              <a:t>Device build started</a:t>
            </a:r>
          </a:p>
          <a:p>
            <a:r>
              <a:rPr lang="en-GB" sz="1400" dirty="0">
                <a:latin typeface="Courier New"/>
                <a:cs typeface="Courier New"/>
              </a:rPr>
              <a:t>Device build done</a:t>
            </a:r>
          </a:p>
          <a:p>
            <a:r>
              <a:rPr lang="en-GB" sz="1400" b="1" dirty="0">
                <a:solidFill>
                  <a:srgbClr val="008000"/>
                </a:solidFill>
                <a:latin typeface="Courier New"/>
                <a:cs typeface="Courier New"/>
              </a:rPr>
              <a:t>Kernel &lt;</a:t>
            </a:r>
            <a:r>
              <a:rPr lang="en-GB" sz="1400" b="1" dirty="0" err="1">
                <a:solidFill>
                  <a:srgbClr val="008000"/>
                </a:solidFill>
                <a:latin typeface="Courier New"/>
                <a:cs typeface="Courier New"/>
              </a:rPr>
              <a:t>mmul</a:t>
            </a:r>
            <a:r>
              <a:rPr lang="en-GB" sz="1400" b="1" dirty="0">
                <a:solidFill>
                  <a:srgbClr val="008000"/>
                </a:solidFill>
                <a:latin typeface="Courier New"/>
                <a:cs typeface="Courier New"/>
              </a:rPr>
              <a:t>&gt; was successfully </a:t>
            </a:r>
            <a:r>
              <a:rPr lang="en-GB" sz="1400" b="1" dirty="0" err="1">
                <a:solidFill>
                  <a:srgbClr val="008000"/>
                </a:solidFill>
                <a:latin typeface="Courier New"/>
                <a:cs typeface="Courier New"/>
              </a:rPr>
              <a:t>vectorized</a:t>
            </a:r>
            <a:r>
              <a:rPr lang="en-GB" sz="1400" b="1" dirty="0">
                <a:solidFill>
                  <a:srgbClr val="008000"/>
                </a:solidFill>
                <a:latin typeface="Courier New"/>
                <a:cs typeface="Courier New"/>
              </a:rPr>
              <a:t> (8)</a:t>
            </a:r>
          </a:p>
          <a:p>
            <a:r>
              <a:rPr lang="en-GB" sz="1400" dirty="0">
                <a:latin typeface="Courier New"/>
                <a:cs typeface="Courier New"/>
              </a:rPr>
              <a:t>Done.</a:t>
            </a:r>
          </a:p>
          <a:p>
            <a:r>
              <a:rPr lang="en-GB" sz="1400" b="1" dirty="0" err="1">
                <a:solidFill>
                  <a:srgbClr val="3366FF"/>
                </a:solidFill>
                <a:latin typeface="Courier New"/>
                <a:cs typeface="Courier New"/>
              </a:rPr>
              <a:t>mmul</a:t>
            </a:r>
            <a:r>
              <a:rPr lang="en-GB" sz="1400" b="1" dirty="0">
                <a:solidFill>
                  <a:srgbClr val="3366FF"/>
                </a:solidFill>
                <a:latin typeface="Courier New"/>
                <a:cs typeface="Courier New"/>
              </a:rPr>
              <a:t> info:</a:t>
            </a:r>
          </a:p>
          <a:p>
            <a:r>
              <a:rPr lang="en-GB" sz="1400" b="1" dirty="0">
                <a:solidFill>
                  <a:srgbClr val="3366FF"/>
                </a:solidFill>
                <a:latin typeface="Courier New"/>
                <a:cs typeface="Courier New"/>
              </a:rPr>
              <a:t>	Maximum work-group size: 4096</a:t>
            </a:r>
          </a:p>
          <a:p>
            <a:r>
              <a:rPr lang="en-GB" sz="1400" b="1" dirty="0">
                <a:solidFill>
                  <a:srgbClr val="3366FF"/>
                </a:solidFill>
                <a:latin typeface="Courier New"/>
                <a:cs typeface="Courier New"/>
              </a:rPr>
              <a:t>	Compiler work-group size: (0, 0, 0)</a:t>
            </a:r>
          </a:p>
          <a:p>
            <a:r>
              <a:rPr lang="en-GB" sz="1400" b="1" dirty="0">
                <a:solidFill>
                  <a:srgbClr val="3366FF"/>
                </a:solidFill>
                <a:latin typeface="Courier New"/>
                <a:cs typeface="Courier New"/>
              </a:rPr>
              <a:t>	Local memory size: 0</a:t>
            </a:r>
          </a:p>
          <a:p>
            <a:r>
              <a:rPr lang="en-GB" sz="1400" b="1" dirty="0">
                <a:solidFill>
                  <a:srgbClr val="3366FF"/>
                </a:solidFill>
                <a:latin typeface="Courier New"/>
                <a:cs typeface="Courier New"/>
              </a:rPr>
              <a:t>	Preferred multiple of work-group size: 128</a:t>
            </a:r>
          </a:p>
          <a:p>
            <a:r>
              <a:rPr lang="en-GB" sz="1400" b="1" dirty="0">
                <a:solidFill>
                  <a:srgbClr val="3366FF"/>
                </a:solidFill>
                <a:latin typeface="Courier New"/>
                <a:cs typeface="Courier New"/>
              </a:rPr>
              <a:t>	Minimum amount of private memory: </a:t>
            </a:r>
            <a:r>
              <a:rPr lang="en-GB" sz="1400" b="1" dirty="0" smtClean="0">
                <a:solidFill>
                  <a:srgbClr val="3366FF"/>
                </a:solidFill>
                <a:latin typeface="Courier New"/>
                <a:cs typeface="Courier New"/>
              </a:rPr>
              <a:t>128</a:t>
            </a:r>
            <a:endParaRPr lang="en-GB" sz="1400" b="1" dirty="0">
              <a:solidFill>
                <a:srgbClr val="3366FF"/>
              </a:solidFill>
              <a:latin typeface="Courier New"/>
              <a:cs typeface="Courier New"/>
            </a:endParaRPr>
          </a:p>
        </p:txBody>
      </p:sp>
      <p:sp>
        <p:nvSpPr>
          <p:cNvPr id="5" name="TextBox 4"/>
          <p:cNvSpPr txBox="1"/>
          <p:nvPr/>
        </p:nvSpPr>
        <p:spPr>
          <a:xfrm>
            <a:off x="4687385" y="3391355"/>
            <a:ext cx="2252039" cy="923330"/>
          </a:xfrm>
          <a:prstGeom prst="rect">
            <a:avLst/>
          </a:prstGeom>
          <a:solidFill>
            <a:schemeClr val="accent1">
              <a:alpha val="40000"/>
            </a:schemeClr>
          </a:solidFill>
          <a:ln>
            <a:solidFill>
              <a:schemeClr val="tx1"/>
            </a:solidFill>
          </a:ln>
        </p:spPr>
        <p:txBody>
          <a:bodyPr wrap="square" rtlCol="0">
            <a:spAutoFit/>
          </a:bodyPr>
          <a:lstStyle/>
          <a:p>
            <a:r>
              <a:rPr lang="en-GB" dirty="0" smtClean="0"/>
              <a:t>Tells you if the compiler was able to </a:t>
            </a:r>
            <a:r>
              <a:rPr lang="en-GB" dirty="0" err="1" smtClean="0"/>
              <a:t>vectorize</a:t>
            </a:r>
            <a:r>
              <a:rPr lang="en-GB" dirty="0" smtClean="0"/>
              <a:t> your kernels</a:t>
            </a:r>
            <a:endParaRPr lang="en-GB" dirty="0"/>
          </a:p>
        </p:txBody>
      </p:sp>
      <p:sp>
        <p:nvSpPr>
          <p:cNvPr id="6" name="TextBox 5"/>
          <p:cNvSpPr txBox="1"/>
          <p:nvPr/>
        </p:nvSpPr>
        <p:spPr>
          <a:xfrm>
            <a:off x="6010867" y="5117606"/>
            <a:ext cx="2675933" cy="1200329"/>
          </a:xfrm>
          <a:prstGeom prst="rect">
            <a:avLst/>
          </a:prstGeom>
          <a:solidFill>
            <a:schemeClr val="accent1">
              <a:alpha val="40000"/>
            </a:schemeClr>
          </a:solidFill>
          <a:ln>
            <a:solidFill>
              <a:schemeClr val="tx1"/>
            </a:solidFill>
          </a:ln>
        </p:spPr>
        <p:txBody>
          <a:bodyPr wrap="square" rtlCol="0">
            <a:spAutoFit/>
          </a:bodyPr>
          <a:lstStyle/>
          <a:p>
            <a:r>
              <a:rPr lang="en-GB" dirty="0" smtClean="0"/>
              <a:t>Gives additional information about the resources that your compiled kernel requires</a:t>
            </a:r>
            <a:endParaRPr lang="en-GB" dirty="0"/>
          </a:p>
        </p:txBody>
      </p:sp>
      <p:cxnSp>
        <p:nvCxnSpPr>
          <p:cNvPr id="8" name="Straight Arrow Connector 7"/>
          <p:cNvCxnSpPr>
            <a:stCxn id="5" idx="1"/>
          </p:cNvCxnSpPr>
          <p:nvPr/>
        </p:nvCxnSpPr>
        <p:spPr>
          <a:xfrm flipH="1">
            <a:off x="3024541" y="3853020"/>
            <a:ext cx="1662844" cy="965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1"/>
          </p:cNvCxnSpPr>
          <p:nvPr/>
        </p:nvCxnSpPr>
        <p:spPr>
          <a:xfrm flipH="1">
            <a:off x="4386239" y="5717771"/>
            <a:ext cx="1624628" cy="2119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2330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endParaRPr lang="en-GB" dirty="0" smtClean="0">
              <a:solidFill>
                <a:schemeClr val="tx1"/>
              </a:solidFill>
            </a:endParaRP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latin typeface="Courier New"/>
                <a:cs typeface="Courier New"/>
              </a:rPr>
              <a:t>(context, CL_QUEUE_PROFILING_ENABLE);</a:t>
            </a:r>
          </a:p>
          <a:p>
            <a:r>
              <a:rPr lang="en-GB" dirty="0" smtClean="0"/>
              <a:t>Capture the event from the command</a:t>
            </a:r>
          </a:p>
          <a:p>
            <a:pPr marL="457200" lvl="1" indent="0">
              <a:buNone/>
            </a:pPr>
            <a:r>
              <a:rPr lang="en-GB" b="1" dirty="0" smtClean="0">
                <a:latin typeface="Courier New" panose="02070309020205020404" pitchFamily="49" charset="0"/>
                <a:cs typeface="Courier New" panose="02070309020205020404" pitchFamily="49" charset="0"/>
              </a:rPr>
              <a:t>cl</a:t>
            </a:r>
            <a:r>
              <a:rPr lang="en-GB" b="1" dirty="0">
                <a:latin typeface="Courier New" panose="02070309020205020404" pitchFamily="49" charset="0"/>
                <a:cs typeface="Courier New" panose="02070309020205020404" pitchFamily="49" charset="0"/>
              </a:rPr>
              <a:t>::Event </a:t>
            </a:r>
            <a:r>
              <a:rPr lang="en-GB" b="1" dirty="0" smtClean="0">
                <a:latin typeface="Courier New" panose="02070309020205020404" pitchFamily="49" charset="0"/>
                <a:cs typeface="Courier New" panose="02070309020205020404" pitchFamily="49" charset="0"/>
              </a:rPr>
              <a:t>event = </a:t>
            </a:r>
            <a:r>
              <a:rPr lang="en-GB" b="1" dirty="0" smtClean="0">
                <a:solidFill>
                  <a:srgbClr val="3366FF"/>
                </a:solidFill>
                <a:latin typeface="Courier New" panose="02070309020205020404" pitchFamily="49" charset="0"/>
                <a:cs typeface="Courier New" panose="02070309020205020404" pitchFamily="49" charset="0"/>
              </a:rPr>
              <a:t>kernel</a:t>
            </a:r>
            <a:r>
              <a:rPr lang="en-GB" b="1" dirty="0">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latin typeface="Courier New" panose="02070309020205020404" pitchFamily="49" charset="0"/>
                <a:cs typeface="Courier New" panose="02070309020205020404" pitchFamily="49" charset="0"/>
              </a:rPr>
              <a:t>(queue, global), …)</a:t>
            </a:r>
            <a:r>
              <a:rPr lang="en-GB" b="1" dirty="0" smtClean="0">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latin typeface="Courier New"/>
                <a:cs typeface="Courier New"/>
              </a:rPr>
              <a:t>queue.</a:t>
            </a:r>
            <a:r>
              <a:rPr lang="en-GB" b="1" dirty="0" err="1" smtClean="0">
                <a:solidFill>
                  <a:srgbClr val="3366FF"/>
                </a:solidFill>
                <a:latin typeface="Courier New"/>
                <a:cs typeface="Courier New"/>
              </a:rPr>
              <a:t>enqueueReadBuffer</a:t>
            </a:r>
            <a:r>
              <a:rPr lang="en-GB" b="1" dirty="0" smtClean="0">
                <a:latin typeface="Courier New"/>
                <a:cs typeface="Courier New"/>
              </a:rPr>
              <a:t>(</a:t>
            </a:r>
            <a:r>
              <a:rPr lang="en-GB" b="1" dirty="0" err="1" smtClean="0">
                <a:latin typeface="Courier New"/>
                <a:cs typeface="Courier New"/>
              </a:rPr>
              <a:t>d_data</a:t>
            </a:r>
            <a:r>
              <a:rPr lang="en-GB" b="1" dirty="0" smtClean="0">
                <a:latin typeface="Courier New"/>
                <a:cs typeface="Courier New"/>
              </a:rPr>
              <a:t>, CL_FALSE,</a:t>
            </a:r>
          </a:p>
          <a:p>
            <a:pPr marL="457200" lvl="1" indent="0">
              <a:buNone/>
            </a:pPr>
            <a:r>
              <a:rPr lang="en-GB" b="1" dirty="0">
                <a:latin typeface="Courier New"/>
                <a:cs typeface="Courier New"/>
              </a:rPr>
              <a:t> </a:t>
            </a:r>
            <a:r>
              <a:rPr lang="en-GB" b="1" dirty="0" smtClean="0">
                <a:latin typeface="Courier New"/>
                <a:cs typeface="Courier New"/>
              </a:rPr>
              <a:t>                       </a:t>
            </a:r>
            <a:r>
              <a:rPr lang="en-GB" b="1" dirty="0" smtClean="0">
                <a:solidFill>
                  <a:srgbClr val="FF00FF"/>
                </a:solidFill>
                <a:latin typeface="Courier New"/>
                <a:cs typeface="Courier New"/>
              </a:rPr>
              <a:t>0</a:t>
            </a:r>
            <a:r>
              <a:rPr lang="en-GB" b="1" dirty="0" smtClean="0">
                <a:latin typeface="Courier New"/>
                <a:cs typeface="Courier New"/>
              </a:rPr>
              <a:t>, </a:t>
            </a:r>
            <a:r>
              <a:rPr lang="en-GB" b="1" dirty="0" err="1" smtClean="0">
                <a:latin typeface="Courier New"/>
                <a:cs typeface="Courier New"/>
              </a:rPr>
              <a:t>sz</a:t>
            </a:r>
            <a:r>
              <a:rPr lang="en-GB" b="1" dirty="0" smtClean="0">
                <a:latin typeface="Courier New"/>
                <a:cs typeface="Courier New"/>
              </a:rPr>
              <a:t>, </a:t>
            </a:r>
            <a:r>
              <a:rPr lang="en-GB" b="1" dirty="0" err="1" smtClean="0">
                <a:latin typeface="Courier New"/>
                <a:cs typeface="Courier New"/>
              </a:rPr>
              <a:t>h_data</a:t>
            </a:r>
            <a:r>
              <a:rPr lang="en-GB" b="1" dirty="0" smtClean="0">
                <a:latin typeface="Courier New"/>
                <a:cs typeface="Courier New"/>
              </a:rPr>
              <a:t>, </a:t>
            </a:r>
            <a:r>
              <a:rPr lang="en-GB" b="1" dirty="0" smtClean="0">
                <a:solidFill>
                  <a:srgbClr val="FF00FF"/>
                </a:solidFill>
                <a:latin typeface="Courier New"/>
                <a:cs typeface="Courier New"/>
              </a:rPr>
              <a:t>NULL</a:t>
            </a:r>
            <a:r>
              <a:rPr lang="en-GB" b="1" dirty="0" smtClean="0">
                <a:latin typeface="Courier New"/>
                <a:cs typeface="Courier New"/>
              </a:rPr>
              <a:t>, &amp;event);</a:t>
            </a:r>
          </a:p>
          <a:p>
            <a:r>
              <a:rPr lang="en-GB" dirty="0" smtClean="0"/>
              <a:t>Query the start and end times from the event</a:t>
            </a:r>
          </a:p>
          <a:p>
            <a:pPr marL="457200" lvl="1" indent="0">
              <a:buNone/>
            </a:pPr>
            <a:r>
              <a:rPr lang="en-GB" b="1" dirty="0">
                <a:solidFill>
                  <a:srgbClr val="008000"/>
                </a:solidFill>
                <a:latin typeface="Courier New" panose="02070309020205020404" pitchFamily="49" charset="0"/>
                <a:cs typeface="Courier New" panose="02070309020205020404" pitchFamily="49" charset="0"/>
              </a:rPr>
              <a:t>// Ensure command has </a:t>
            </a:r>
            <a:r>
              <a:rPr lang="en-GB" b="1" dirty="0" smtClean="0">
                <a:solidFill>
                  <a:srgbClr val="008000"/>
                </a:solidFill>
                <a:latin typeface="Courier New" panose="02070309020205020404" pitchFamily="49" charset="0"/>
                <a:cs typeface="Courier New" panose="02070309020205020404" pitchFamily="49" charset="0"/>
              </a:rPr>
              <a:t>finished</a:t>
            </a:r>
          </a:p>
          <a:p>
            <a:pPr marL="457200" lvl="1" indent="0">
              <a:buNone/>
            </a:pP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wait</a:t>
            </a:r>
            <a:r>
              <a:rPr lang="en-GB" b="1" dirty="0" smtClean="0">
                <a:latin typeface="Courier New" panose="02070309020205020404" pitchFamily="49" charset="0"/>
                <a:cs typeface="Courier New" panose="02070309020205020404" pitchFamily="49" charset="0"/>
              </a:rPr>
              <a:t>(</a:t>
            </a:r>
            <a:r>
              <a:rPr lang="en-GB" b="1" dirty="0">
                <a:latin typeface="Courier New" panose="02070309020205020404" pitchFamily="49" charset="0"/>
                <a:cs typeface="Courier New" panose="02070309020205020404" pitchFamily="49" charset="0"/>
              </a:rPr>
              <a:t>); </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smtClean="0">
                <a:solidFill>
                  <a:srgbClr val="008000"/>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i="1" dirty="0" err="1" smtClean="0">
                <a:solidFill>
                  <a:srgbClr val="3366FF"/>
                </a:solidFill>
                <a:latin typeface="Courier New" panose="02070309020205020404" pitchFamily="49" charset="0"/>
                <a:cs typeface="Courier New" panose="02070309020205020404" pitchFamily="49" charset="0"/>
              </a:rPr>
              <a:t>cl_ulong</a:t>
            </a:r>
            <a:r>
              <a:rPr lang="en-GB" b="1" dirty="0" smtClean="0">
                <a:latin typeface="Courier New" panose="02070309020205020404" pitchFamily="49" charset="0"/>
                <a:cs typeface="Courier New" panose="02070309020205020404" pitchFamily="49" charset="0"/>
              </a:rPr>
              <a:t> start, end;</a:t>
            </a:r>
          </a:p>
          <a:p>
            <a:pPr marL="457200" lvl="1" indent="0">
              <a:buNone/>
            </a:pPr>
            <a:r>
              <a:rPr lang="en-GB" b="1" dirty="0">
                <a:latin typeface="Courier New" panose="02070309020205020404" pitchFamily="49" charset="0"/>
                <a:cs typeface="Courier New" panose="02070309020205020404" pitchFamily="49" charset="0"/>
              </a:rPr>
              <a:t>s</a:t>
            </a:r>
            <a:r>
              <a:rPr lang="en-GB" b="1" dirty="0" smtClean="0">
                <a:latin typeface="Courier New" panose="02070309020205020404" pitchFamily="49" charset="0"/>
                <a:cs typeface="Courier New" panose="02070309020205020404" pitchFamily="49" charset="0"/>
              </a:rPr>
              <a:t>tart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CL_PROFILING_COMMAND_START&gt;();</a:t>
            </a:r>
          </a:p>
          <a:p>
            <a:pPr marL="457200" lvl="1" indent="0">
              <a:buNone/>
            </a:pPr>
            <a:r>
              <a:rPr lang="en-GB" b="1" dirty="0">
                <a:latin typeface="Courier New" panose="02070309020205020404" pitchFamily="49" charset="0"/>
                <a:cs typeface="Courier New" panose="02070309020205020404" pitchFamily="49" charset="0"/>
              </a:rPr>
              <a:t>e</a:t>
            </a:r>
            <a:r>
              <a:rPr lang="en-GB" b="1" dirty="0" smtClean="0">
                <a:latin typeface="Courier New" panose="02070309020205020404" pitchFamily="49" charset="0"/>
                <a:cs typeface="Courier New" panose="02070309020205020404" pitchFamily="49" charset="0"/>
              </a:rPr>
              <a:t>nd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CL_PROFILING_COMMAND_END&gt;();</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a:solidFill>
                  <a:srgbClr val="008000"/>
                </a:solidFill>
                <a:latin typeface="Courier New" panose="02070309020205020404" pitchFamily="49" charset="0"/>
                <a:cs typeface="Courier New" panose="02070309020205020404" pitchFamily="49" charset="0"/>
              </a:rPr>
              <a:t>// </a:t>
            </a:r>
            <a:r>
              <a:rPr lang="en-GB" b="1" dirty="0" smtClean="0">
                <a:solidFill>
                  <a:srgbClr val="008000"/>
                </a:solidFill>
                <a:latin typeface="Courier New" panose="02070309020205020404" pitchFamily="49" charset="0"/>
                <a:cs typeface="Courier New" panose="02070309020205020404" pitchFamily="49" charset="0"/>
              </a:rPr>
              <a:t>Compute time taken (in milliseconds)</a:t>
            </a:r>
          </a:p>
          <a:p>
            <a:pPr marL="457200" lvl="1" indent="0">
              <a:buNone/>
            </a:pPr>
            <a:r>
              <a:rPr lang="en-GB" b="1" i="1" dirty="0" smtClean="0">
                <a:solidFill>
                  <a:srgbClr val="3366FF"/>
                </a:solidFill>
                <a:latin typeface="Courier New" panose="02070309020205020404" pitchFamily="49" charset="0"/>
                <a:cs typeface="Courier New" panose="02070309020205020404" pitchFamily="49" charset="0"/>
              </a:rPr>
              <a:t>double</a:t>
            </a:r>
            <a:r>
              <a:rPr lang="en-GB" b="1" dirty="0" smtClean="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time_taken</a:t>
            </a:r>
            <a:r>
              <a:rPr lang="en-GB" b="1" dirty="0">
                <a:latin typeface="Courier New" panose="02070309020205020404" pitchFamily="49" charset="0"/>
                <a:cs typeface="Courier New" panose="02070309020205020404" pitchFamily="49" charset="0"/>
              </a:rPr>
              <a:t> = </a:t>
            </a:r>
            <a:r>
              <a:rPr lang="en-GB" b="1" dirty="0" smtClean="0">
                <a:latin typeface="Courier New" panose="02070309020205020404" pitchFamily="49" charset="0"/>
                <a:cs typeface="Courier New" panose="02070309020205020404" pitchFamily="49" charset="0"/>
              </a:rPr>
              <a:t>(end</a:t>
            </a:r>
            <a:r>
              <a:rPr lang="en-GB" b="1" dirty="0">
                <a:latin typeface="Courier New" panose="02070309020205020404" pitchFamily="49" charset="0"/>
                <a:cs typeface="Courier New" panose="02070309020205020404" pitchFamily="49" charset="0"/>
              </a:rPr>
              <a:t>-start)*</a:t>
            </a:r>
            <a:r>
              <a:rPr lang="en-GB" b="1" dirty="0">
                <a:solidFill>
                  <a:srgbClr val="FF00FF"/>
                </a:solidFill>
                <a:latin typeface="Courier New" panose="02070309020205020404" pitchFamily="49" charset="0"/>
                <a:cs typeface="Courier New" panose="02070309020205020404" pitchFamily="49" charset="0"/>
              </a:rPr>
              <a: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SDK (Visual Studio plugin)</a:t>
            </a:r>
          </a:p>
          <a:p>
            <a:r>
              <a:rPr lang="en-US" dirty="0" smtClean="0"/>
              <a:t>GDB (CPU platforms)</a:t>
            </a:r>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OpenCL 1.2 onwards )</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smtClean="0"/>
              <a:t>Exercise: </a:t>
            </a:r>
            <a:r>
              <a:rPr lang="en-GB" sz="3600" dirty="0" smtClean="0"/>
              <a:t>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fontScale="92500"/>
          </a:bodyPr>
          <a:lstStyle/>
          <a:p>
            <a:r>
              <a:rPr lang="en-US" dirty="0" smtClean="0"/>
              <a:t>Intel System Analyzer, Platform Analyzer,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Memory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b="1" dirty="0" err="1" smtClean="0">
                <a:solidFill>
                  <a:srgbClr val="FF0000"/>
                </a:solidFill>
              </a:rPr>
              <a:t>AoS</a:t>
            </a:r>
            <a:r>
              <a:rPr lang="en-US" b="1" dirty="0" smtClean="0">
                <a:solidFill>
                  <a:srgbClr val="FF0000"/>
                </a:solidFill>
              </a:rPr>
              <a:t> vs. </a:t>
            </a:r>
            <a:r>
              <a:rPr lang="en-US" b="1" dirty="0" err="1" smtClean="0">
                <a:solidFill>
                  <a:srgbClr val="FF0000"/>
                </a:solidFill>
              </a:rPr>
              <a:t>SoA</a:t>
            </a:r>
            <a:r>
              <a:rPr lang="en-US" b="1" dirty="0" smtClean="0"/>
              <a:t> </a:t>
            </a:r>
            <a:r>
              <a:rPr lang="en-US" dirty="0" smtClean="0"/>
              <a:t>(Array of Structures vs. Structure of Arrays)</a:t>
            </a:r>
            <a:endParaRPr lang="en-US" dirty="0" smtClean="0">
              <a:solidFill>
                <a:srgbClr val="FF0000"/>
              </a:solidFill>
            </a:endParaRPr>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Memory Access 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b="1" dirty="0"/>
              <a:t>Coalesce</a:t>
            </a:r>
            <a:r>
              <a:rPr sz="2400" dirty="0"/>
              <a:t>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smtClean="0">
                <a:solidFill>
                  <a:schemeClr val="accent2"/>
                </a:solidFill>
                <a:latin typeface="Courier New"/>
                <a:cs typeface="Courier New"/>
                <a:sym typeface="Menlo Regular"/>
              </a:rPr>
              <a:t>kernel</a:t>
            </a:r>
            <a:r>
              <a:rPr sz="1400" b="1" dirty="0" smtClean="0">
                <a:latin typeface="Courier New"/>
                <a:cs typeface="Courier New"/>
                <a:sym typeface="Menlo Regular"/>
              </a:rPr>
              <a:t> </a:t>
            </a:r>
            <a:r>
              <a:rPr lang="en-GB" sz="1400" b="1" i="1" dirty="0" smtClean="0">
                <a:solidFill>
                  <a:srgbClr val="3366FF"/>
                </a:solidFill>
                <a:latin typeface="Courier New"/>
                <a:cs typeface="Courier New"/>
                <a:sym typeface="Menlo Regular"/>
              </a:rPr>
              <a:t>void</a:t>
            </a:r>
            <a:r>
              <a:rPr lang="en-GB" sz="1400" b="1" dirty="0" smtClean="0">
                <a:latin typeface="Courier New"/>
                <a:cs typeface="Courier New"/>
                <a:sym typeface="Menlo Regular"/>
              </a:rPr>
              <a:t> </a:t>
            </a:r>
            <a:r>
              <a:rPr sz="1400" b="1" dirty="0" smtClean="0">
                <a:solidFill>
                  <a:schemeClr val="accent3"/>
                </a:solidFill>
                <a:latin typeface="Courier New"/>
                <a:cs typeface="Courier New"/>
                <a:sym typeface="Menlo Regular"/>
              </a:rPr>
              <a:t>func</a:t>
            </a:r>
            <a:r>
              <a:rPr sz="1400" b="1" dirty="0" smtClean="0">
                <a:latin typeface="Courier New"/>
                <a:cs typeface="Courier New"/>
                <a:sym typeface="Menlo Regular"/>
              </a:rPr>
              <a:t>(</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a:t>
            </a:r>
            <a:r>
              <a:rPr sz="1400" b="1" dirty="0" smtClean="0">
                <a:latin typeface="Courier New"/>
                <a:cs typeface="Courier New"/>
                <a:sym typeface="Menlo Regular"/>
              </a:rPr>
              <a:t>*</a:t>
            </a:r>
            <a:r>
              <a:rPr sz="1400" b="1" dirty="0">
                <a:latin typeface="Courier New"/>
                <a:cs typeface="Courier New"/>
                <a:sym typeface="Menlo Regular"/>
              </a:rPr>
              <a:t>memA, </a:t>
            </a:r>
            <a:r>
              <a:rPr lang="en-GB" sz="1400" b="1" dirty="0" smtClean="0">
                <a:latin typeface="Courier New"/>
                <a:cs typeface="Courier New"/>
                <a:sym typeface="Menlo Regular"/>
              </a:rPr>
              <a:t/>
            </a:r>
            <a:br>
              <a:rPr lang="en-GB" sz="1400" b="1" dirty="0" smtClean="0">
                <a:latin typeface="Courier New"/>
                <a:cs typeface="Courier New"/>
                <a:sym typeface="Menlo Regular"/>
              </a:rPr>
            </a:br>
            <a:r>
              <a:rPr lang="en-GB" sz="1400" b="1" dirty="0" smtClean="0">
                <a:latin typeface="Courier New"/>
                <a:cs typeface="Courier New"/>
                <a:sym typeface="Menlo Regular"/>
              </a:rPr>
              <a:t>                 </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memB)</a:t>
            </a:r>
          </a:p>
          <a:p>
            <a:pPr defTabSz="410751">
              <a:defRPr sz="1800"/>
            </a:pP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sz="1400" b="1" dirty="0">
                <a:latin typeface="Courier New"/>
                <a:cs typeface="Courier New"/>
                <a:sym typeface="Menlo Regular"/>
              </a:rPr>
              <a:t>g_id = </a:t>
            </a:r>
            <a:r>
              <a:rPr sz="1400" b="1" dirty="0">
                <a:solidFill>
                  <a:srgbClr val="3366FF"/>
                </a:solidFill>
                <a:latin typeface="Courier New"/>
                <a:cs typeface="Courier New"/>
                <a:sym typeface="Menlo Regular"/>
              </a:rPr>
              <a:t>get_global_id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ideal</a:t>
            </a:r>
            <a:endParaRPr lang="en-GB" sz="1400" b="1" dirty="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val1 = memA[g_id]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still </a:t>
            </a:r>
            <a:r>
              <a:rPr sz="1400" b="1" dirty="0">
                <a:solidFill>
                  <a:srgbClr val="008000"/>
                </a:solidFill>
                <a:latin typeface="Courier New"/>
                <a:cs typeface="Courier New"/>
                <a:sym typeface="Menlo Regular"/>
              </a:rPr>
              <a:t>pretty good </a:t>
            </a:r>
            <a:endParaRPr lang="en-GB" sz="1400" b="1" dirty="0" smtClean="0">
              <a:solidFill>
                <a:srgbClr val="008000"/>
              </a:solidFill>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c = </a:t>
            </a:r>
            <a:r>
              <a:rPr sz="1400" b="1" dirty="0">
                <a:solidFill>
                  <a:srgbClr val="FF00FF"/>
                </a:solidFill>
                <a:latin typeface="Courier New"/>
                <a:cs typeface="Courier New"/>
                <a:sym typeface="Menlo Regular"/>
              </a:rPr>
              <a:t>3</a:t>
            </a:r>
            <a:r>
              <a:rPr sz="1400" b="1" dirty="0" smtClean="0">
                <a:latin typeface="Courier New"/>
                <a:cs typeface="Courier New"/>
                <a:sym typeface="Menlo Regular"/>
              </a:rPr>
              <a:t>;</a:t>
            </a:r>
            <a:endParaRPr lang="en-GB" sz="1400" b="1" dirty="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val2 = memA[g_id + c]</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stride </a:t>
            </a:r>
            <a:r>
              <a:rPr sz="1400" b="1" dirty="0">
                <a:solidFill>
                  <a:srgbClr val="008000"/>
                </a:solidFill>
                <a:latin typeface="Courier New"/>
                <a:cs typeface="Courier New"/>
                <a:sym typeface="Menlo Regular"/>
              </a:rPr>
              <a:t>size is not so </a:t>
            </a:r>
            <a:r>
              <a:rPr sz="1400" b="1" dirty="0" smtClean="0">
                <a:solidFill>
                  <a:srgbClr val="008000"/>
                </a:solidFill>
                <a:latin typeface="Courier New"/>
                <a:cs typeface="Courier New"/>
                <a:sym typeface="Menlo Regular"/>
              </a:rPr>
              <a:t>goo</a:t>
            </a:r>
            <a:r>
              <a:rPr lang="en-GB" sz="1400" b="1" dirty="0" smtClean="0">
                <a:solidFill>
                  <a:srgbClr val="008000"/>
                </a:solidFill>
                <a:latin typeface="Courier New"/>
                <a:cs typeface="Courier New"/>
                <a:sym typeface="Menlo Regular"/>
              </a:rPr>
              <a:t>d</a:t>
            </a: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val3 = memA[c*g_id]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a:t>
            </a:r>
            <a:r>
              <a:rPr sz="1400" b="1" dirty="0" smtClean="0">
                <a:latin typeface="Courier New"/>
                <a:cs typeface="Courier New"/>
                <a:sym typeface="Menlo Regular"/>
              </a:rPr>
              <a:t>loc</a:t>
            </a:r>
            <a:r>
              <a:rPr lang="en-GB" sz="1400" b="1" dirty="0" smtClean="0">
                <a:latin typeface="Courier New"/>
                <a:cs typeface="Courier New"/>
                <a:sym typeface="Menlo Regular"/>
              </a:rPr>
              <a:t> = </a:t>
            </a:r>
          </a:p>
          <a:p>
            <a:pPr defTabSz="410751">
              <a:defRPr sz="1800"/>
            </a:pPr>
            <a:r>
              <a:rPr lang="en-GB" sz="1400" b="1" dirty="0">
                <a:solidFill>
                  <a:srgbClr val="3366FF"/>
                </a:solidFill>
                <a:latin typeface="Courier New"/>
                <a:cs typeface="Courier New"/>
                <a:sym typeface="Menlo Regular"/>
              </a:rPr>
              <a:t> </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some_strange_func</a:t>
            </a:r>
            <a:r>
              <a:rPr sz="1400" b="1" dirty="0">
                <a:latin typeface="Courier New"/>
                <a:cs typeface="Courier New"/>
                <a:sym typeface="Menlo Regular"/>
              </a:rPr>
              <a:t>(g_id)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terrible!</a:t>
            </a:r>
            <a:endParaRPr lang="en-GB" sz="1400" b="1" dirty="0" smtClean="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val4 = memA[loc];</a:t>
            </a:r>
          </a:p>
          <a:p>
            <a:pPr defTabSz="410751">
              <a:defRPr sz="1800"/>
            </a:pPr>
            <a:r>
              <a:rPr sz="1400" b="1" dirty="0">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a:t>
            </a:r>
            <a:r>
              <a:rPr lang="en-GB" dirty="0" smtClean="0"/>
              <a:t>often more </a:t>
            </a:r>
            <a:r>
              <a:rPr lang="en-GB" dirty="0"/>
              <a:t>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a:latin typeface="Courier New Bold"/>
              </a:rPr>
              <a:t> </a:t>
            </a:r>
            <a:r>
              <a:rPr lang="en-GB" b="1" dirty="0" smtClean="0">
                <a:latin typeface="Courier New Bold"/>
              </a:rPr>
              <a:t>Point{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a:t>
            </a: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work-items/vector-lanes like to access adjacent 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data that never changes</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Some devices may have dedicated on-chip caches or data-paths for constant memory</a:t>
            </a:r>
          </a:p>
          <a:p>
            <a:pPr marL="285750" indent="-285750">
              <a:buFont typeface="Arial"/>
              <a:buChar char="•"/>
            </a:pPr>
            <a:r>
              <a:rPr lang="en-US" sz="1800" dirty="0" smtClean="0"/>
              <a:t>Devices are guaranteed to support constant memory allocations of at least 64kB</a:t>
            </a:r>
          </a:p>
          <a:p>
            <a:pPr marL="285750" indent="-285750">
              <a:buFont typeface="Arial"/>
              <a:buChar char="•"/>
            </a:pPr>
            <a:r>
              <a:rPr lang="en-US" sz="1800" dirty="0" smtClean="0"/>
              <a:t>Can also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chemeClr val="accent2"/>
                </a:solidFill>
                <a:latin typeface="Courier New"/>
                <a:cs typeface="Courier New"/>
              </a:rPr>
              <a:t>kernel</a:t>
            </a:r>
            <a:r>
              <a:rPr lang="en-US" sz="1400" b="1" dirty="0" smtClean="0">
                <a:latin typeface="Courier New"/>
                <a:cs typeface="Courier New"/>
              </a:rPr>
              <a:t> </a:t>
            </a:r>
            <a:r>
              <a:rPr lang="en-US" sz="1400" b="1" i="1" dirty="0" smtClean="0">
                <a:solidFill>
                  <a:srgbClr val="3366FF"/>
                </a:solidFill>
                <a:latin typeface="Courier New"/>
                <a:cs typeface="Courier New"/>
              </a:rPr>
              <a:t>void</a:t>
            </a:r>
            <a:r>
              <a:rPr lang="en-US" sz="1400" b="1" dirty="0" smtClean="0">
                <a:latin typeface="Courier New"/>
                <a:cs typeface="Courier New"/>
              </a:rPr>
              <a:t> </a:t>
            </a:r>
            <a:r>
              <a:rPr lang="en-US" sz="1400" b="1" dirty="0" err="1" smtClean="0">
                <a:solidFill>
                  <a:schemeClr val="accent3"/>
                </a:solidFill>
                <a:latin typeface="Courier New"/>
                <a:cs typeface="Courier New"/>
              </a:rPr>
              <a:t>calc_something</a:t>
            </a: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*a,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*b,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*c,</a:t>
            </a:r>
          </a:p>
          <a:p>
            <a:pPr marL="0" indent="0">
              <a:buNone/>
            </a:pP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008000"/>
                </a:solidFill>
                <a:latin typeface="Courier New"/>
                <a:cs typeface="Courier New"/>
              </a:rPr>
              <a:t>/</a:t>
            </a:r>
            <a:r>
              <a:rPr lang="en-US" sz="1400" b="1" dirty="0" smtClean="0">
                <a:solidFill>
                  <a:srgbClr val="008000"/>
                </a:solidFill>
                <a:latin typeface="Courier New"/>
                <a:cs typeface="Courier New"/>
              </a:rPr>
              <a:t>/ constant memory </a:t>
            </a:r>
            <a:r>
              <a:rPr lang="en-US" sz="1400" b="1" dirty="0">
                <a:solidFill>
                  <a:srgbClr val="008000"/>
                </a:solidFill>
                <a:latin typeface="Courier New"/>
                <a:cs typeface="Courier New"/>
              </a:rPr>
              <a:t>is set by the host</a:t>
            </a:r>
          </a:p>
          <a:p>
            <a:pPr marL="0" indent="0">
              <a:buNone/>
            </a:pPr>
            <a:r>
              <a:rPr lang="en-US" sz="1400" b="1" dirty="0">
                <a:latin typeface="Courier New"/>
                <a:cs typeface="Courier New"/>
              </a:rPr>
              <a:t>  </a:t>
            </a:r>
            <a:r>
              <a:rPr lang="en-US" sz="1400" b="1" dirty="0" smtClean="0">
                <a:solidFill>
                  <a:srgbClr val="C0504D"/>
                </a:solidFill>
                <a:latin typeface="Courier New"/>
                <a:cs typeface="Courier New"/>
              </a:rPr>
              <a:t>constant</a:t>
            </a:r>
            <a:r>
              <a:rPr lang="en-US" sz="1400" b="1" dirty="0" smtClean="0">
                <a:latin typeface="Courier New"/>
                <a:cs typeface="Courier New"/>
              </a:rPr>
              <a:t> </a:t>
            </a:r>
            <a:r>
              <a:rPr lang="en-US" sz="1400" b="1" i="1" dirty="0" smtClean="0">
                <a:solidFill>
                  <a:srgbClr val="3366FF"/>
                </a:solidFill>
                <a:latin typeface="Courier New"/>
                <a:cs typeface="Courier New"/>
              </a:rPr>
              <a:t>float</a:t>
            </a:r>
            <a:r>
              <a:rPr lang="en-US" sz="1400" b="1" dirty="0" smtClean="0">
                <a:latin typeface="Courier New"/>
                <a:cs typeface="Courier New"/>
              </a:rPr>
              <a:t> *</a:t>
            </a:r>
            <a:r>
              <a:rPr lang="en-US" sz="1400" b="1" dirty="0" err="1" smtClean="0">
                <a:latin typeface="Courier New"/>
                <a:cs typeface="Courier New"/>
              </a:rPr>
              <a:t>params</a:t>
            </a:r>
            <a:endParaRPr lang="en-US" sz="1400" b="1" dirty="0">
              <a:latin typeface="Courier New"/>
              <a:cs typeface="Courier New"/>
            </a:endParaRPr>
          </a:p>
          <a:p>
            <a:pPr marL="0" indent="0">
              <a:buNone/>
            </a:pP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a:t>
            </a:r>
          </a:p>
          <a:p>
            <a:pPr marL="0" indent="0">
              <a:buNone/>
            </a:pPr>
            <a:r>
              <a:rPr lang="en-US" sz="1400" b="1" dirty="0" smtClean="0">
                <a:latin typeface="Courier New"/>
                <a:cs typeface="Courier New"/>
              </a:rPr>
              <a:t>  </a:t>
            </a:r>
            <a:r>
              <a:rPr lang="en-US" sz="1400" b="1" dirty="0" smtClean="0">
                <a:solidFill>
                  <a:srgbClr val="008000"/>
                </a:solidFill>
                <a:latin typeface="Courier New"/>
                <a:cs typeface="Courier New"/>
              </a:rPr>
              <a:t>// code here</a:t>
            </a:r>
          </a:p>
          <a:p>
            <a:pPr marL="0" indent="0">
              <a:buNone/>
            </a:pPr>
            <a:r>
              <a:rPr lang="en-US" sz="1400" b="1" dirty="0" smtClean="0">
                <a:latin typeface="Courier New"/>
                <a:cs typeface="Courier New"/>
              </a:rPr>
              <a:t>}</a:t>
            </a:r>
            <a:endParaRPr lang="en-US" sz="1400" b="1" dirty="0">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that are a power of 2 help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Padding work-groups</a:t>
            </a:r>
            <a:endParaRPr lang="en-GB" dirty="0"/>
          </a:p>
        </p:txBody>
      </p:sp>
      <p:sp>
        <p:nvSpPr>
          <p:cNvPr id="3" name="Content Placeholder 2"/>
          <p:cNvSpPr>
            <a:spLocks noGrp="1"/>
          </p:cNvSpPr>
          <p:nvPr>
            <p:ph idx="1"/>
          </p:nvPr>
        </p:nvSpPr>
        <p:spPr>
          <a:xfrm>
            <a:off x="457200" y="1417638"/>
            <a:ext cx="8229600" cy="5050815"/>
          </a:xfrm>
        </p:spPr>
        <p:txBody>
          <a:bodyPr>
            <a:normAutofit fontScale="85000" lnSpcReduction="10000"/>
          </a:bodyPr>
          <a:lstStyle/>
          <a:p>
            <a:r>
              <a:rPr lang="en-GB" dirty="0" smtClean="0"/>
              <a:t>OpenCL 1.x requires that the global size is </a:t>
            </a:r>
            <a:r>
              <a:rPr lang="en-GB" b="1" dirty="0" smtClean="0">
                <a:solidFill>
                  <a:srgbClr val="FF0000"/>
                </a:solidFill>
              </a:rPr>
              <a:t>exactly divisible</a:t>
            </a:r>
            <a:r>
              <a:rPr lang="en-GB" dirty="0" smtClean="0"/>
              <a:t> by the work-group size</a:t>
            </a:r>
          </a:p>
          <a:p>
            <a:r>
              <a:rPr lang="en-GB" dirty="0" smtClean="0"/>
              <a:t>This might restrict our choice of work-group size for certain problem sizes</a:t>
            </a:r>
          </a:p>
          <a:p>
            <a:pPr lvl="1"/>
            <a:r>
              <a:rPr lang="en-GB" dirty="0" smtClean="0"/>
              <a:t>In the worst case, a large prime number problem would limit us to a work-group size of 1!</a:t>
            </a:r>
          </a:p>
          <a:p>
            <a:r>
              <a:rPr lang="en-GB" dirty="0" smtClean="0"/>
              <a:t>We can </a:t>
            </a:r>
            <a:r>
              <a:rPr lang="en-GB" b="1" i="1" dirty="0" smtClean="0">
                <a:solidFill>
                  <a:srgbClr val="008000"/>
                </a:solidFill>
              </a:rPr>
              <a:t>pad</a:t>
            </a:r>
            <a:r>
              <a:rPr lang="en-GB" dirty="0" smtClean="0"/>
              <a:t> the global problem size to make it a multiple of our desired work-group size</a:t>
            </a:r>
          </a:p>
          <a:p>
            <a:pPr lvl="1"/>
            <a:r>
              <a:rPr lang="en-GB" dirty="0" smtClean="0"/>
              <a:t>This might introduce a conditional check inside the kernel</a:t>
            </a:r>
          </a:p>
          <a:p>
            <a:r>
              <a:rPr lang="en-GB" dirty="0" smtClean="0"/>
              <a:t>OpenCL 2.0 introduces non-uniform work-group sizes, which remove the above restriction and lets the runtime handle some of this for us</a:t>
            </a:r>
          </a:p>
        </p:txBody>
      </p:sp>
    </p:spTree>
    <p:extLst>
      <p:ext uri="{BB962C8B-B14F-4D97-AF65-F5344CB8AC3E}">
        <p14:creationId xmlns:p14="http://schemas.microsoft.com/office/powerpoint/2010/main" val="1265408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K40 has 128 words of memory per processor element (PE), i.e. 128 registers per core; and 48KB of local memory per CU</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3"/>
              </a:rPr>
              <a:t>http://mistymountain.co.uk/flamingo</a:t>
            </a:r>
            <a:r>
              <a:rPr lang="en-GB" dirty="0" smtClean="0">
                <a:hlinkClick r:id="rId3"/>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up your code by improving the cache behaviour</a:t>
            </a:r>
          </a:p>
          <a:p>
            <a:pPr lvl="1"/>
            <a:r>
              <a:rPr lang="en-GB" dirty="0" smtClean="0"/>
              <a:t>Non-intuitive</a:t>
            </a:r>
          </a:p>
          <a:p>
            <a:pPr lvl="1"/>
            <a:r>
              <a:rPr lang="en-GB" dirty="0" smtClean="0"/>
              <a:t>Works by stopping some work-items from racing ahead and trashing the cache before all the other work-items have finished working with the current contents</a:t>
            </a:r>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Atomics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Fine-grained synchronisation is possible with a set of atomic functions</a:t>
            </a:r>
          </a:p>
          <a:p>
            <a:pPr lvl="1"/>
            <a:r>
              <a:rPr lang="en-GB" b="1" dirty="0" smtClean="0">
                <a:solidFill>
                  <a:srgbClr val="3366FF"/>
                </a:solidFill>
                <a:latin typeface="Courier New"/>
                <a:cs typeface="Courier New"/>
              </a:rPr>
              <a:t>atomic_&lt;op&gt;</a:t>
            </a:r>
            <a:r>
              <a:rPr lang="en-GB" dirty="0" smtClean="0"/>
              <a:t>, where </a:t>
            </a:r>
            <a:r>
              <a:rPr lang="en-GB" b="1" dirty="0" smtClean="0">
                <a:solidFill>
                  <a:srgbClr val="3366FF"/>
                </a:solidFill>
                <a:latin typeface="Courier New"/>
                <a:cs typeface="Courier New"/>
              </a:rPr>
              <a:t>&lt;op&gt;</a:t>
            </a:r>
            <a:r>
              <a:rPr lang="en-GB" dirty="0" smtClean="0"/>
              <a:t> is one of</a:t>
            </a:r>
          </a:p>
          <a:p>
            <a:pPr marL="457200" lvl="1" indent="0">
              <a:buNone/>
            </a:pPr>
            <a:r>
              <a:rPr lang="en-GB" b="1" dirty="0" smtClean="0">
                <a:solidFill>
                  <a:srgbClr val="3366FF"/>
                </a:solidFill>
                <a:latin typeface="Courier New"/>
                <a:cs typeface="Courier New"/>
              </a:rPr>
              <a:t>{add, sub, </a:t>
            </a:r>
            <a:r>
              <a:rPr lang="en-GB" b="1" dirty="0" err="1" smtClean="0">
                <a:solidFill>
                  <a:srgbClr val="3366FF"/>
                </a:solidFill>
                <a:latin typeface="Courier New"/>
                <a:cs typeface="Courier New"/>
              </a:rPr>
              <a:t>xchg</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inc</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dec</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cmpxchg</a:t>
            </a:r>
            <a:r>
              <a:rPr lang="en-GB" b="1" dirty="0" smtClean="0">
                <a:solidFill>
                  <a:srgbClr val="3366FF"/>
                </a:solidFill>
                <a:latin typeface="Courier New"/>
                <a:cs typeface="Courier New"/>
              </a:rPr>
              <a:t>, min, max, and, or, </a:t>
            </a:r>
            <a:r>
              <a:rPr lang="en-GB" b="1" dirty="0" err="1" smtClean="0">
                <a:solidFill>
                  <a:srgbClr val="3366FF"/>
                </a:solidFill>
                <a:latin typeface="Courier New"/>
                <a:cs typeface="Courier New"/>
              </a:rPr>
              <a:t>xor</a:t>
            </a:r>
            <a:r>
              <a:rPr lang="en-GB" b="1" dirty="0" smtClean="0">
                <a:solidFill>
                  <a:srgbClr val="3366FF"/>
                </a:solidFill>
                <a:latin typeface="Courier New"/>
                <a:cs typeface="Courier New"/>
              </a:rPr>
              <a:t>}</a:t>
            </a:r>
          </a:p>
          <a:p>
            <a:r>
              <a:rPr lang="en-GB" dirty="0" smtClean="0"/>
              <a:t>Only applicable to integer types</a:t>
            </a:r>
          </a:p>
          <a:p>
            <a:r>
              <a:rPr lang="en-GB" dirty="0" smtClean="0"/>
              <a:t>Can atomically access and update a global/local memory location from multiple work-items </a:t>
            </a:r>
            <a:r>
              <a:rPr lang="en-GB" i="1" dirty="0" smtClean="0"/>
              <a:t>within the same work-group</a:t>
            </a:r>
            <a:r>
              <a:rPr lang="en-GB" dirty="0" smtClean="0"/>
              <a:t> without a barrier</a:t>
            </a:r>
          </a:p>
          <a:p>
            <a:r>
              <a:rPr lang="en-GB" dirty="0" smtClean="0"/>
              <a:t>OpenCL 2.x improves on this by inheriting the atomic types and memory model from C11</a:t>
            </a:r>
          </a:p>
        </p:txBody>
      </p:sp>
    </p:spTree>
    <p:extLst>
      <p:ext uri="{BB962C8B-B14F-4D97-AF65-F5344CB8AC3E}">
        <p14:creationId xmlns:p14="http://schemas.microsoft.com/office/powerpoint/2010/main" val="3224183917"/>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Atomics</a:t>
            </a:r>
            <a:endParaRPr lang="en-GB" dirty="0"/>
          </a:p>
        </p:txBody>
      </p:sp>
      <p:sp>
        <p:nvSpPr>
          <p:cNvPr id="3" name="Content Placeholder 2"/>
          <p:cNvSpPr>
            <a:spLocks noGrp="1"/>
          </p:cNvSpPr>
          <p:nvPr>
            <p:ph idx="1"/>
          </p:nvPr>
        </p:nvSpPr>
        <p:spPr>
          <a:xfrm>
            <a:off x="457200" y="1600200"/>
            <a:ext cx="8229600" cy="1233905"/>
          </a:xfrm>
        </p:spPr>
        <p:txBody>
          <a:bodyPr/>
          <a:lstStyle/>
          <a:p>
            <a:r>
              <a:rPr lang="en-GB" dirty="0" smtClean="0"/>
              <a:t>Can be useful to implement prefix sums, histograms and lock-free algorithms</a:t>
            </a:r>
            <a:endParaRPr lang="en-GB" dirty="0"/>
          </a:p>
        </p:txBody>
      </p:sp>
      <p:sp>
        <p:nvSpPr>
          <p:cNvPr id="4" name="Shape 130"/>
          <p:cNvSpPr/>
          <p:nvPr/>
        </p:nvSpPr>
        <p:spPr>
          <a:xfrm>
            <a:off x="561501" y="2834105"/>
            <a:ext cx="6323263" cy="3636212"/>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endParaRPr lang="en-GB" sz="1400" b="1" i="1" dirty="0" smtClean="0">
              <a:solidFill>
                <a:srgbClr val="3366FF"/>
              </a:solidFill>
              <a:latin typeface="Courier New"/>
              <a:cs typeface="Courier New"/>
              <a:sym typeface="Menlo Regular"/>
            </a:endParaRPr>
          </a:p>
          <a:p>
            <a:r>
              <a:rPr lang="en-GB" sz="1400" b="1" dirty="0">
                <a:solidFill>
                  <a:schemeClr val="accent2"/>
                </a:solidFill>
                <a:latin typeface="Courier New"/>
                <a:cs typeface="Courier New"/>
              </a:rPr>
              <a:t>kernel</a:t>
            </a:r>
            <a:r>
              <a:rPr lang="en-GB" sz="1400" b="1" dirty="0">
                <a:solidFill>
                  <a:srgbClr val="000000"/>
                </a:solidFill>
                <a:latin typeface="Courier New"/>
                <a:cs typeface="Courier New"/>
              </a:rPr>
              <a:t> </a:t>
            </a:r>
            <a:r>
              <a:rPr lang="en-GB" sz="1400" b="1" i="1" dirty="0">
                <a:solidFill>
                  <a:srgbClr val="3366FF"/>
                </a:solidFill>
                <a:latin typeface="Courier New"/>
                <a:cs typeface="Courier New"/>
              </a:rPr>
              <a:t>void</a:t>
            </a:r>
            <a:r>
              <a:rPr lang="en-GB" sz="1400" b="1" dirty="0">
                <a:solidFill>
                  <a:srgbClr val="000000"/>
                </a:solidFill>
                <a:latin typeface="Courier New"/>
                <a:cs typeface="Courier New"/>
              </a:rPr>
              <a:t> </a:t>
            </a:r>
            <a:r>
              <a:rPr lang="en-GB" sz="1400" b="1" dirty="0" err="1" smtClean="0">
                <a:solidFill>
                  <a:schemeClr val="accent3"/>
                </a:solidFill>
                <a:latin typeface="Courier New"/>
                <a:cs typeface="Courier New"/>
              </a:rPr>
              <a:t>generate_histograms</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smtClean="0">
                <a:solidFill>
                  <a:srgbClr val="3366FF"/>
                </a:solidFill>
                <a:latin typeface="Courier New"/>
                <a:cs typeface="Courier New"/>
              </a:rPr>
              <a:t>uchar</a:t>
            </a:r>
            <a:r>
              <a:rPr lang="en-US" sz="1400" b="1" i="1" dirty="0" smtClean="0">
                <a:solidFill>
                  <a:srgbClr val="3366FF"/>
                </a:solidFill>
                <a:latin typeface="Courier New"/>
                <a:cs typeface="Courier New"/>
              </a:rPr>
              <a:t> </a:t>
            </a:r>
            <a:r>
              <a:rPr lang="en-US" sz="1400" b="1" dirty="0" smtClean="0">
                <a:latin typeface="Courier New"/>
                <a:cs typeface="Courier New"/>
              </a:rPr>
              <a:t>*data</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smtClean="0">
                <a:solidFill>
                  <a:srgbClr val="3366FF"/>
                </a:solidFill>
                <a:latin typeface="Courier New"/>
                <a:cs typeface="Courier New"/>
              </a:rPr>
              <a:t>int</a:t>
            </a:r>
            <a:r>
              <a:rPr lang="en-US" sz="1400" b="1" i="1" dirty="0" smtClean="0">
                <a:solidFill>
                  <a:srgbClr val="3366FF"/>
                </a:solidFill>
                <a:latin typeface="Courier New"/>
                <a:cs typeface="Courier New"/>
              </a:rPr>
              <a:t>   </a:t>
            </a:r>
            <a:r>
              <a:rPr lang="en-US" sz="1400" b="1" dirty="0" smtClean="0">
                <a:latin typeface="Courier New"/>
                <a:cs typeface="Courier New"/>
              </a:rPr>
              <a:t>*histogram</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smtClean="0">
                <a:solidFill>
                  <a:srgbClr val="000000"/>
                </a:solidFill>
                <a:latin typeface="Courier New"/>
                <a:cs typeface="Courier New"/>
              </a:rPr>
              <a:t>{</a:t>
            </a:r>
            <a:endParaRPr lang="en-GB" sz="1400" b="1" i="1" dirty="0">
              <a:solidFill>
                <a:srgbClr val="3366FF"/>
              </a:solidFill>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lang="en-GB" sz="1400" b="1" dirty="0" err="1" smtClean="0">
                <a:latin typeface="Courier New"/>
                <a:cs typeface="Courier New"/>
                <a:sym typeface="Menlo Regular"/>
              </a:rPr>
              <a:t>gid</a:t>
            </a:r>
            <a:r>
              <a:rPr sz="1400" b="1" dirty="0" smtClean="0">
                <a:latin typeface="Courier New"/>
                <a:cs typeface="Courier New"/>
                <a:sym typeface="Menlo Regular"/>
              </a:rPr>
              <a:t> </a:t>
            </a:r>
            <a:r>
              <a:rPr lang="en-GB" sz="1400" b="1" dirty="0" smtClean="0">
                <a:latin typeface="Courier New"/>
                <a:cs typeface="Courier New"/>
                <a:sym typeface="Menlo Regular"/>
              </a:rPr>
              <a:t>  </a:t>
            </a:r>
            <a:r>
              <a:rPr sz="1400" b="1" dirty="0" smtClean="0">
                <a:latin typeface="Courier New"/>
                <a:cs typeface="Courier New"/>
                <a:sym typeface="Menlo Regular"/>
              </a:rPr>
              <a:t>= </a:t>
            </a:r>
            <a:r>
              <a:rPr sz="1400" b="1" dirty="0" smtClean="0">
                <a:solidFill>
                  <a:srgbClr val="3366FF"/>
                </a:solidFill>
                <a:latin typeface="Courier New"/>
                <a:cs typeface="Courier New"/>
                <a:sym typeface="Menlo Regular"/>
              </a:rPr>
              <a:t>get_</a:t>
            </a:r>
            <a:r>
              <a:rPr lang="en-GB" sz="1400" b="1" dirty="0" err="1" smtClean="0">
                <a:solidFill>
                  <a:srgbClr val="3366FF"/>
                </a:solidFill>
                <a:latin typeface="Courier New"/>
                <a:cs typeface="Courier New"/>
                <a:sym typeface="Menlo Regular"/>
              </a:rPr>
              <a:t>gl</a:t>
            </a:r>
            <a:r>
              <a:rPr sz="1400" b="1" dirty="0" smtClean="0">
                <a:solidFill>
                  <a:srgbClr val="3366FF"/>
                </a:solidFill>
                <a:latin typeface="Courier New"/>
                <a:cs typeface="Courier New"/>
                <a:sym typeface="Menlo Regular"/>
              </a:rPr>
              <a:t>o</a:t>
            </a:r>
            <a:r>
              <a:rPr lang="en-GB" sz="1400" b="1" dirty="0">
                <a:solidFill>
                  <a:srgbClr val="3366FF"/>
                </a:solidFill>
                <a:latin typeface="Courier New"/>
                <a:cs typeface="Courier New"/>
                <a:sym typeface="Menlo Regular"/>
              </a:rPr>
              <a:t>b</a:t>
            </a:r>
            <a:r>
              <a:rPr sz="1400" b="1" dirty="0" smtClean="0">
                <a:solidFill>
                  <a:srgbClr val="3366FF"/>
                </a:solidFill>
                <a:latin typeface="Courier New"/>
                <a:cs typeface="Courier New"/>
                <a:sym typeface="Menlo Regular"/>
              </a:rPr>
              <a:t>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lang="en-GB" sz="1400" b="1" i="1" dirty="0" err="1" smtClean="0">
                <a:solidFill>
                  <a:srgbClr val="3366FF"/>
                </a:solidFill>
                <a:latin typeface="Courier New"/>
                <a:cs typeface="Courier New"/>
                <a:sym typeface="Menlo Regular"/>
              </a:rPr>
              <a:t>int</a:t>
            </a:r>
            <a:r>
              <a:rPr lang="en-GB" sz="1400" b="1" dirty="0">
                <a:latin typeface="Courier New"/>
                <a:cs typeface="Courier New"/>
                <a:sym typeface="Menlo Regular"/>
              </a:rPr>
              <a:t> </a:t>
            </a:r>
            <a:r>
              <a:rPr lang="en-GB" sz="1400" b="1" dirty="0" smtClean="0">
                <a:latin typeface="Courier New"/>
                <a:cs typeface="Courier New"/>
                <a:sym typeface="Menlo Regular"/>
              </a:rPr>
              <a:t>group = </a:t>
            </a:r>
            <a:r>
              <a:rPr lang="en-GB" sz="1400" b="1" dirty="0" err="1" smtClean="0">
                <a:solidFill>
                  <a:srgbClr val="3366FF"/>
                </a:solidFill>
                <a:latin typeface="Courier New"/>
                <a:cs typeface="Courier New"/>
                <a:sym typeface="Menlo Regular"/>
              </a:rPr>
              <a:t>get_group_id</a:t>
            </a:r>
            <a:r>
              <a:rPr lang="en-GB" sz="1400" b="1" dirty="0" smtClean="0">
                <a:latin typeface="Courier New"/>
                <a:cs typeface="Courier New"/>
                <a:sym typeface="Menlo Regular"/>
              </a:rPr>
              <a:t>(</a:t>
            </a:r>
            <a:r>
              <a:rPr lang="en-GB" sz="1400" b="1" dirty="0">
                <a:solidFill>
                  <a:srgbClr val="FF00FF"/>
                </a:solidFill>
                <a:latin typeface="Courier New"/>
                <a:cs typeface="Courier New"/>
                <a:sym typeface="Menlo Regular"/>
              </a:rPr>
              <a:t>0</a:t>
            </a:r>
            <a:r>
              <a:rPr lang="en-GB" sz="1400" b="1" dirty="0" smtClean="0">
                <a:latin typeface="Courier New"/>
                <a:cs typeface="Courier New"/>
                <a:sym typeface="Menlo Regular"/>
              </a:rPr>
              <a:t>);</a:t>
            </a:r>
          </a:p>
          <a:p>
            <a:pPr defTabSz="410751">
              <a:defRPr sz="1800"/>
            </a:pPr>
            <a:endParaRPr lang="en-GB" sz="1400" b="1" dirty="0" smtClean="0">
              <a:latin typeface="Courier New"/>
              <a:cs typeface="Courier New"/>
              <a:sym typeface="Menlo Regular"/>
            </a:endParaRP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GB" sz="1400" b="1" dirty="0" smtClean="0">
                <a:solidFill>
                  <a:srgbClr val="008000"/>
                </a:solidFill>
                <a:latin typeface="Courier New"/>
                <a:cs typeface="Courier New"/>
                <a:sym typeface="Menlo Regular"/>
              </a:rPr>
              <a:t>// Get pointer to start of this work-group’s histogram</a:t>
            </a: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a:solidFill>
                  <a:srgbClr val="3366FF"/>
                </a:solidFill>
                <a:latin typeface="Courier New"/>
                <a:cs typeface="Courier New"/>
                <a:sym typeface="Menlo Regular"/>
              </a:rPr>
              <a:t>int</a:t>
            </a:r>
            <a:r>
              <a:rPr lang="en-US" sz="1400" b="1" dirty="0">
                <a:latin typeface="Courier New"/>
                <a:cs typeface="Courier New"/>
                <a:sym typeface="Menlo Regular"/>
              </a:rPr>
              <a:t> </a:t>
            </a:r>
            <a:r>
              <a:rPr lang="en-GB" sz="1400" b="1" dirty="0" smtClean="0">
                <a:latin typeface="Courier New"/>
                <a:cs typeface="Courier New"/>
                <a:sym typeface="Menlo Regular"/>
              </a:rPr>
              <a:t>*</a:t>
            </a:r>
            <a:r>
              <a:rPr lang="en-GB" sz="1400" b="1" dirty="0" err="1" smtClean="0">
                <a:latin typeface="Courier New"/>
                <a:cs typeface="Courier New"/>
                <a:sym typeface="Menlo Regular"/>
              </a:rPr>
              <a:t>group_histogram</a:t>
            </a:r>
            <a:r>
              <a:rPr lang="en-GB" sz="1400" b="1" dirty="0" smtClean="0">
                <a:latin typeface="Courier New"/>
                <a:cs typeface="Courier New"/>
                <a:sym typeface="Menlo Regular"/>
              </a:rPr>
              <a:t> = histogram + group*</a:t>
            </a:r>
            <a:r>
              <a:rPr lang="en-GB" sz="1400" b="1" dirty="0">
                <a:solidFill>
                  <a:srgbClr val="FF00FF"/>
                </a:solidFill>
                <a:latin typeface="Courier New"/>
                <a:cs typeface="Courier New"/>
                <a:sym typeface="Menlo Regular"/>
              </a:rPr>
              <a:t>2</a:t>
            </a:r>
            <a:r>
              <a:rPr lang="en-GB" sz="1400" b="1" dirty="0" smtClean="0">
                <a:solidFill>
                  <a:srgbClr val="FF00FF"/>
                </a:solidFill>
                <a:latin typeface="Courier New"/>
                <a:cs typeface="Courier New"/>
                <a:sym typeface="Menlo Regular"/>
              </a:rPr>
              <a:t>56</a:t>
            </a:r>
            <a:r>
              <a:rPr lang="en-GB" sz="1400" b="1" dirty="0" smtClean="0">
                <a:latin typeface="Courier New"/>
                <a:cs typeface="Courier New"/>
                <a:sym typeface="Menlo Regular"/>
              </a:rPr>
              <a:t>;</a:t>
            </a:r>
          </a:p>
          <a:p>
            <a:pPr defTabSz="410751">
              <a:defRPr sz="1800"/>
            </a:pPr>
            <a:r>
              <a:rPr lang="en-GB" sz="1400" b="1" dirty="0" smtClean="0">
                <a:latin typeface="Courier New"/>
                <a:cs typeface="Courier New"/>
                <a:sym typeface="Menlo Regular"/>
              </a:rPr>
              <a:t>  </a:t>
            </a: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GB" sz="1400" b="1" dirty="0" smtClean="0">
                <a:solidFill>
                  <a:srgbClr val="008000"/>
                </a:solidFill>
                <a:latin typeface="Courier New"/>
                <a:cs typeface="Courier New"/>
                <a:sym typeface="Menlo Regular"/>
              </a:rPr>
              <a:t>// Get this work-item’s value</a:t>
            </a: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char</a:t>
            </a:r>
            <a:r>
              <a:rPr lang="en-GB" sz="1400" b="1" dirty="0" smtClean="0">
                <a:latin typeface="Courier New"/>
                <a:cs typeface="Courier New"/>
                <a:sym typeface="Menlo Regular"/>
              </a:rPr>
              <a:t> value = data[</a:t>
            </a:r>
            <a:r>
              <a:rPr lang="en-GB" sz="1400" b="1" dirty="0" err="1" smtClean="0">
                <a:latin typeface="Courier New"/>
                <a:cs typeface="Courier New"/>
                <a:sym typeface="Menlo Regular"/>
              </a:rPr>
              <a:t>gid</a:t>
            </a:r>
            <a:r>
              <a:rPr lang="en-GB" sz="1400" b="1" dirty="0" smtClean="0">
                <a:latin typeface="Courier New"/>
                <a:cs typeface="Courier New"/>
                <a:sym typeface="Menlo Regular"/>
              </a:rPr>
              <a:t>];</a:t>
            </a: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lang="en-GB" sz="1400" b="1" dirty="0" smtClean="0">
                <a:solidFill>
                  <a:srgbClr val="008000"/>
                </a:solidFill>
                <a:latin typeface="Courier New"/>
                <a:cs typeface="Courier New"/>
                <a:sym typeface="Menlo Regular"/>
              </a:rPr>
              <a:t>// Increment corresponding bucket in histogram</a:t>
            </a:r>
          </a:p>
          <a:p>
            <a:pPr defTabSz="410751">
              <a:defRPr sz="1800"/>
            </a:pPr>
            <a:r>
              <a:rPr lang="en-GB" sz="1400" b="1" dirty="0" smtClean="0">
                <a:solidFill>
                  <a:srgbClr val="3366FF"/>
                </a:solidFill>
                <a:latin typeface="Courier New"/>
                <a:cs typeface="Courier New"/>
                <a:sym typeface="Menlo Regular"/>
              </a:rPr>
              <a:t>  </a:t>
            </a:r>
            <a:r>
              <a:rPr lang="en-GB" sz="1400" b="1" dirty="0" err="1" smtClean="0">
                <a:solidFill>
                  <a:srgbClr val="3366FF"/>
                </a:solidFill>
                <a:latin typeface="Courier New"/>
                <a:cs typeface="Courier New"/>
                <a:sym typeface="Menlo Regular"/>
              </a:rPr>
              <a:t>atomic_inc</a:t>
            </a:r>
            <a:r>
              <a:rPr lang="en-GB" sz="1400" b="1" dirty="0" smtClean="0">
                <a:solidFill>
                  <a:srgbClr val="3366FF"/>
                </a:solidFill>
                <a:latin typeface="Courier New"/>
                <a:cs typeface="Courier New"/>
                <a:sym typeface="Menlo Regular"/>
              </a:rPr>
              <a:t>(</a:t>
            </a:r>
            <a:r>
              <a:rPr lang="en-GB" sz="1400" b="1" dirty="0" smtClean="0">
                <a:latin typeface="Courier New"/>
                <a:cs typeface="Courier New"/>
                <a:sym typeface="Menlo Regular"/>
              </a:rPr>
              <a:t>&amp;</a:t>
            </a:r>
            <a:r>
              <a:rPr lang="en-GB" sz="1400" b="1" dirty="0" err="1" smtClean="0">
                <a:latin typeface="Courier New"/>
                <a:cs typeface="Courier New"/>
                <a:sym typeface="Menlo Regular"/>
              </a:rPr>
              <a:t>group_histogram</a:t>
            </a:r>
            <a:r>
              <a:rPr lang="en-GB" sz="1400" b="1" dirty="0" smtClean="0">
                <a:latin typeface="Courier New"/>
                <a:cs typeface="Courier New"/>
                <a:sym typeface="Menlo Regular"/>
              </a:rPr>
              <a:t>[value]);</a:t>
            </a:r>
          </a:p>
          <a:p>
            <a:pPr defTabSz="410751">
              <a:defRPr sz="1800"/>
            </a:pPr>
            <a:r>
              <a:rPr lang="en-GB" sz="1400" b="1" dirty="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p:txBody>
      </p:sp>
      <p:sp>
        <p:nvSpPr>
          <p:cNvPr id="5" name="TextBox 4"/>
          <p:cNvSpPr txBox="1"/>
          <p:nvPr/>
        </p:nvSpPr>
        <p:spPr>
          <a:xfrm>
            <a:off x="4799264" y="3021263"/>
            <a:ext cx="2994525" cy="1015663"/>
          </a:xfrm>
          <a:prstGeom prst="rect">
            <a:avLst/>
          </a:prstGeom>
          <a:noFill/>
        </p:spPr>
        <p:txBody>
          <a:bodyPr wrap="square" rtlCol="0">
            <a:spAutoFit/>
          </a:bodyPr>
          <a:lstStyle/>
          <a:p>
            <a:r>
              <a:rPr lang="en-GB" sz="2000" b="1" dirty="0" smtClean="0"/>
              <a:t>Example: generate a per work-group histogram for </a:t>
            </a:r>
            <a:r>
              <a:rPr lang="en-GB" sz="2000" b="1" dirty="0" err="1" smtClean="0"/>
              <a:t>uchar</a:t>
            </a:r>
            <a:r>
              <a:rPr lang="en-GB" sz="2000" b="1" dirty="0" smtClean="0"/>
              <a:t> data</a:t>
            </a:r>
            <a:endParaRPr lang="en-GB" sz="2000" b="1" dirty="0"/>
          </a:p>
        </p:txBody>
      </p:sp>
    </p:spTree>
    <p:extLst>
      <p:ext uri="{BB962C8B-B14F-4D97-AF65-F5344CB8AC3E}">
        <p14:creationId xmlns:p14="http://schemas.microsoft.com/office/powerpoint/2010/main" val="2793562907"/>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815386"/>
          </a:xfrm>
        </p:spPr>
        <p:txBody>
          <a:bodyPr>
            <a:normAutofit fontScale="85000" lnSpcReduction="20000"/>
          </a:bodyPr>
          <a:lstStyle/>
          <a:p>
            <a:pPr>
              <a:lnSpc>
                <a:spcPct val="120000"/>
              </a:lnSpc>
            </a:pPr>
            <a:r>
              <a:rPr lang="en-GB" dirty="0" smtClean="0"/>
              <a:t>In the past, several platforms </a:t>
            </a:r>
            <a:r>
              <a:rPr lang="en-GB" i="1" dirty="0" smtClean="0"/>
              <a:t>required</a:t>
            </a:r>
            <a:r>
              <a:rPr lang="en-GB" dirty="0" smtClean="0"/>
              <a:t>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lnSpcReduction="10000"/>
          </a:bodyPr>
          <a:lstStyle/>
          <a:p>
            <a:pPr>
              <a:lnSpc>
                <a:spcPct val="110000"/>
              </a:lnSpc>
            </a:pPr>
            <a:r>
              <a:rPr lang="en-GB" dirty="0" smtClean="0"/>
              <a:t>You may come across some platforms that still require explicit </a:t>
            </a:r>
            <a:r>
              <a:rPr lang="en-GB" dirty="0" err="1" smtClean="0"/>
              <a:t>vectorization</a:t>
            </a:r>
            <a:endParaRPr lang="en-GB" dirty="0" smtClean="0"/>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 </a:t>
            </a:r>
            <a:r>
              <a:rPr lang="en-GB" dirty="0" err="1" smtClean="0"/>
              <a:t>e.g</a:t>
            </a:r>
            <a:r>
              <a:rPr lang="en-GB" dirty="0" smtClean="0"/>
              <a:t>:</a:t>
            </a:r>
            <a:endParaRPr lang="en-GB" dirty="0"/>
          </a:p>
          <a:p>
            <a:pPr marL="400050" lvl="1" indent="0">
              <a:lnSpc>
                <a:spcPct val="110000"/>
              </a:lnSpc>
              <a:buNone/>
            </a:pPr>
            <a:r>
              <a:rPr lang="en-GB" sz="2000" b="1" dirty="0" err="1" smtClean="0">
                <a:solidFill>
                  <a:srgbClr val="3366FF"/>
                </a:solidFill>
                <a:latin typeface="Courier New"/>
                <a:cs typeface="Courier New"/>
              </a:rPr>
              <a:t>device.getInfo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75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b="1" i="1" dirty="0" smtClean="0">
                <a:solidFill>
                  <a:srgbClr val="FF0000"/>
                </a:solidFill>
              </a:rPr>
              <a:t>divergent branches</a:t>
            </a:r>
            <a:r>
              <a:rPr lang="en-GB" i="1" dirty="0" smtClean="0"/>
              <a:t> (vs. </a:t>
            </a:r>
            <a:r>
              <a:rPr lang="en-GB" b="1" i="1" dirty="0" smtClean="0">
                <a:solidFill>
                  <a:srgbClr val="0000FF"/>
                </a:solidFill>
              </a:rPr>
              <a:t>uniform branches</a:t>
            </a:r>
            <a:r>
              <a:rPr lang="en-GB" i="1" dirty="0" smtClean="0"/>
              <a:t>)</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446"/>
            <a:ext cx="8229600" cy="823072"/>
          </a:xfrm>
        </p:spPr>
        <p:txBody>
          <a:bodyPr/>
          <a:lstStyle/>
          <a:p>
            <a:r>
              <a:rPr lang="en-US" dirty="0" smtClean="0"/>
              <a:t>Single Instruction Multiple Data</a:t>
            </a:r>
            <a:endParaRPr lang="en-US" dirty="0"/>
          </a:p>
        </p:txBody>
      </p:sp>
      <p:sp>
        <p:nvSpPr>
          <p:cNvPr id="3" name="Content Placeholder 2"/>
          <p:cNvSpPr>
            <a:spLocks noGrp="1"/>
          </p:cNvSpPr>
          <p:nvPr>
            <p:ph idx="1"/>
          </p:nvPr>
        </p:nvSpPr>
        <p:spPr>
          <a:xfrm>
            <a:off x="457200" y="1334471"/>
            <a:ext cx="8229600" cy="3700373"/>
          </a:xfrm>
        </p:spPr>
        <p:txBody>
          <a:bodyPr>
            <a:normAutofit fontScale="85000" lnSpcReduction="20000"/>
          </a:bodyPr>
          <a:lstStyle/>
          <a:p>
            <a:r>
              <a:rPr lang="en-US" dirty="0" smtClean="0"/>
              <a:t>Individual threads of a warp start together at the same program address</a:t>
            </a:r>
          </a:p>
          <a:p>
            <a:r>
              <a:rPr lang="en-US" dirty="0" smtClean="0"/>
              <a:t>Each thread has its own instruction address counter and register state</a:t>
            </a:r>
          </a:p>
          <a:p>
            <a:pPr lvl="1"/>
            <a:r>
              <a:rPr lang="en-US" dirty="0" smtClean="0"/>
              <a:t>Each thread is free to branch and execute independently </a:t>
            </a:r>
          </a:p>
          <a:p>
            <a:pPr lvl="1"/>
            <a:r>
              <a:rPr lang="en-US" dirty="0" smtClean="0"/>
              <a:t>Provide the MIMD abstraction</a:t>
            </a:r>
          </a:p>
          <a:p>
            <a:r>
              <a:rPr lang="en-US" dirty="0" smtClean="0"/>
              <a:t>Branch behavior</a:t>
            </a:r>
          </a:p>
          <a:p>
            <a:pPr lvl="1"/>
            <a:r>
              <a:rPr lang="en-US" dirty="0" smtClean="0"/>
              <a:t>Each branch will be executed serially</a:t>
            </a:r>
          </a:p>
          <a:p>
            <a:pPr lvl="1"/>
            <a:r>
              <a:rPr lang="en-US" dirty="0" smtClean="0"/>
              <a:t>Threads not following the current branch will be disabled</a:t>
            </a:r>
            <a:endParaRPr lang="en-US" dirty="0"/>
          </a:p>
        </p:txBody>
      </p:sp>
      <p:sp>
        <p:nvSpPr>
          <p:cNvPr id="4" name="Slide Number Placeholder 3"/>
          <p:cNvSpPr>
            <a:spLocks noGrp="1"/>
          </p:cNvSpPr>
          <p:nvPr>
            <p:ph type="sldNum" sz="quarter" idx="4294967295"/>
          </p:nvPr>
        </p:nvSpPr>
        <p:spPr>
          <a:xfrm>
            <a:off x="7010400" y="6619875"/>
            <a:ext cx="2133600" cy="238125"/>
          </a:xfrm>
          <a:prstGeom prst="rect">
            <a:avLst/>
          </a:prstGeom>
        </p:spPr>
        <p:txBody>
          <a:bodyPr/>
          <a:lstStyle/>
          <a:p>
            <a:fld id="{2896719B-9FD1-D649-80A9-72C010E2E609}" type="slidenum">
              <a:rPr lang="en-US" smtClean="0">
                <a:solidFill>
                  <a:srgbClr val="000000"/>
                </a:solidFill>
              </a:rPr>
              <a:pPr/>
              <a:t>74</a:t>
            </a:fld>
            <a:endParaRPr lang="en-US">
              <a:solidFill>
                <a:srgbClr val="000000"/>
              </a:solidFill>
            </a:endParaRPr>
          </a:p>
        </p:txBody>
      </p:sp>
      <p:cxnSp>
        <p:nvCxnSpPr>
          <p:cNvPr id="5" name="Straight Arrow Connector 4"/>
          <p:cNvCxnSpPr/>
          <p:nvPr/>
        </p:nvCxnSpPr>
        <p:spPr>
          <a:xfrm>
            <a:off x="2054592"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054592"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054592"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054592"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222992" y="5283202"/>
            <a:ext cx="9144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210770" y="5576714"/>
            <a:ext cx="914400" cy="0"/>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367882" y="5858936"/>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367882" y="6146802"/>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69298"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869298"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869298"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869298"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Left Brace 16"/>
          <p:cNvSpPr/>
          <p:nvPr/>
        </p:nvSpPr>
        <p:spPr>
          <a:xfrm>
            <a:off x="1648187" y="5170311"/>
            <a:ext cx="203200" cy="1128889"/>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srgbClr val="000000"/>
              </a:solidFill>
            </a:endParaRPr>
          </a:p>
        </p:txBody>
      </p:sp>
      <p:sp>
        <p:nvSpPr>
          <p:cNvPr id="18" name="TextBox 17"/>
          <p:cNvSpPr txBox="1"/>
          <p:nvPr/>
        </p:nvSpPr>
        <p:spPr>
          <a:xfrm>
            <a:off x="767643" y="5565421"/>
            <a:ext cx="845744"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A warp</a:t>
            </a:r>
            <a:endParaRPr lang="en-US" sz="1800" dirty="0">
              <a:solidFill>
                <a:srgbClr val="000000"/>
              </a:solidFill>
              <a:latin typeface="Arial"/>
              <a:ea typeface="ＭＳ Ｐゴシック"/>
            </a:endParaRPr>
          </a:p>
        </p:txBody>
      </p:sp>
      <p:sp>
        <p:nvSpPr>
          <p:cNvPr id="19" name="TextBox 18"/>
          <p:cNvSpPr txBox="1"/>
          <p:nvPr/>
        </p:nvSpPr>
        <p:spPr>
          <a:xfrm>
            <a:off x="2071509" y="6488668"/>
            <a:ext cx="632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Start</a:t>
            </a:r>
            <a:endParaRPr lang="en-US" sz="1800" dirty="0">
              <a:solidFill>
                <a:srgbClr val="000000"/>
              </a:solidFill>
              <a:latin typeface="Arial"/>
              <a:ea typeface="ＭＳ Ｐゴシック"/>
            </a:endParaRPr>
          </a:p>
        </p:txBody>
      </p:sp>
      <p:sp>
        <p:nvSpPr>
          <p:cNvPr id="20" name="TextBox 19"/>
          <p:cNvSpPr txBox="1"/>
          <p:nvPr/>
        </p:nvSpPr>
        <p:spPr>
          <a:xfrm>
            <a:off x="3206041"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Branch1</a:t>
            </a:r>
            <a:endParaRPr lang="en-US" sz="1800" dirty="0">
              <a:solidFill>
                <a:srgbClr val="000000"/>
              </a:solidFill>
              <a:latin typeface="Arial"/>
              <a:ea typeface="ＭＳ Ｐゴシック"/>
            </a:endParaRPr>
          </a:p>
        </p:txBody>
      </p:sp>
      <p:sp>
        <p:nvSpPr>
          <p:cNvPr id="21" name="TextBox 20"/>
          <p:cNvSpPr txBox="1"/>
          <p:nvPr/>
        </p:nvSpPr>
        <p:spPr>
          <a:xfrm>
            <a:off x="4329286"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Branch2</a:t>
            </a:r>
            <a:endParaRPr lang="en-US" sz="1800" dirty="0">
              <a:solidFill>
                <a:srgbClr val="000000"/>
              </a:solidFill>
              <a:latin typeface="Arial"/>
              <a:ea typeface="ＭＳ Ｐゴシック"/>
            </a:endParaRPr>
          </a:p>
        </p:txBody>
      </p:sp>
      <p:sp>
        <p:nvSpPr>
          <p:cNvPr id="22" name="TextBox 21"/>
          <p:cNvSpPr txBox="1"/>
          <p:nvPr/>
        </p:nvSpPr>
        <p:spPr>
          <a:xfrm>
            <a:off x="5429952"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Branch3</a:t>
            </a:r>
            <a:endParaRPr lang="en-US" sz="1800" dirty="0">
              <a:solidFill>
                <a:srgbClr val="000000"/>
              </a:solidFill>
              <a:latin typeface="Arial"/>
              <a:ea typeface="ＭＳ Ｐゴシック"/>
            </a:endParaRPr>
          </a:p>
        </p:txBody>
      </p:sp>
      <p:sp>
        <p:nvSpPr>
          <p:cNvPr id="23" name="TextBox 22"/>
          <p:cNvSpPr txBox="1"/>
          <p:nvPr/>
        </p:nvSpPr>
        <p:spPr>
          <a:xfrm>
            <a:off x="6925730" y="6488668"/>
            <a:ext cx="106477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Converge</a:t>
            </a:r>
            <a:endParaRPr lang="en-US" sz="1800" dirty="0">
              <a:solidFill>
                <a:srgbClr val="000000"/>
              </a:solidFill>
              <a:latin typeface="Arial"/>
              <a:ea typeface="ＭＳ Ｐゴシック"/>
            </a:endParaRPr>
          </a:p>
        </p:txBody>
      </p:sp>
      <p:sp>
        <p:nvSpPr>
          <p:cNvPr id="24" name="Right Arrow 23"/>
          <p:cNvSpPr/>
          <p:nvPr/>
        </p:nvSpPr>
        <p:spPr>
          <a:xfrm>
            <a:off x="632179" y="6366933"/>
            <a:ext cx="8274755" cy="101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fontAlgn="auto">
              <a:spcBef>
                <a:spcPts val="0"/>
              </a:spcBef>
              <a:spcAft>
                <a:spcPts val="0"/>
              </a:spcAft>
            </a:pPr>
            <a:endParaRPr lang="en-US" sz="1800">
              <a:solidFill>
                <a:srgbClr val="FFFFFF"/>
              </a:solidFill>
            </a:endParaRPr>
          </a:p>
        </p:txBody>
      </p:sp>
      <p:sp>
        <p:nvSpPr>
          <p:cNvPr id="25" name="TextBox 24"/>
          <p:cNvSpPr txBox="1"/>
          <p:nvPr/>
        </p:nvSpPr>
        <p:spPr>
          <a:xfrm>
            <a:off x="8161865" y="6050844"/>
            <a:ext cx="649537"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Time</a:t>
            </a:r>
            <a:endParaRPr lang="en-US" sz="1800" dirty="0">
              <a:solidFill>
                <a:srgbClr val="000000"/>
              </a:solidFill>
              <a:latin typeface="Arial"/>
              <a:ea typeface="ＭＳ Ｐゴシック"/>
            </a:endParaRPr>
          </a:p>
        </p:txBody>
      </p:sp>
    </p:spTree>
    <p:extLst>
      <p:ext uri="{BB962C8B-B14F-4D97-AF65-F5344CB8AC3E}">
        <p14:creationId xmlns:p14="http://schemas.microsoft.com/office/powerpoint/2010/main" val="2608114612"/>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008000"/>
                </a:solidFill>
                <a:latin typeface="Courier New"/>
                <a:cs typeface="Courier New"/>
              </a:rPr>
              <a:t>// Only evaluate expression</a:t>
            </a:r>
          </a:p>
          <a:p>
            <a:pPr marL="0" indent="0">
              <a:buNone/>
            </a:pPr>
            <a:r>
              <a:rPr lang="en-GB" sz="1400" b="1" dirty="0" smtClean="0">
                <a:solidFill>
                  <a:srgbClr val="008000"/>
                </a:solidFill>
                <a:latin typeface="Courier New"/>
                <a:cs typeface="Courier New"/>
              </a:rPr>
              <a:t>// if condition is met</a:t>
            </a:r>
          </a:p>
          <a:p>
            <a:pPr marL="0" indent="0">
              <a:buNone/>
            </a:pPr>
            <a:r>
              <a:rPr lang="en-GB" sz="1400" b="1" dirty="0" smtClean="0">
                <a:solidFill>
                  <a:schemeClr val="accent2"/>
                </a:solidFill>
                <a:latin typeface="Courier New"/>
                <a:cs typeface="Courier New"/>
              </a:rPr>
              <a:t>if</a:t>
            </a:r>
            <a:r>
              <a:rPr lang="en-GB" sz="1400" b="1" dirty="0" smtClean="0">
                <a:latin typeface="Courier New"/>
                <a:cs typeface="Courier New"/>
              </a:rPr>
              <a:t> </a:t>
            </a:r>
            <a:r>
              <a:rPr lang="en-GB" sz="1400" b="1" dirty="0">
                <a:latin typeface="Courier New"/>
                <a:cs typeface="Courier New"/>
              </a:rPr>
              <a:t>(a &gt; b)</a:t>
            </a:r>
          </a:p>
          <a:p>
            <a:pPr marL="0" indent="0">
              <a:buNone/>
            </a:pPr>
            <a:r>
              <a:rPr lang="en-GB" sz="1400" b="1" dirty="0">
                <a:latin typeface="Courier New"/>
                <a:cs typeface="Courier New"/>
              </a:rPr>
              <a:t>{</a:t>
            </a:r>
          </a:p>
          <a:p>
            <a:pPr marL="0" indent="0">
              <a:buNone/>
            </a:pPr>
            <a:r>
              <a:rPr lang="it-IT" sz="1400" b="1" dirty="0">
                <a:latin typeface="Courier New"/>
                <a:cs typeface="Courier New"/>
              </a:rPr>
              <a:t>  </a:t>
            </a:r>
            <a:r>
              <a:rPr lang="it-IT" sz="1400" b="1" dirty="0" err="1" smtClean="0">
                <a:latin typeface="Courier New"/>
                <a:cs typeface="Courier New"/>
              </a:rPr>
              <a:t>acc</a:t>
            </a:r>
            <a:r>
              <a:rPr lang="it-IT" sz="1400" b="1" dirty="0" smtClean="0">
                <a:latin typeface="Courier New"/>
                <a:cs typeface="Courier New"/>
              </a:rPr>
              <a:t> </a:t>
            </a:r>
            <a:r>
              <a:rPr lang="it-IT" sz="1400" b="1" dirty="0">
                <a:latin typeface="Courier New"/>
                <a:cs typeface="Courier New"/>
              </a:rPr>
              <a:t>+= (a - b*c);</a:t>
            </a:r>
          </a:p>
          <a:p>
            <a:pPr marL="0" indent="0">
              <a:buNone/>
            </a:pPr>
            <a:r>
              <a:rPr lang="it-IT" sz="1400" b="1" dirty="0" smtClean="0">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008000"/>
                </a:solidFill>
                <a:latin typeface="Courier New"/>
                <a:cs typeface="Courier New"/>
              </a:rPr>
              <a:t>// Always evaluate expression</a:t>
            </a:r>
          </a:p>
          <a:p>
            <a:pPr marL="0" indent="0">
              <a:buNone/>
            </a:pPr>
            <a:r>
              <a:rPr lang="en-GB" sz="1400" b="1" dirty="0" smtClean="0">
                <a:solidFill>
                  <a:srgbClr val="008000"/>
                </a:solidFill>
                <a:latin typeface="Courier New"/>
                <a:cs typeface="Courier New"/>
              </a:rPr>
              <a:t>// and mask result</a:t>
            </a:r>
          </a:p>
          <a:p>
            <a:pPr marL="0" indent="0">
              <a:buNone/>
            </a:pPr>
            <a:r>
              <a:rPr lang="en-GB" sz="1400" b="1" dirty="0" smtClean="0">
                <a:solidFill>
                  <a:srgbClr val="000000"/>
                </a:solidFill>
                <a:latin typeface="Courier New"/>
                <a:cs typeface="Courier New"/>
              </a:rPr>
              <a:t>temp </a:t>
            </a:r>
            <a:r>
              <a:rPr lang="en-GB" sz="1400" b="1" dirty="0">
                <a:solidFill>
                  <a:srgbClr val="000000"/>
                </a:solidFill>
                <a:latin typeface="Courier New"/>
                <a:cs typeface="Courier New"/>
              </a:rPr>
              <a:t>= (a - b*c);</a:t>
            </a:r>
          </a:p>
          <a:p>
            <a:pPr marL="0" indent="0">
              <a:buNone/>
            </a:pPr>
            <a:r>
              <a:rPr lang="da-DK" sz="1400" b="1" dirty="0" smtClean="0">
                <a:solidFill>
                  <a:srgbClr val="000000"/>
                </a:solidFill>
                <a:latin typeface="Courier New"/>
                <a:cs typeface="Courier New"/>
              </a:rPr>
              <a:t>mask = </a:t>
            </a:r>
            <a:r>
              <a:rPr lang="da-DK" sz="1400" b="1" dirty="0">
                <a:solidFill>
                  <a:srgbClr val="000000"/>
                </a:solidFill>
                <a:latin typeface="Courier New"/>
                <a:cs typeface="Courier New"/>
              </a:rPr>
              <a:t>(a &gt; b ? </a:t>
            </a:r>
            <a:r>
              <a:rPr lang="da-DK" sz="1400" b="1" smtClean="0">
                <a:solidFill>
                  <a:srgbClr val="FF00FF"/>
                </a:solidFill>
                <a:latin typeface="Courier New"/>
                <a:cs typeface="Courier New"/>
              </a:rPr>
              <a:t>1.f </a:t>
            </a:r>
            <a:r>
              <a:rPr lang="da-DK" sz="1400" b="1" smtClean="0">
                <a:solidFill>
                  <a:srgbClr val="000000"/>
                </a:solidFill>
                <a:latin typeface="Courier New"/>
                <a:cs typeface="Courier New"/>
              </a:rPr>
              <a:t>: </a:t>
            </a:r>
            <a:r>
              <a:rPr lang="da-DK" sz="1400" b="1" dirty="0" smtClean="0">
                <a:solidFill>
                  <a:srgbClr val="FF00FF"/>
                </a:solidFill>
                <a:latin typeface="Courier New"/>
                <a:cs typeface="Courier New"/>
              </a:rPr>
              <a:t>0.f</a:t>
            </a:r>
            <a:r>
              <a:rPr lang="da-DK" sz="1400" b="1" dirty="0" smtClean="0">
                <a:solidFill>
                  <a:srgbClr val="000000"/>
                </a:solidFill>
                <a:latin typeface="Courier New"/>
                <a:cs typeface="Courier New"/>
              </a:rPr>
              <a:t>);</a:t>
            </a:r>
            <a:endParaRPr lang="da-DK" sz="1400" b="1" dirty="0">
              <a:solidFill>
                <a:srgbClr val="000000"/>
              </a:solidFill>
              <a:latin typeface="Courier New"/>
              <a:cs typeface="Courier New"/>
            </a:endParaRPr>
          </a:p>
          <a:p>
            <a:pPr marL="0" indent="0">
              <a:buNone/>
            </a:pPr>
            <a:r>
              <a:rPr lang="da-DK" sz="1400" b="1" dirty="0" err="1" smtClean="0">
                <a:solidFill>
                  <a:srgbClr val="000000"/>
                </a:solidFill>
                <a:latin typeface="Courier New"/>
                <a:cs typeface="Courier New"/>
              </a:rPr>
              <a:t>acc</a:t>
            </a:r>
            <a:r>
              <a:rPr lang="da-DK" sz="1400" b="1" dirty="0" smtClean="0">
                <a:solidFill>
                  <a:srgbClr val="000000"/>
                </a:solidFill>
                <a:latin typeface="Courier New"/>
                <a:cs typeface="Courier New"/>
              </a:rPr>
              <a:t> </a:t>
            </a:r>
            <a:r>
              <a:rPr lang="da-DK" sz="1400" b="1" dirty="0">
                <a:solidFill>
                  <a:srgbClr val="000000"/>
                </a:solidFill>
                <a:latin typeface="Courier New"/>
                <a:cs typeface="Courier New"/>
              </a:rPr>
              <a:t>+= (mask * </a:t>
            </a:r>
            <a:r>
              <a:rPr lang="da-DK" sz="1400" b="1" dirty="0" err="1">
                <a:solidFill>
                  <a:srgbClr val="000000"/>
                </a:solidFill>
                <a:latin typeface="Courier New"/>
                <a:cs typeface="Courier New"/>
              </a:rPr>
              <a:t>temp</a:t>
            </a:r>
            <a:r>
              <a:rPr lang="da-DK" sz="1400" b="1" dirty="0">
                <a:solidFill>
                  <a:srgbClr val="000000"/>
                </a:solidFill>
                <a:latin typeface="Courier New"/>
                <a:cs typeface="Courier New"/>
              </a:rPr>
              <a:t>)</a:t>
            </a:r>
            <a:r>
              <a:rPr lang="da-DK" sz="1400" b="1" dirty="0" smtClean="0">
                <a:solidFill>
                  <a:srgbClr val="000000"/>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Faster Math Functions</a:t>
            </a:r>
            <a:endParaRPr lang="en-GB" dirty="0"/>
          </a:p>
        </p:txBody>
      </p:sp>
      <p:sp>
        <p:nvSpPr>
          <p:cNvPr id="3" name="Content Placeholder 2"/>
          <p:cNvSpPr>
            <a:spLocks noGrp="1"/>
          </p:cNvSpPr>
          <p:nvPr>
            <p:ph idx="1"/>
          </p:nvPr>
        </p:nvSpPr>
        <p:spPr>
          <a:xfrm>
            <a:off x="457200" y="1495448"/>
            <a:ext cx="8229600" cy="5117039"/>
          </a:xfrm>
        </p:spPr>
        <p:txBody>
          <a:bodyPr>
            <a:normAutofit fontScale="70000" lnSpcReduction="20000"/>
          </a:bodyPr>
          <a:lstStyle/>
          <a:p>
            <a:pPr>
              <a:lnSpc>
                <a:spcPct val="110000"/>
              </a:lnSpc>
              <a:spcAft>
                <a:spcPts val="600"/>
              </a:spcAft>
            </a:pPr>
            <a:r>
              <a:rPr lang="en-GB" dirty="0" smtClean="0"/>
              <a:t>OpenCL has a large library of built-in math functions (C99 + more), which have well defined precision requirements</a:t>
            </a:r>
          </a:p>
          <a:p>
            <a:pPr>
              <a:lnSpc>
                <a:spcPct val="110000"/>
              </a:lnSpc>
              <a:spcAft>
                <a:spcPts val="600"/>
              </a:spcAft>
            </a:pPr>
            <a:r>
              <a:rPr lang="en-GB" dirty="0" smtClean="0"/>
              <a:t>Some of these functions also have native variants, which drop the precision requirements in favour of performance</a:t>
            </a:r>
          </a:p>
          <a:p>
            <a:pPr lvl="1">
              <a:lnSpc>
                <a:spcPct val="110000"/>
              </a:lnSpc>
              <a:spcAft>
                <a:spcPts val="600"/>
              </a:spcAft>
            </a:pPr>
            <a:r>
              <a:rPr lang="en-GB" dirty="0" smtClean="0"/>
              <a:t>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pPr>
              <a:spcAft>
                <a:spcPts val="600"/>
              </a:spcAft>
            </a:pPr>
            <a:r>
              <a:rPr lang="en-GB" dirty="0"/>
              <a:t>There are also </a:t>
            </a:r>
            <a:r>
              <a:rPr lang="en-GB" b="1" dirty="0">
                <a:solidFill>
                  <a:srgbClr val="3366FF"/>
                </a:solidFill>
                <a:latin typeface="Courier New"/>
                <a:cs typeface="Courier New"/>
              </a:rPr>
              <a:t>half_</a:t>
            </a:r>
            <a:r>
              <a:rPr lang="en-GB" dirty="0"/>
              <a:t> variants of many of the math functions</a:t>
            </a:r>
          </a:p>
          <a:p>
            <a:pPr lvl="1">
              <a:spcAft>
                <a:spcPts val="600"/>
              </a:spcAft>
            </a:pPr>
            <a:r>
              <a:rPr lang="en-GB" dirty="0" smtClean="0"/>
              <a:t>These </a:t>
            </a:r>
            <a:r>
              <a:rPr lang="en-GB" i="1" dirty="0" smtClean="0"/>
              <a:t>do</a:t>
            </a:r>
            <a:r>
              <a:rPr lang="en-GB" dirty="0" smtClean="0"/>
              <a:t> </a:t>
            </a:r>
            <a:r>
              <a:rPr lang="en-GB" dirty="0"/>
              <a:t>have well-defined precision requirements</a:t>
            </a:r>
          </a:p>
          <a:p>
            <a:pPr>
              <a:lnSpc>
                <a:spcPct val="110000"/>
              </a:lnSpc>
              <a:spcAft>
                <a:spcPts val="600"/>
              </a:spcAft>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a:p>
            <a:pPr>
              <a:lnSpc>
                <a:spcPct val="110000"/>
              </a:lnSpc>
              <a:spcAft>
                <a:spcPts val="600"/>
              </a:spcAft>
            </a:pPr>
            <a:r>
              <a:rPr lang="en-GB" dirty="0"/>
              <a:t>There are </a:t>
            </a:r>
            <a:r>
              <a:rPr lang="en-GB" dirty="0" smtClean="0"/>
              <a:t>some special case functions that can improve performance, e.g.</a:t>
            </a:r>
          </a:p>
          <a:p>
            <a:pPr lvl="1">
              <a:lnSpc>
                <a:spcPct val="110000"/>
              </a:lnSpc>
              <a:spcAft>
                <a:spcPts val="600"/>
              </a:spcAft>
            </a:pPr>
            <a:r>
              <a:rPr lang="en-GB" b="1" dirty="0" err="1" smtClean="0">
                <a:solidFill>
                  <a:srgbClr val="3366FF"/>
                </a:solidFill>
                <a:latin typeface="Courier New"/>
                <a:cs typeface="Courier New"/>
              </a:rPr>
              <a:t>powr</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x,y</a:t>
            </a:r>
            <a:r>
              <a:rPr lang="en-GB" b="1" dirty="0" smtClean="0">
                <a:solidFill>
                  <a:srgbClr val="3366FF"/>
                </a:solidFill>
                <a:latin typeface="Courier New"/>
                <a:cs typeface="Courier New"/>
              </a:rPr>
              <a:t>)</a:t>
            </a:r>
            <a:r>
              <a:rPr lang="en-GB" dirty="0" smtClean="0"/>
              <a:t>where x is &gt;=0</a:t>
            </a:r>
          </a:p>
          <a:p>
            <a:pPr lvl="1">
              <a:lnSpc>
                <a:spcPct val="110000"/>
              </a:lnSpc>
              <a:spcAft>
                <a:spcPts val="600"/>
              </a:spcAft>
            </a:pPr>
            <a:r>
              <a:rPr lang="en-GB" b="1" dirty="0" err="1" smtClean="0">
                <a:solidFill>
                  <a:srgbClr val="3366FF"/>
                </a:solidFill>
                <a:latin typeface="Courier New"/>
                <a:cs typeface="Courier New"/>
              </a:rPr>
              <a:t>pown</a:t>
            </a:r>
            <a:r>
              <a:rPr lang="en-GB" b="1" dirty="0" smtClean="0">
                <a:solidFill>
                  <a:srgbClr val="3366FF"/>
                </a:solidFill>
                <a:latin typeface="Courier New"/>
                <a:cs typeface="Courier New"/>
              </a:rPr>
              <a:t>(</a:t>
            </a:r>
            <a:r>
              <a:rPr lang="en-GB" b="1" dirty="0" err="1">
                <a:solidFill>
                  <a:srgbClr val="3366FF"/>
                </a:solidFill>
                <a:latin typeface="Courier New"/>
                <a:cs typeface="Courier New"/>
              </a:rPr>
              <a:t>x,y</a:t>
            </a:r>
            <a:r>
              <a:rPr lang="en-GB" b="1" dirty="0">
                <a:solidFill>
                  <a:srgbClr val="3366FF"/>
                </a:solidFill>
                <a:latin typeface="Courier New"/>
                <a:cs typeface="Courier New"/>
              </a:rPr>
              <a:t>)</a:t>
            </a:r>
            <a:r>
              <a:rPr lang="en-GB" dirty="0"/>
              <a:t>where </a:t>
            </a:r>
            <a:r>
              <a:rPr lang="en-GB" dirty="0" smtClean="0"/>
              <a:t>y is an integer</a:t>
            </a:r>
            <a:endParaRPr lang="en-GB" dirty="0"/>
          </a:p>
          <a:p>
            <a:pPr>
              <a:lnSpc>
                <a:spcPct val="110000"/>
              </a:lnSpc>
              <a:spcAft>
                <a:spcPts val="600"/>
              </a:spcAft>
            </a:pP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lnSpcReduction="10000"/>
          </a:bodyPr>
          <a:lstStyle/>
          <a:p>
            <a:r>
              <a:rPr lang="en-GB" dirty="0" smtClean="0"/>
              <a:t>OpenCL provides a half precision data type</a:t>
            </a:r>
          </a:p>
          <a:p>
            <a:pPr lvl="1"/>
            <a:r>
              <a:rPr lang="en-GB" dirty="0" smtClean="0"/>
              <a:t>This can only be used as storage </a:t>
            </a:r>
          </a:p>
          <a:p>
            <a:pPr marL="457200" lvl="1" indent="0">
              <a:buNone/>
            </a:pPr>
            <a:r>
              <a:rPr lang="en-GB" dirty="0"/>
              <a:t> </a:t>
            </a:r>
            <a:r>
              <a:rPr lang="en-GB" dirty="0" smtClean="0"/>
              <a:t>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the </a:t>
            </a:r>
            <a:r>
              <a:rPr lang="en-GB" b="1" dirty="0" smtClean="0">
                <a:solidFill>
                  <a:srgbClr val="3366FF"/>
                </a:solidFill>
                <a:latin typeface="Courier New"/>
                <a:cs typeface="Courier New"/>
              </a:rPr>
              <a:t>cl_khr_fp16</a:t>
            </a:r>
            <a:r>
              <a:rPr lang="en-GB" dirty="0"/>
              <a:t> </a:t>
            </a:r>
            <a:r>
              <a:rPr lang="en-GB" dirty="0" smtClean="0"/>
              <a:t>extension, you can also perform arithmetic on these types, and use the built-in math functions</a:t>
            </a:r>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for Image Support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008000"/>
                </a:solidFill>
                <a:latin typeface="Courier New"/>
                <a:cs typeface="Courier New"/>
              </a:rPr>
              <a:t>// Check if device supports images</a:t>
            </a:r>
          </a:p>
          <a:p>
            <a:pPr marL="0" indent="0">
              <a:buNone/>
            </a:pPr>
            <a:r>
              <a:rPr lang="en-GB" b="1" i="1" dirty="0" err="1" smtClean="0">
                <a:solidFill>
                  <a:srgbClr val="3366FF"/>
                </a:solidFill>
                <a:latin typeface="Courier New"/>
                <a:cs typeface="Courier New"/>
              </a:rPr>
              <a:t>cl_bool</a:t>
            </a:r>
            <a:r>
              <a:rPr lang="en-GB" b="1" dirty="0" smtClean="0">
                <a:latin typeface="Courier New"/>
                <a:cs typeface="Courier New"/>
              </a:rPr>
              <a:t> </a:t>
            </a:r>
            <a:r>
              <a:rPr lang="en-GB" b="1" dirty="0" err="1" smtClean="0">
                <a:latin typeface="Courier New"/>
                <a:cs typeface="Courier New"/>
              </a:rPr>
              <a:t>imageSupport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smtClean="0">
                <a:latin typeface="Courier New"/>
                <a:cs typeface="Courier New"/>
              </a:rPr>
              <a:t>  &lt;CL_DEVICE_IMAGE_SUPPORT&gt;(</a:t>
            </a:r>
          </a:p>
          <a:p>
            <a:pPr marL="0" indent="0">
              <a:buNone/>
            </a:pPr>
            <a:r>
              <a:rPr lang="en-GB" b="1" dirty="0" smtClean="0">
                <a:latin typeface="Courier New"/>
                <a:cs typeface="Courier New"/>
              </a:rPr>
              <a:t>  &amp;</a:t>
            </a:r>
            <a:r>
              <a:rPr lang="en-GB" b="1" dirty="0" err="1" smtClean="0">
                <a:latin typeface="Courier New"/>
                <a:cs typeface="Courier New"/>
              </a:rPr>
              <a:t>imageSupport</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a:latin typeface="Courier New"/>
              <a:cs typeface="Courier New"/>
            </a:endParaRPr>
          </a:p>
          <a:p>
            <a:pPr marL="0" indent="0">
              <a:buNone/>
            </a:pPr>
            <a:r>
              <a:rPr lang="en-GB" b="1" dirty="0" smtClean="0">
                <a:solidFill>
                  <a:srgbClr val="008000"/>
                </a:solidFill>
                <a:latin typeface="Courier New"/>
                <a:cs typeface="Courier New"/>
              </a:rPr>
              <a:t>// Check maximum image dimensions</a:t>
            </a:r>
          </a:p>
          <a:p>
            <a:pPr marL="0" indent="0">
              <a:buNone/>
            </a:pPr>
            <a:r>
              <a:rPr lang="en-GB" b="1" i="1" dirty="0" err="1" smtClean="0">
                <a:solidFill>
                  <a:srgbClr val="3366FF"/>
                </a:solidFill>
                <a:latin typeface="Courier New"/>
                <a:cs typeface="Courier New"/>
              </a:rPr>
              <a:t>size_t</a:t>
            </a:r>
            <a:r>
              <a:rPr lang="en-GB" b="1" dirty="0" smtClean="0">
                <a:solidFill>
                  <a:srgbClr val="3366FF"/>
                </a:solidFill>
                <a:latin typeface="Courier New"/>
                <a:cs typeface="Courier New"/>
              </a:rPr>
              <a:t> </a:t>
            </a:r>
            <a:r>
              <a:rPr lang="en-GB" b="1" dirty="0" err="1" smtClean="0">
                <a:latin typeface="Courier New"/>
                <a:cs typeface="Courier New"/>
              </a:rPr>
              <a:t>maxWidth</a:t>
            </a:r>
            <a:r>
              <a:rPr lang="en-GB" b="1" dirty="0" smtClean="0">
                <a:latin typeface="Courier New"/>
                <a:cs typeface="Courier New"/>
              </a:rPr>
              <a:t>, </a:t>
            </a:r>
            <a:r>
              <a:rPr lang="en-GB" b="1" dirty="0" err="1" smtClean="0">
                <a:latin typeface="Courier New"/>
                <a:cs typeface="Courier New"/>
              </a:rPr>
              <a:t>maxHeight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&lt;CL_DEVICE_IMAGE2D_MAX_WIDTH&gt;(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maxWidth</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&lt;CL_DEVICE_IMAGE2D_MAX_HEIGHT&gt;(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maxHeight</a:t>
            </a:r>
            <a:endParaRPr lang="en-GB" b="1" dirty="0" smtClean="0">
              <a:latin typeface="Courier New"/>
              <a:cs typeface="Courier New"/>
            </a:endParaRPr>
          </a:p>
          <a:p>
            <a:pPr marL="0" indent="0">
              <a:buNone/>
            </a:pPr>
            <a:r>
              <a:rPr lang="en-GB" b="1" dirty="0" smtClean="0">
                <a:latin typeface="Courier New"/>
                <a:cs typeface="Courier New"/>
              </a:rPr>
              <a:t>)</a:t>
            </a:r>
            <a:r>
              <a:rPr lang="en-GB" b="1" dirty="0">
                <a:latin typeface="Courier New"/>
                <a:cs typeface="Courier New"/>
              </a:rPr>
              <a:t>;</a:t>
            </a: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r>
              <a:rPr lang="en-GB" b="1" dirty="0" smtClean="0">
                <a:solidFill>
                  <a:srgbClr val="008000"/>
                </a:solidFill>
                <a:latin typeface="Courier New"/>
                <a:cs typeface="Courier New"/>
              </a:rPr>
              <a:t>// Get list of supported image formats</a:t>
            </a:r>
          </a:p>
          <a:p>
            <a:pPr marL="0" indent="0">
              <a:buNone/>
            </a:pPr>
            <a:r>
              <a:rPr lang="en-GB" b="1" dirty="0" err="1" smtClean="0">
                <a:latin typeface="Courier New"/>
                <a:cs typeface="Courier New"/>
              </a:rPr>
              <a:t>std</a:t>
            </a:r>
            <a:r>
              <a:rPr lang="en-GB" b="1" dirty="0" smtClean="0">
                <a:latin typeface="Courier New"/>
                <a:cs typeface="Courier New"/>
              </a:rPr>
              <a:t>::vector&lt;cl::</a:t>
            </a:r>
            <a:r>
              <a:rPr lang="en-GB" b="1" dirty="0" err="1" smtClean="0">
                <a:latin typeface="Courier New"/>
                <a:cs typeface="Courier New"/>
              </a:rPr>
              <a:t>ImageFormat</a:t>
            </a:r>
            <a:r>
              <a:rPr lang="en-GB" b="1" dirty="0" smtClean="0">
                <a:latin typeface="Courier New"/>
                <a:cs typeface="Courier New"/>
              </a:rPr>
              <a:t>&gt; formats;</a:t>
            </a:r>
          </a:p>
          <a:p>
            <a:pPr marL="0" indent="0">
              <a:buNone/>
            </a:pPr>
            <a:r>
              <a:rPr lang="en-GB" b="1" dirty="0" err="1" smtClean="0">
                <a:latin typeface="Courier New"/>
                <a:cs typeface="Courier New"/>
              </a:rPr>
              <a:t>context.</a:t>
            </a:r>
            <a:r>
              <a:rPr lang="en-GB" b="1" dirty="0" err="1" smtClean="0">
                <a:solidFill>
                  <a:srgbClr val="3366FF"/>
                </a:solidFill>
                <a:latin typeface="Courier New"/>
                <a:cs typeface="Courier New"/>
              </a:rPr>
              <a:t>getSupportedImageFormat</a:t>
            </a:r>
            <a:r>
              <a:rPr lang="en-GB" b="1" dirty="0" err="1" smtClean="0">
                <a:latin typeface="Courier New"/>
                <a:cs typeface="Courier New"/>
              </a:rPr>
              <a:t>s</a:t>
            </a:r>
            <a:r>
              <a:rPr lang="en-GB" b="1" dirty="0" smtClean="0">
                <a:latin typeface="Courier New"/>
                <a:cs typeface="Courier New"/>
              </a:rPr>
              <a:t>(</a:t>
            </a:r>
          </a:p>
          <a:p>
            <a:pPr marL="0" indent="0">
              <a:buNone/>
            </a:pPr>
            <a:r>
              <a:rPr lang="en-GB" b="1" dirty="0">
                <a:latin typeface="Courier New"/>
                <a:cs typeface="Courier New"/>
              </a:rPr>
              <a:t> </a:t>
            </a:r>
            <a:r>
              <a:rPr lang="en-GB" b="1" dirty="0" smtClean="0">
                <a:latin typeface="Courier New"/>
                <a:cs typeface="Courier New"/>
              </a:rPr>
              <a:t> CL_MEM_READ_WRITE,</a:t>
            </a:r>
          </a:p>
          <a:p>
            <a:pPr marL="0" indent="0">
              <a:buNone/>
            </a:pPr>
            <a:r>
              <a:rPr lang="en-GB" b="1" dirty="0">
                <a:latin typeface="Courier New"/>
                <a:cs typeface="Courier New"/>
              </a:rPr>
              <a:t> </a:t>
            </a:r>
            <a:r>
              <a:rPr lang="en-GB" b="1" dirty="0" smtClean="0">
                <a:latin typeface="Courier New"/>
                <a:cs typeface="Courier New"/>
              </a:rPr>
              <a:t> CL_MEM_OBJECT_IMAGE2D,</a:t>
            </a:r>
          </a:p>
          <a:p>
            <a:pPr marL="0" indent="0">
              <a:buNone/>
            </a:pPr>
            <a:r>
              <a:rPr lang="en-GB" b="1" dirty="0">
                <a:latin typeface="Courier New"/>
                <a:cs typeface="Courier New"/>
              </a:rPr>
              <a:t> </a:t>
            </a:r>
            <a:r>
              <a:rPr lang="en-GB" b="1" dirty="0" smtClean="0">
                <a:latin typeface="Courier New"/>
                <a:cs typeface="Courier New"/>
              </a:rPr>
              <a:t> &amp;formats</a:t>
            </a: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smtClean="0"/>
              <a:t>Presence of image support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The kernel compiler will define the </a:t>
            </a:r>
            <a:r>
              <a:rPr lang="en-GB" dirty="0" err="1" smtClean="0"/>
              <a:t>preprocessor</a:t>
            </a:r>
            <a:r>
              <a:rPr lang="en-GB" dirty="0" smtClean="0"/>
              <a:t> macro </a:t>
            </a:r>
            <a:r>
              <a:rPr lang="en-GB" b="1" dirty="0" smtClean="0">
                <a:solidFill>
                  <a:srgbClr val="3366FF"/>
                </a:solidFill>
                <a:latin typeface="Courier New"/>
                <a:cs typeface="Courier New"/>
              </a:rPr>
              <a:t>__IMAGE_SUPPORT__=1</a:t>
            </a:r>
            <a:r>
              <a:rPr lang="en-GB" dirty="0" smtClean="0"/>
              <a:t> when building programs if images are supported</a:t>
            </a:r>
          </a:p>
          <a:p>
            <a:pPr marL="285750" indent="-285750">
              <a:buFont typeface="Arial"/>
              <a:buChar char="•"/>
            </a:pPr>
            <a:r>
              <a:rPr lang="en-GB" dirty="0" smtClean="0"/>
              <a:t>Maximum image dimensions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endParaRPr lang="en-GB" dirty="0" smtClean="0"/>
          </a:p>
          <a:p>
            <a:pPr marL="742950" lvl="1" indent="-285750">
              <a:buFont typeface="Arial"/>
              <a:buChar char="•"/>
            </a:pPr>
            <a:r>
              <a:rPr lang="en-GB" dirty="0" smtClean="0"/>
              <a:t>Max for 2D must be at least 8192x8192</a:t>
            </a:r>
          </a:p>
          <a:p>
            <a:pPr marL="742950" lvl="1" indent="-285750">
              <a:buFont typeface="Arial"/>
              <a:buChar char="•"/>
            </a:pPr>
            <a:r>
              <a:rPr lang="en-GB" dirty="0" smtClean="0"/>
              <a:t>Max for 3D must be at least 2048x2048x2048</a:t>
            </a:r>
          </a:p>
          <a:p>
            <a:pPr marL="285750" indent="-285750">
              <a:buFont typeface="Arial"/>
              <a:buChar char="•"/>
            </a:pPr>
            <a:r>
              <a:rPr lang="en-GB" dirty="0" smtClean="0"/>
              <a:t>A list of image formats supported by the target device can be queried with </a:t>
            </a:r>
            <a:r>
              <a:rPr lang="en-GB" b="1" dirty="0" err="1" smtClean="0">
                <a:solidFill>
                  <a:srgbClr val="3366FF"/>
                </a:solidFill>
                <a:latin typeface="Courier New"/>
                <a:cs typeface="Courier New"/>
              </a:rPr>
              <a:t>getSupportedImageFormats</a:t>
            </a: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2579565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Autofit/>
          </a:bodyPr>
          <a:lstStyle/>
          <a:p>
            <a:pPr marL="0" indent="0">
              <a:buNone/>
            </a:pPr>
            <a:r>
              <a:rPr lang="en-GB" sz="1200" b="1" dirty="0">
                <a:latin typeface="Courier New"/>
                <a:cs typeface="Courier New"/>
              </a:rPr>
              <a:t>cl::</a:t>
            </a:r>
            <a:r>
              <a:rPr lang="en-GB" sz="1200" b="1" dirty="0" err="1">
                <a:latin typeface="Courier New"/>
                <a:cs typeface="Courier New"/>
              </a:rPr>
              <a:t>ImageFormat</a:t>
            </a:r>
            <a:r>
              <a:rPr lang="en-GB" sz="1200" b="1" dirty="0">
                <a:latin typeface="Courier New"/>
                <a:cs typeface="Courier New"/>
              </a:rPr>
              <a:t> </a:t>
            </a:r>
            <a:r>
              <a:rPr lang="en-GB" sz="1200" b="1" dirty="0">
                <a:solidFill>
                  <a:schemeClr val="accent4"/>
                </a:solidFill>
                <a:latin typeface="Courier New"/>
                <a:cs typeface="Courier New"/>
              </a:rPr>
              <a:t>format</a:t>
            </a:r>
            <a:r>
              <a:rPr lang="en-GB" sz="1200" b="1" dirty="0">
                <a:latin typeface="Courier New"/>
                <a:cs typeface="Courier New"/>
              </a:rPr>
              <a:t>(</a:t>
            </a:r>
          </a:p>
          <a:p>
            <a:pPr marL="0" indent="0">
              <a:buNone/>
            </a:pPr>
            <a:r>
              <a:rPr lang="en-GB" sz="1200" b="1" dirty="0">
                <a:latin typeface="Courier New"/>
                <a:cs typeface="Courier New"/>
              </a:rPr>
              <a:t>  CL_RGBA,      </a:t>
            </a:r>
            <a:r>
              <a:rPr lang="en-GB" sz="1200" b="1" dirty="0">
                <a:solidFill>
                  <a:srgbClr val="008000"/>
                </a:solidFill>
                <a:latin typeface="Courier New"/>
                <a:cs typeface="Courier New"/>
              </a:rPr>
              <a:t>// channel order</a:t>
            </a:r>
          </a:p>
          <a:p>
            <a:pPr marL="0" indent="0">
              <a:buNone/>
            </a:pPr>
            <a:r>
              <a:rPr lang="en-GB" sz="1200" b="1" dirty="0">
                <a:latin typeface="Courier New"/>
                <a:cs typeface="Courier New"/>
              </a:rPr>
              <a:t>  CL_UNORM_INT8 </a:t>
            </a:r>
            <a:r>
              <a:rPr lang="en-GB" sz="1200" b="1" dirty="0">
                <a:solidFill>
                  <a:srgbClr val="008000"/>
                </a:solidFill>
                <a:latin typeface="Courier New"/>
                <a:cs typeface="Courier New"/>
              </a:rPr>
              <a:t>// channel data type</a:t>
            </a:r>
          </a:p>
          <a:p>
            <a:pPr marL="0" indent="0">
              <a:buNone/>
            </a:pPr>
            <a:r>
              <a:rPr lang="en-GB" sz="1200" b="1" dirty="0">
                <a:latin typeface="Courier New"/>
                <a:cs typeface="Courier New"/>
              </a:rPr>
              <a:t>);</a:t>
            </a:r>
          </a:p>
          <a:p>
            <a:pPr marL="0" indent="0">
              <a:buNone/>
            </a:pPr>
            <a:endParaRPr lang="en-GB" sz="1200" b="1" dirty="0">
              <a:latin typeface="Courier New"/>
              <a:cs typeface="Courier New"/>
            </a:endParaRPr>
          </a:p>
          <a:p>
            <a:pPr marL="0" indent="0">
              <a:buNone/>
            </a:pPr>
            <a:r>
              <a:rPr lang="en-GB" sz="1200" b="1" dirty="0">
                <a:latin typeface="Courier New"/>
                <a:cs typeface="Courier New"/>
              </a:rPr>
              <a:t>cl::Image2D </a:t>
            </a:r>
            <a:r>
              <a:rPr lang="en-GB" sz="1200" b="1" dirty="0" err="1">
                <a:solidFill>
                  <a:schemeClr val="accent4"/>
                </a:solidFill>
                <a:latin typeface="Courier New"/>
                <a:cs typeface="Courier New"/>
              </a:rPr>
              <a:t>d_image</a:t>
            </a:r>
            <a:r>
              <a:rPr lang="en-GB" sz="1200" b="1" dirty="0">
                <a:latin typeface="Courier New"/>
                <a:cs typeface="Courier New"/>
              </a:rPr>
              <a:t>(</a:t>
            </a:r>
          </a:p>
          <a:p>
            <a:pPr marL="0" indent="0">
              <a:buNone/>
            </a:pPr>
            <a:r>
              <a:rPr lang="en-GB" sz="1200" b="1" dirty="0">
                <a:latin typeface="Courier New"/>
                <a:cs typeface="Courier New"/>
              </a:rPr>
              <a:t>  context,          </a:t>
            </a:r>
            <a:r>
              <a:rPr lang="en-GB" sz="1200" b="1" dirty="0">
                <a:solidFill>
                  <a:srgbClr val="008000"/>
                </a:solidFill>
                <a:latin typeface="Courier New"/>
                <a:cs typeface="Courier New"/>
              </a:rPr>
              <a:t>// context object</a:t>
            </a:r>
          </a:p>
          <a:p>
            <a:pPr marL="0" indent="0">
              <a:buNone/>
            </a:pPr>
            <a:r>
              <a:rPr lang="en-GB" sz="1200" b="1" dirty="0">
                <a:latin typeface="Courier New"/>
                <a:cs typeface="Courier New"/>
              </a:rPr>
              <a:t>  CL_MEM_READ_ONLY, </a:t>
            </a:r>
            <a:r>
              <a:rPr lang="en-GB" sz="1200" b="1" dirty="0">
                <a:solidFill>
                  <a:srgbClr val="008000"/>
                </a:solidFill>
                <a:latin typeface="Courier New"/>
                <a:cs typeface="Courier New"/>
              </a:rPr>
              <a:t>// memory access flags</a:t>
            </a:r>
          </a:p>
          <a:p>
            <a:pPr marL="0" indent="0">
              <a:buNone/>
            </a:pPr>
            <a:r>
              <a:rPr lang="en-GB" sz="1200" b="1" dirty="0">
                <a:latin typeface="Courier New"/>
                <a:cs typeface="Courier New"/>
              </a:rPr>
              <a:t>  format,           </a:t>
            </a:r>
            <a:r>
              <a:rPr lang="en-GB" sz="1200" b="1" dirty="0">
                <a:solidFill>
                  <a:srgbClr val="008000"/>
                </a:solidFill>
                <a:latin typeface="Courier New"/>
                <a:cs typeface="Courier New"/>
              </a:rPr>
              <a:t>// image format (above)</a:t>
            </a:r>
          </a:p>
          <a:p>
            <a:pPr marL="0" indent="0">
              <a:buNone/>
            </a:pPr>
            <a:r>
              <a:rPr lang="en-GB" sz="1200" b="1" dirty="0">
                <a:latin typeface="Courier New"/>
                <a:cs typeface="Courier New"/>
              </a:rPr>
              <a:t>  width,            </a:t>
            </a:r>
            <a:r>
              <a:rPr lang="en-GB" sz="1200" b="1" dirty="0">
                <a:solidFill>
                  <a:srgbClr val="008000"/>
                </a:solidFill>
                <a:latin typeface="Courier New"/>
                <a:cs typeface="Courier New"/>
              </a:rPr>
              <a:t>// image width</a:t>
            </a:r>
          </a:p>
          <a:p>
            <a:pPr marL="0" indent="0">
              <a:buNone/>
            </a:pPr>
            <a:r>
              <a:rPr lang="en-GB" sz="1200" b="1" dirty="0">
                <a:latin typeface="Courier New"/>
                <a:cs typeface="Courier New"/>
              </a:rPr>
              <a:t>  height,           </a:t>
            </a:r>
            <a:r>
              <a:rPr lang="en-GB" sz="1200" b="1" dirty="0">
                <a:solidFill>
                  <a:srgbClr val="008000"/>
                </a:solidFill>
                <a:latin typeface="Courier New"/>
                <a:cs typeface="Courier New"/>
              </a:rPr>
              <a:t>// image height</a:t>
            </a:r>
          </a:p>
          <a:p>
            <a:pPr marL="0" indent="0">
              <a:buNone/>
            </a:pPr>
            <a:r>
              <a:rPr lang="en-GB" sz="1200" b="1" dirty="0">
                <a:latin typeface="Courier New"/>
                <a:cs typeface="Courier New"/>
              </a:rPr>
              <a:t>);</a:t>
            </a:r>
          </a:p>
          <a:p>
            <a:pPr marL="0" indent="0">
              <a:buNone/>
            </a:pPr>
            <a:endParaRPr lang="en-GB" sz="1200" b="1" dirty="0">
              <a:latin typeface="Courier New"/>
              <a:cs typeface="Courier New"/>
            </a:endParaRPr>
          </a:p>
          <a:p>
            <a:pPr marL="0" indent="0">
              <a:buNone/>
            </a:pPr>
            <a:r>
              <a:rPr lang="hr-HR" sz="1200" b="1" dirty="0">
                <a:latin typeface="Courier New"/>
                <a:cs typeface="Courier New"/>
              </a:rPr>
              <a:t>cl:</a:t>
            </a:r>
            <a:r>
              <a:rPr lang="hr-HR" sz="1200" b="1" dirty="0" smtClean="0">
                <a:latin typeface="Courier New"/>
                <a:cs typeface="Courier New"/>
              </a:rPr>
              <a:t>:array&lt;size_type, </a:t>
            </a:r>
            <a:r>
              <a:rPr lang="hr-HR" sz="1200" b="1" dirty="0" smtClean="0">
                <a:solidFill>
                  <a:srgbClr val="FF00FF"/>
                </a:solidFill>
                <a:latin typeface="Courier New"/>
                <a:cs typeface="Courier New"/>
              </a:rPr>
              <a:t>3</a:t>
            </a:r>
            <a:r>
              <a:rPr lang="hr-HR" sz="1200" b="1" dirty="0">
                <a:latin typeface="Courier New"/>
                <a:cs typeface="Courier New"/>
              </a:rPr>
              <a:t>&gt; origin;</a:t>
            </a:r>
          </a:p>
          <a:p>
            <a:pPr marL="0" indent="0">
              <a:buNone/>
            </a:pPr>
            <a:r>
              <a:rPr lang="hr-HR" sz="1200" b="1" dirty="0">
                <a:latin typeface="Courier New"/>
                <a:cs typeface="Courier New"/>
              </a:rPr>
              <a:t>    origin[</a:t>
            </a:r>
            <a:r>
              <a:rPr lang="hr-HR" sz="1200" b="1" dirty="0">
                <a:solidFill>
                  <a:srgbClr val="FF00FF"/>
                </a:solidFill>
                <a:latin typeface="Courier New"/>
                <a:cs typeface="Courier New"/>
              </a:rPr>
              <a:t>0</a:t>
            </a:r>
            <a:r>
              <a:rPr lang="hr-HR" sz="1200" b="1" dirty="0">
                <a:latin typeface="Courier New"/>
                <a:cs typeface="Courier New"/>
              </a:rPr>
              <a:t>] = origin[</a:t>
            </a:r>
            <a:r>
              <a:rPr lang="hr-HR" sz="1200" b="1" dirty="0">
                <a:solidFill>
                  <a:srgbClr val="FF00FF"/>
                </a:solidFill>
                <a:latin typeface="Courier New"/>
                <a:cs typeface="Courier New"/>
              </a:rPr>
              <a:t>1</a:t>
            </a:r>
            <a:r>
              <a:rPr lang="hr-HR" sz="1200" b="1" dirty="0">
                <a:latin typeface="Courier New"/>
                <a:cs typeface="Courier New"/>
              </a:rPr>
              <a:t>] = origin[</a:t>
            </a:r>
            <a:r>
              <a:rPr lang="hr-HR" sz="1200" b="1" dirty="0">
                <a:solidFill>
                  <a:srgbClr val="FF00FF"/>
                </a:solidFill>
                <a:latin typeface="Courier New"/>
                <a:cs typeface="Courier New"/>
              </a:rPr>
              <a:t>2</a:t>
            </a:r>
            <a:r>
              <a:rPr lang="hr-HR" sz="1200" b="1" dirty="0">
                <a:latin typeface="Courier New"/>
                <a:cs typeface="Courier New"/>
              </a:rPr>
              <a:t>] = </a:t>
            </a:r>
            <a:r>
              <a:rPr lang="hr-HR" sz="1200" b="1" dirty="0">
                <a:solidFill>
                  <a:srgbClr val="FF00FF"/>
                </a:solidFill>
                <a:latin typeface="Courier New"/>
                <a:cs typeface="Courier New"/>
              </a:rPr>
              <a:t>0</a:t>
            </a:r>
            <a:r>
              <a:rPr lang="hr-HR" sz="1200" b="1" dirty="0">
                <a:latin typeface="Courier New"/>
                <a:cs typeface="Courier New"/>
              </a:rPr>
              <a:t>;</a:t>
            </a:r>
          </a:p>
          <a:p>
            <a:pPr marL="0" indent="0">
              <a:buNone/>
            </a:pPr>
            <a:r>
              <a:rPr lang="hr-HR" sz="1200" b="1" dirty="0">
                <a:latin typeface="Courier New"/>
                <a:cs typeface="Courier New"/>
              </a:rPr>
              <a:t>cl:</a:t>
            </a:r>
            <a:r>
              <a:rPr lang="hr-HR" sz="1200" b="1" dirty="0" smtClean="0">
                <a:latin typeface="Courier New"/>
                <a:cs typeface="Courier New"/>
              </a:rPr>
              <a:t>:array&lt;size_type, </a:t>
            </a:r>
            <a:r>
              <a:rPr lang="hr-HR" sz="1200" b="1" dirty="0" smtClean="0">
                <a:solidFill>
                  <a:srgbClr val="FF00FF"/>
                </a:solidFill>
                <a:latin typeface="Courier New"/>
                <a:cs typeface="Courier New"/>
              </a:rPr>
              <a:t>3</a:t>
            </a:r>
            <a:r>
              <a:rPr lang="hr-HR" sz="1200" b="1" dirty="0">
                <a:latin typeface="Courier New"/>
                <a:cs typeface="Courier New"/>
              </a:rPr>
              <a:t>&gt; region;</a:t>
            </a:r>
          </a:p>
          <a:p>
            <a:pPr marL="0" indent="0">
              <a:buNone/>
            </a:pPr>
            <a:r>
              <a:rPr lang="hr-HR" sz="1200" b="1" dirty="0">
                <a:latin typeface="Courier New"/>
                <a:cs typeface="Courier New"/>
              </a:rPr>
              <a:t>    region[</a:t>
            </a:r>
            <a:r>
              <a:rPr lang="hr-HR" sz="1200" b="1" dirty="0">
                <a:solidFill>
                  <a:srgbClr val="FF00FF"/>
                </a:solidFill>
                <a:latin typeface="Courier New"/>
                <a:cs typeface="Courier New"/>
              </a:rPr>
              <a:t>0</a:t>
            </a:r>
            <a:r>
              <a:rPr lang="hr-HR" sz="1200" b="1" dirty="0">
                <a:latin typeface="Courier New"/>
                <a:cs typeface="Courier New"/>
              </a:rPr>
              <a:t>] = </a:t>
            </a:r>
            <a:r>
              <a:rPr lang="hr-HR" sz="1200" b="1" dirty="0" smtClean="0">
                <a:latin typeface="Courier New"/>
                <a:cs typeface="Courier New"/>
              </a:rPr>
              <a:t>width;</a:t>
            </a:r>
            <a:endParaRPr lang="hr-HR" sz="1200" b="1" dirty="0">
              <a:latin typeface="Courier New"/>
              <a:cs typeface="Courier New"/>
            </a:endParaRPr>
          </a:p>
          <a:p>
            <a:pPr marL="0" indent="0">
              <a:buNone/>
            </a:pPr>
            <a:r>
              <a:rPr lang="hr-HR" sz="1200" b="1" dirty="0">
                <a:latin typeface="Courier New"/>
                <a:cs typeface="Courier New"/>
              </a:rPr>
              <a:t>    region[</a:t>
            </a:r>
            <a:r>
              <a:rPr lang="hr-HR" sz="1200" b="1" dirty="0">
                <a:solidFill>
                  <a:srgbClr val="FF00FF"/>
                </a:solidFill>
                <a:latin typeface="Courier New"/>
                <a:cs typeface="Courier New"/>
              </a:rPr>
              <a:t>1</a:t>
            </a:r>
            <a:r>
              <a:rPr lang="hr-HR" sz="1200" b="1" dirty="0">
                <a:latin typeface="Courier New"/>
                <a:cs typeface="Courier New"/>
              </a:rPr>
              <a:t>] = </a:t>
            </a:r>
            <a:r>
              <a:rPr lang="hr-HR" sz="1200" b="1" dirty="0" smtClean="0">
                <a:latin typeface="Courier New"/>
                <a:cs typeface="Courier New"/>
              </a:rPr>
              <a:t>height;</a:t>
            </a:r>
            <a:endParaRPr lang="hr-HR" sz="1200" b="1" dirty="0">
              <a:latin typeface="Courier New"/>
              <a:cs typeface="Courier New"/>
            </a:endParaRPr>
          </a:p>
          <a:p>
            <a:pPr marL="0" indent="0">
              <a:buNone/>
            </a:pPr>
            <a:r>
              <a:rPr lang="hr-HR" sz="1200" b="1" dirty="0">
                <a:latin typeface="Courier New"/>
                <a:cs typeface="Courier New"/>
              </a:rPr>
              <a:t>    region[</a:t>
            </a:r>
            <a:r>
              <a:rPr lang="hr-HR" sz="1200" b="1" dirty="0">
                <a:solidFill>
                  <a:srgbClr val="FF00FF"/>
                </a:solidFill>
                <a:latin typeface="Courier New"/>
                <a:cs typeface="Courier New"/>
              </a:rPr>
              <a:t>2</a:t>
            </a:r>
            <a:r>
              <a:rPr lang="hr-HR" sz="1200" b="1" dirty="0">
                <a:latin typeface="Courier New"/>
                <a:cs typeface="Courier New"/>
              </a:rPr>
              <a:t>] = </a:t>
            </a:r>
            <a:r>
              <a:rPr lang="hr-HR" sz="1200" b="1" dirty="0">
                <a:solidFill>
                  <a:srgbClr val="FF00FF"/>
                </a:solidFill>
                <a:latin typeface="Courier New"/>
                <a:cs typeface="Courier New"/>
              </a:rPr>
              <a:t>1</a:t>
            </a:r>
            <a:r>
              <a:rPr lang="hr-HR" sz="1200" b="1" dirty="0">
                <a:latin typeface="Courier New"/>
                <a:cs typeface="Courier New"/>
              </a:rPr>
              <a:t>;</a:t>
            </a:r>
            <a:endParaRPr lang="en-GB" sz="1200" b="1" dirty="0">
              <a:latin typeface="Courier New"/>
              <a:cs typeface="Courier New"/>
            </a:endParaRPr>
          </a:p>
          <a:p>
            <a:pPr marL="0" indent="0">
              <a:buNone/>
            </a:pPr>
            <a:r>
              <a:rPr lang="en-GB" sz="1200" b="1" dirty="0" err="1">
                <a:latin typeface="Courier New"/>
                <a:cs typeface="Courier New"/>
              </a:rPr>
              <a:t>queue.</a:t>
            </a:r>
            <a:r>
              <a:rPr lang="en-GB" sz="1200" b="1" dirty="0" err="1">
                <a:solidFill>
                  <a:srgbClr val="3366FF"/>
                </a:solidFill>
                <a:latin typeface="Courier New"/>
                <a:cs typeface="Courier New"/>
              </a:rPr>
              <a:t>enqueueWriteImage</a:t>
            </a:r>
            <a:r>
              <a:rPr lang="en-GB" sz="1200" b="1" dirty="0">
                <a:latin typeface="Courier New"/>
                <a:cs typeface="Courier New"/>
              </a:rPr>
              <a:t>(</a:t>
            </a:r>
          </a:p>
          <a:p>
            <a:pPr marL="0" indent="0">
              <a:buNone/>
            </a:pPr>
            <a:r>
              <a:rPr lang="en-GB" sz="1200" b="1" dirty="0">
                <a:latin typeface="Courier New"/>
                <a:cs typeface="Courier New"/>
              </a:rPr>
              <a:t>  </a:t>
            </a:r>
            <a:r>
              <a:rPr lang="en-GB" sz="1200" b="1" dirty="0" err="1">
                <a:latin typeface="Courier New"/>
                <a:cs typeface="Courier New"/>
              </a:rPr>
              <a:t>d_image</a:t>
            </a:r>
            <a:r>
              <a:rPr lang="en-GB" sz="1200" b="1" dirty="0">
                <a:latin typeface="Courier New"/>
                <a:cs typeface="Courier New"/>
              </a:rPr>
              <a:t>,      </a:t>
            </a:r>
            <a:r>
              <a:rPr lang="en-GB" sz="1200" b="1" dirty="0">
                <a:solidFill>
                  <a:srgbClr val="008000"/>
                </a:solidFill>
                <a:latin typeface="Courier New"/>
                <a:cs typeface="Courier New"/>
              </a:rPr>
              <a:t>// image object</a:t>
            </a:r>
          </a:p>
          <a:p>
            <a:pPr marL="0" indent="0">
              <a:buNone/>
            </a:pPr>
            <a:r>
              <a:rPr lang="en-GB" sz="1200" b="1" dirty="0">
                <a:latin typeface="Courier New"/>
                <a:cs typeface="Courier New"/>
              </a:rPr>
              <a:t>  CL_TRUE,      </a:t>
            </a:r>
            <a:r>
              <a:rPr lang="en-GB" sz="1200" b="1" dirty="0">
                <a:solidFill>
                  <a:srgbClr val="008000"/>
                </a:solidFill>
                <a:latin typeface="Courier New"/>
                <a:cs typeface="Courier New"/>
              </a:rPr>
              <a:t>// blocking read</a:t>
            </a:r>
          </a:p>
          <a:p>
            <a:pPr marL="0" indent="0">
              <a:buNone/>
            </a:pPr>
            <a:r>
              <a:rPr lang="en-GB" sz="1200" b="1" dirty="0">
                <a:latin typeface="Courier New"/>
                <a:cs typeface="Courier New"/>
              </a:rPr>
              <a:t>  origin,       </a:t>
            </a:r>
            <a:r>
              <a:rPr lang="en-GB" sz="1200" b="1" dirty="0">
                <a:solidFill>
                  <a:srgbClr val="008000"/>
                </a:solidFill>
                <a:latin typeface="Courier New"/>
                <a:cs typeface="Courier New"/>
              </a:rPr>
              <a:t>// origin of write</a:t>
            </a:r>
          </a:p>
          <a:p>
            <a:pPr marL="0" indent="0">
              <a:buNone/>
            </a:pPr>
            <a:r>
              <a:rPr lang="en-GB" sz="1200" b="1" dirty="0">
                <a:latin typeface="Courier New"/>
                <a:cs typeface="Courier New"/>
              </a:rPr>
              <a:t>  region,       </a:t>
            </a:r>
            <a:r>
              <a:rPr lang="en-GB" sz="1200" b="1" dirty="0">
                <a:solidFill>
                  <a:srgbClr val="008000"/>
                </a:solidFill>
                <a:latin typeface="Courier New"/>
                <a:cs typeface="Courier New"/>
              </a:rPr>
              <a:t>// region to write</a:t>
            </a:r>
          </a:p>
          <a:p>
            <a:pPr marL="0" indent="0">
              <a:buNone/>
            </a:pPr>
            <a:r>
              <a:rPr lang="en-GB" sz="1200" b="1" dirty="0">
                <a:latin typeface="Courier New"/>
                <a:cs typeface="Courier New"/>
              </a:rPr>
              <a:t>  </a:t>
            </a:r>
            <a:r>
              <a:rPr lang="en-GB" sz="1200" b="1" dirty="0">
                <a:solidFill>
                  <a:srgbClr val="FF00FF"/>
                </a:solidFill>
                <a:latin typeface="Courier New"/>
                <a:cs typeface="Courier New"/>
              </a:rPr>
              <a:t>0</a:t>
            </a:r>
            <a:r>
              <a:rPr lang="en-GB" sz="1200" b="1" dirty="0">
                <a:latin typeface="Courier New"/>
                <a:cs typeface="Courier New"/>
              </a:rPr>
              <a:t>,            </a:t>
            </a:r>
            <a:r>
              <a:rPr lang="en-GB" sz="1200" b="1" dirty="0">
                <a:solidFill>
                  <a:srgbClr val="008000"/>
                </a:solidFill>
                <a:latin typeface="Courier New"/>
                <a:cs typeface="Courier New"/>
              </a:rPr>
              <a:t>// image row pitch</a:t>
            </a:r>
          </a:p>
          <a:p>
            <a:pPr marL="0" indent="0">
              <a:buNone/>
            </a:pPr>
            <a:r>
              <a:rPr lang="en-GB" sz="1200" b="1" dirty="0">
                <a:latin typeface="Courier New"/>
                <a:cs typeface="Courier New"/>
              </a:rPr>
              <a:t>  </a:t>
            </a:r>
            <a:r>
              <a:rPr lang="en-GB" sz="1200" b="1" dirty="0">
                <a:solidFill>
                  <a:srgbClr val="FF00FF"/>
                </a:solidFill>
                <a:latin typeface="Courier New"/>
                <a:cs typeface="Courier New"/>
              </a:rPr>
              <a:t>0</a:t>
            </a:r>
            <a:r>
              <a:rPr lang="en-GB" sz="1200" b="1" dirty="0">
                <a:latin typeface="Courier New"/>
                <a:cs typeface="Courier New"/>
              </a:rPr>
              <a:t>,            </a:t>
            </a:r>
            <a:r>
              <a:rPr lang="en-GB" sz="1200" b="1" dirty="0">
                <a:solidFill>
                  <a:srgbClr val="008000"/>
                </a:solidFill>
                <a:latin typeface="Courier New"/>
                <a:cs typeface="Courier New"/>
              </a:rPr>
              <a:t>// image slice pitch (3D only)</a:t>
            </a:r>
          </a:p>
          <a:p>
            <a:pPr marL="0" indent="0">
              <a:buNone/>
            </a:pPr>
            <a:r>
              <a:rPr lang="en-GB" sz="1200" b="1" dirty="0">
                <a:latin typeface="Courier New"/>
                <a:cs typeface="Courier New"/>
              </a:rPr>
              <a:t>  </a:t>
            </a:r>
            <a:r>
              <a:rPr lang="en-GB" sz="1200" b="1" dirty="0" err="1">
                <a:latin typeface="Courier New"/>
                <a:cs typeface="Courier New"/>
              </a:rPr>
              <a:t>h_image</a:t>
            </a:r>
            <a:r>
              <a:rPr lang="en-GB" sz="1200" b="1" dirty="0">
                <a:latin typeface="Courier New"/>
                <a:cs typeface="Courier New"/>
              </a:rPr>
              <a:t>,      </a:t>
            </a:r>
            <a:r>
              <a:rPr lang="en-GB" sz="1200" b="1" dirty="0">
                <a:solidFill>
                  <a:srgbClr val="008000"/>
                </a:solidFill>
                <a:latin typeface="Courier New"/>
                <a:cs typeface="Courier New"/>
              </a:rPr>
              <a:t>// host data</a:t>
            </a:r>
          </a:p>
          <a:p>
            <a:pPr marL="0" indent="0">
              <a:buNone/>
            </a:pPr>
            <a:r>
              <a:rPr lang="en-GB" sz="1200" b="1" dirty="0">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smtClean="0">
                <a:solidFill>
                  <a:srgbClr val="3366FF"/>
                </a:solidFill>
                <a:latin typeface="Courier New"/>
                <a:cs typeface="Courier New"/>
              </a:rPr>
              <a:t>Image2D</a:t>
            </a:r>
            <a:r>
              <a:rPr lang="en-GB" b="1" dirty="0" smtClean="0">
                <a:solidFill>
                  <a:srgbClr val="3366FF"/>
                </a:solidFill>
                <a:cs typeface="Courier New"/>
              </a:rPr>
              <a:t> </a:t>
            </a:r>
            <a:r>
              <a:rPr lang="en-GB" dirty="0"/>
              <a:t>and </a:t>
            </a:r>
            <a:r>
              <a:rPr lang="en-GB" b="1" dirty="0">
                <a:solidFill>
                  <a:srgbClr val="3366FF"/>
                </a:solidFill>
                <a:latin typeface="Courier New"/>
                <a:cs typeface="Courier New"/>
              </a:rPr>
              <a:t>Image3D</a:t>
            </a:r>
            <a:r>
              <a:rPr lang="en-GB" b="1" dirty="0">
                <a:solidFill>
                  <a:srgbClr val="3366FF"/>
                </a:solidFill>
                <a:latin typeface="Calibri"/>
                <a:cs typeface="Calibri"/>
              </a:rPr>
              <a:t> </a:t>
            </a:r>
            <a:r>
              <a:rPr lang="en-GB" dirty="0" smtClean="0"/>
              <a:t>types</a:t>
            </a:r>
            <a:endParaRPr lang="en-GB" dirty="0"/>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a:t>
            </a:r>
            <a:r>
              <a:rPr lang="en-GB" dirty="0" smtClean="0"/>
              <a:t>functions</a:t>
            </a:r>
          </a:p>
          <a:p>
            <a:pPr marL="285750" indent="-285750">
              <a:buFont typeface="Arial"/>
              <a:buChar char="•"/>
            </a:pPr>
            <a:r>
              <a:rPr lang="en-GB" dirty="0" smtClean="0"/>
              <a:t>Can also copy between buffers and images</a:t>
            </a:r>
            <a:endParaRPr lang="en-GB" b="1" dirty="0">
              <a:solidFill>
                <a:srgbClr val="3366FF"/>
              </a:solidFill>
              <a:latin typeface="Courier New"/>
              <a:cs typeface="Courier New"/>
            </a:endParaRPr>
          </a:p>
          <a:p>
            <a:pPr marL="285750" indent="-285750">
              <a:buFont typeface="Arial"/>
              <a:buChar char="•"/>
            </a:pPr>
            <a:r>
              <a:rPr lang="en-GB" dirty="0"/>
              <a:t>Presence of image support </a:t>
            </a:r>
            <a:r>
              <a:rPr lang="en-GB" dirty="0" smtClean="0"/>
              <a:t>can </a:t>
            </a:r>
            <a:r>
              <a:rPr lang="en-GB" dirty="0"/>
              <a:t>be queried </a:t>
            </a:r>
            <a:r>
              <a:rPr lang="en-GB" dirty="0" smtClean="0"/>
              <a:t>with </a:t>
            </a:r>
            <a:r>
              <a:rPr lang="en-GB" b="1" dirty="0" err="1">
                <a:solidFill>
                  <a:srgbClr val="3366FF"/>
                </a:solidFill>
                <a:latin typeface="Courier New"/>
                <a:cs typeface="Courier New"/>
              </a:rPr>
              <a:t>getDeviceInfo</a:t>
            </a:r>
            <a:r>
              <a:rPr lang="en-GB" dirty="0"/>
              <a:t> </a:t>
            </a:r>
            <a:r>
              <a:rPr lang="en-GB" dirty="0" smtClean="0"/>
              <a:t>and </a:t>
            </a:r>
            <a:r>
              <a:rPr lang="en-GB" dirty="0"/>
              <a:t>the </a:t>
            </a:r>
            <a:r>
              <a:rPr lang="en-GB" b="1" dirty="0">
                <a:solidFill>
                  <a:srgbClr val="3366FF"/>
                </a:solidFill>
                <a:latin typeface="Courier New"/>
                <a:cs typeface="Courier New"/>
              </a:rPr>
              <a:t>CL_DEVICE_IMAGE_SUPPORT</a:t>
            </a:r>
            <a:r>
              <a:rPr lang="en-GB" dirty="0">
                <a:solidFill>
                  <a:srgbClr val="3366FF"/>
                </a:solidFill>
              </a:rPr>
              <a:t> </a:t>
            </a:r>
            <a:r>
              <a:rPr lang="en-GB" dirty="0" smtClean="0"/>
              <a:t>parameter</a:t>
            </a:r>
            <a:endParaRPr lang="en-GB" dirty="0"/>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000000"/>
              </a:solidFill>
              <a:latin typeface="Courier New"/>
              <a:cs typeface="Courier New"/>
            </a:endParaRPr>
          </a:p>
          <a:p>
            <a:pPr marL="0" indent="0">
              <a:buNone/>
            </a:pPr>
            <a:r>
              <a:rPr lang="en-GB" b="1" dirty="0" smtClean="0">
                <a:solidFill>
                  <a:schemeClr val="accent2"/>
                </a:solidFill>
                <a:latin typeface="Courier New"/>
                <a:cs typeface="Courier New"/>
              </a:rPr>
              <a:t>kernel</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void</a:t>
            </a:r>
            <a:r>
              <a:rPr lang="en-GB" b="1" dirty="0" smtClean="0">
                <a:solidFill>
                  <a:srgbClr val="000000"/>
                </a:solidFill>
                <a:latin typeface="Courier New"/>
                <a:cs typeface="Courier New"/>
              </a:rPr>
              <a:t> </a:t>
            </a:r>
            <a:r>
              <a:rPr lang="en-GB" b="1" dirty="0" smtClean="0">
                <a:solidFill>
                  <a:schemeClr val="accent3"/>
                </a:solidFill>
                <a:latin typeface="Courier New"/>
                <a:cs typeface="Courier New"/>
              </a:rPr>
              <a:t>foo</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read_only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write_only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output)</a:t>
            </a:r>
          </a:p>
          <a:p>
            <a:pPr marL="0" indent="0">
              <a:buNone/>
            </a:pP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x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0</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y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1</a:t>
            </a:r>
            <a:r>
              <a:rPr lang="en-GB" b="1" dirty="0" smtClean="0">
                <a:solidFill>
                  <a:srgbClr val="000000"/>
                </a:solidFill>
                <a:latin typeface="Courier New"/>
                <a:cs typeface="Courier New"/>
              </a:rPr>
              <a:t>);</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Read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float4</a:t>
            </a:r>
            <a:r>
              <a:rPr lang="en-GB" b="1" dirty="0" smtClean="0">
                <a:solidFill>
                  <a:srgbClr val="3366FF"/>
                </a:solidFill>
                <a:latin typeface="Courier New"/>
                <a:cs typeface="Courier New"/>
              </a:rPr>
              <a:t> </a:t>
            </a:r>
            <a:r>
              <a:rPr lang="en-GB" b="1" dirty="0" err="1" smtClean="0">
                <a:solidFill>
                  <a:srgbClr val="000000"/>
                </a:solidFill>
                <a:latin typeface="Courier New"/>
                <a:cs typeface="Courier New"/>
              </a:rPr>
              <a:t>color</a:t>
            </a:r>
            <a:r>
              <a:rPr lang="en-GB" b="1" dirty="0" smtClean="0">
                <a:solidFill>
                  <a:srgbClr val="000000"/>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Write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output,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smtClean="0">
                <a:solidFill>
                  <a:srgbClr val="000000"/>
                </a:solidFill>
                <a:latin typeface="Courier New"/>
                <a:cs typeface="Courier New"/>
              </a:rPr>
              <a:t>    </a:t>
            </a:r>
            <a:r>
              <a:rPr lang="en-GB" b="1" dirty="0" err="1" smtClean="0">
                <a:solidFill>
                  <a:srgbClr val="000000"/>
                </a:solidFill>
                <a:latin typeface="Courier New"/>
                <a:cs typeface="Courier New"/>
              </a:rPr>
              <a:t>color</a:t>
            </a: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r>
              <a:rPr lang="en-GB" b="1" dirty="0" smtClean="0">
                <a:solidFill>
                  <a:srgbClr val="000000"/>
                </a:solidFill>
                <a:latin typeface="Courier New"/>
                <a:cs typeface="Courier New"/>
              </a:rPr>
              <a:t>}</a:t>
            </a:r>
            <a:endParaRPr lang="en-GB" b="1" dirty="0">
              <a:solidFill>
                <a:srgbClr val="000000"/>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5962915" cy="369332"/>
          </a:xfrm>
          <a:prstGeom prst="rect">
            <a:avLst/>
          </a:prstGeom>
          <a:noFill/>
        </p:spPr>
        <p:txBody>
          <a:bodyPr wrap="none" rtlCol="0">
            <a:spAutoFit/>
          </a:bodyPr>
          <a:lstStyle/>
          <a:p>
            <a:r>
              <a:rPr lang="en-US" dirty="0" smtClean="0"/>
              <a:t>Note: these sampler-less read functions are OpenCL 1.2+ only</a:t>
            </a:r>
            <a:endParaRPr lang="en-US" dirty="0"/>
          </a:p>
        </p:txBody>
      </p:sp>
    </p:spTree>
    <p:extLst>
      <p:ext uri="{BB962C8B-B14F-4D97-AF65-F5344CB8AC3E}">
        <p14:creationId xmlns:p14="http://schemas.microsoft.com/office/powerpoint/2010/main" val="1003612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549" y="273050"/>
            <a:ext cx="3008313" cy="1162050"/>
          </a:xfrm>
        </p:spPr>
        <p:txBody>
          <a:bodyPr/>
          <a:lstStyle/>
          <a:p>
            <a:r>
              <a:rPr lang="en-GB" dirty="0" smtClean="0"/>
              <a:t>Image Samplers</a:t>
            </a:r>
            <a:endParaRPr lang="en-GB" dirty="0"/>
          </a:p>
        </p:txBody>
      </p:sp>
      <p:sp>
        <p:nvSpPr>
          <p:cNvPr id="3" name="Content Placeholder 2"/>
          <p:cNvSpPr>
            <a:spLocks noGrp="1"/>
          </p:cNvSpPr>
          <p:nvPr>
            <p:ph idx="1"/>
          </p:nvPr>
        </p:nvSpPr>
        <p:spPr>
          <a:xfrm>
            <a:off x="3347676" y="157128"/>
            <a:ext cx="5796325" cy="6599393"/>
          </a:xfrm>
        </p:spPr>
        <p:txBody>
          <a:bodyPr>
            <a:noAutofit/>
          </a:bodyPr>
          <a:lstStyle/>
          <a:p>
            <a:pPr marL="0" indent="0">
              <a:buNone/>
            </a:pPr>
            <a:r>
              <a:rPr lang="en-GB" sz="1200" b="1" dirty="0" smtClean="0">
                <a:solidFill>
                  <a:srgbClr val="008000"/>
                </a:solidFill>
                <a:latin typeface="Courier New"/>
                <a:cs typeface="Courier New"/>
              </a:rPr>
              <a:t>// Create a sampler object</a:t>
            </a:r>
          </a:p>
          <a:p>
            <a:pPr marL="0" indent="0">
              <a:buNone/>
            </a:pPr>
            <a:r>
              <a:rPr lang="en-GB" sz="1200" b="1" dirty="0" smtClean="0">
                <a:solidFill>
                  <a:srgbClr val="000000"/>
                </a:solidFill>
                <a:latin typeface="Courier New"/>
                <a:cs typeface="Courier New"/>
              </a:rPr>
              <a:t>cl::Sampler </a:t>
            </a:r>
            <a:r>
              <a:rPr lang="en-GB" sz="1200" b="1" dirty="0" smtClean="0">
                <a:solidFill>
                  <a:schemeClr val="accent4"/>
                </a:solidFill>
                <a:latin typeface="Courier New"/>
                <a:cs typeface="Courier New"/>
              </a:rPr>
              <a:t>sampler</a:t>
            </a:r>
            <a:r>
              <a:rPr lang="en-GB" sz="1200" b="1" dirty="0" smtClean="0">
                <a:solidFill>
                  <a:srgbClr val="000000"/>
                </a:solidFill>
                <a:latin typeface="Courier New"/>
                <a:cs typeface="Courier New"/>
              </a:rPr>
              <a:t>(</a:t>
            </a:r>
          </a:p>
          <a:p>
            <a:pPr marL="0" indent="0">
              <a:buNone/>
            </a:pPr>
            <a:r>
              <a:rPr lang="en-GB" sz="1200" b="1" dirty="0">
                <a:solidFill>
                  <a:srgbClr val="000000"/>
                </a:solidFill>
                <a:latin typeface="Courier New"/>
                <a:cs typeface="Courier New"/>
              </a:rPr>
              <a:t> </a:t>
            </a:r>
            <a:r>
              <a:rPr lang="en-GB" sz="1200" b="1" dirty="0" smtClean="0">
                <a:solidFill>
                  <a:srgbClr val="000000"/>
                </a:solidFill>
                <a:latin typeface="Courier New"/>
                <a:cs typeface="Courier New"/>
              </a:rPr>
              <a:t> context,           </a:t>
            </a:r>
            <a:r>
              <a:rPr lang="en-GB" sz="1200" b="1" dirty="0" smtClean="0">
                <a:solidFill>
                  <a:srgbClr val="008000"/>
                </a:solidFill>
                <a:latin typeface="Courier New"/>
                <a:cs typeface="Courier New"/>
              </a:rPr>
              <a:t>// context objects</a:t>
            </a:r>
          </a:p>
          <a:p>
            <a:pPr marL="0" indent="0">
              <a:buNone/>
            </a:pPr>
            <a:r>
              <a:rPr lang="en-GB" sz="1200" b="1" dirty="0">
                <a:solidFill>
                  <a:srgbClr val="000000"/>
                </a:solidFill>
                <a:latin typeface="Courier New"/>
                <a:cs typeface="Courier New"/>
              </a:rPr>
              <a:t> </a:t>
            </a:r>
            <a:r>
              <a:rPr lang="en-GB" sz="1200" b="1" dirty="0" smtClean="0">
                <a:solidFill>
                  <a:srgbClr val="000000"/>
                </a:solidFill>
                <a:latin typeface="Courier New"/>
                <a:cs typeface="Courier New"/>
              </a:rPr>
              <a:t> CL_FALSE,          </a:t>
            </a:r>
            <a:r>
              <a:rPr lang="en-GB" sz="1200" b="1" dirty="0" smtClean="0">
                <a:solidFill>
                  <a:srgbClr val="008000"/>
                </a:solidFill>
                <a:latin typeface="Courier New"/>
                <a:cs typeface="Courier New"/>
              </a:rPr>
              <a:t>// normalized coordinates</a:t>
            </a:r>
          </a:p>
          <a:p>
            <a:pPr marL="0" indent="0">
              <a:buNone/>
            </a:pPr>
            <a:r>
              <a:rPr lang="en-GB" sz="1200" b="1" dirty="0" smtClean="0">
                <a:solidFill>
                  <a:srgbClr val="000000"/>
                </a:solidFill>
                <a:latin typeface="Courier New"/>
                <a:cs typeface="Courier New"/>
              </a:rPr>
              <a:t>  CL_ADDRESS_REPEAT, </a:t>
            </a:r>
            <a:r>
              <a:rPr lang="en-GB" sz="1200" b="1" dirty="0" smtClean="0">
                <a:solidFill>
                  <a:srgbClr val="008000"/>
                </a:solidFill>
                <a:latin typeface="Courier New"/>
                <a:cs typeface="Courier New"/>
              </a:rPr>
              <a:t>// addressing mode</a:t>
            </a:r>
          </a:p>
          <a:p>
            <a:pPr marL="0" indent="0">
              <a:buNone/>
            </a:pPr>
            <a:r>
              <a:rPr lang="en-GB" sz="1200" b="1" dirty="0">
                <a:solidFill>
                  <a:srgbClr val="000000"/>
                </a:solidFill>
                <a:latin typeface="Courier New"/>
                <a:cs typeface="Courier New"/>
              </a:rPr>
              <a:t> </a:t>
            </a:r>
            <a:r>
              <a:rPr lang="en-GB" sz="1200" b="1" dirty="0" smtClean="0">
                <a:solidFill>
                  <a:srgbClr val="000000"/>
                </a:solidFill>
                <a:latin typeface="Courier New"/>
                <a:cs typeface="Courier New"/>
              </a:rPr>
              <a:t> CL_FILTER_NEAREST, </a:t>
            </a:r>
            <a:r>
              <a:rPr lang="en-GB" sz="1200" b="1" dirty="0" smtClean="0">
                <a:solidFill>
                  <a:srgbClr val="008000"/>
                </a:solidFill>
                <a:latin typeface="Courier New"/>
                <a:cs typeface="Courier New"/>
              </a:rPr>
              <a:t>// filtering mode</a:t>
            </a:r>
          </a:p>
          <a:p>
            <a:pPr marL="0" indent="0">
              <a:buNone/>
            </a:pPr>
            <a:r>
              <a:rPr lang="en-GB" sz="1200" b="1" dirty="0" smtClean="0">
                <a:solidFill>
                  <a:srgbClr val="000000"/>
                </a:solidFill>
                <a:latin typeface="Courier New"/>
                <a:cs typeface="Courier New"/>
              </a:rPr>
              <a:t>);</a:t>
            </a:r>
          </a:p>
          <a:p>
            <a:pPr marL="0" indent="0">
              <a:buNone/>
            </a:pPr>
            <a:endParaRPr lang="en-GB" sz="1200" b="1" dirty="0" smtClean="0">
              <a:solidFill>
                <a:srgbClr val="000000"/>
              </a:solidFill>
              <a:latin typeface="Courier New"/>
              <a:cs typeface="Courier New"/>
            </a:endParaRPr>
          </a:p>
          <a:p>
            <a:pPr marL="0" indent="0">
              <a:buNone/>
            </a:pPr>
            <a:r>
              <a:rPr lang="en-GB" sz="1200" b="1" dirty="0" smtClean="0">
                <a:solidFill>
                  <a:srgbClr val="008000"/>
                </a:solidFill>
                <a:latin typeface="Courier New"/>
                <a:cs typeface="Courier New"/>
              </a:rPr>
              <a:t>// Pass sampler to kernel as an argument</a:t>
            </a:r>
            <a:endParaRPr lang="en-GB" sz="1200" b="1" dirty="0">
              <a:solidFill>
                <a:srgbClr val="008000"/>
              </a:solidFill>
              <a:latin typeface="Courier New"/>
              <a:cs typeface="Courier New"/>
            </a:endParaRPr>
          </a:p>
          <a:p>
            <a:pPr marL="0" indent="0">
              <a:buNone/>
            </a:pPr>
            <a:r>
              <a:rPr lang="en-GB" sz="1200" b="1" dirty="0" smtClean="0">
                <a:solidFill>
                  <a:srgbClr val="3366FF"/>
                </a:solidFill>
                <a:latin typeface="Courier New" panose="02070309020205020404" pitchFamily="49" charset="0"/>
                <a:cs typeface="Courier New" panose="02070309020205020404" pitchFamily="49" charset="0"/>
              </a:rPr>
              <a:t>kernel</a:t>
            </a:r>
            <a:r>
              <a:rPr lang="en-GB" sz="1200" b="1" dirty="0">
                <a:solidFill>
                  <a:srgbClr val="000000"/>
                </a:solidFill>
                <a:latin typeface="Courier New" panose="02070309020205020404" pitchFamily="49" charset="0"/>
                <a:cs typeface="Courier New" panose="02070309020205020404" pitchFamily="49" charset="0"/>
              </a:rPr>
              <a:t>(</a:t>
            </a:r>
            <a:r>
              <a:rPr lang="en-GB" sz="1200" b="1" dirty="0">
                <a:solidFill>
                  <a:srgbClr val="3366FF"/>
                </a:solidFill>
                <a:latin typeface="Courier New" panose="02070309020205020404" pitchFamily="49" charset="0"/>
                <a:cs typeface="Courier New" panose="02070309020205020404" pitchFamily="49" charset="0"/>
              </a:rPr>
              <a:t>cl::</a:t>
            </a:r>
            <a:r>
              <a:rPr lang="en-GB" sz="1200" b="1" dirty="0" err="1">
                <a:solidFill>
                  <a:srgbClr val="3366FF"/>
                </a:solidFill>
                <a:latin typeface="Courier New" panose="02070309020205020404" pitchFamily="49" charset="0"/>
                <a:cs typeface="Courier New" panose="02070309020205020404" pitchFamily="49" charset="0"/>
              </a:rPr>
              <a:t>EnqueueArgs</a:t>
            </a:r>
            <a:r>
              <a:rPr lang="en-GB" sz="1200" b="1" dirty="0">
                <a:solidFill>
                  <a:srgbClr val="000000"/>
                </a:solidFill>
                <a:latin typeface="Courier New" panose="02070309020205020404" pitchFamily="49" charset="0"/>
                <a:cs typeface="Courier New" panose="02070309020205020404" pitchFamily="49" charset="0"/>
              </a:rPr>
              <a:t>(queue, global), </a:t>
            </a:r>
            <a:r>
              <a:rPr lang="en-GB" sz="1200" b="1" dirty="0" smtClean="0">
                <a:solidFill>
                  <a:srgbClr val="000000"/>
                </a:solidFill>
                <a:latin typeface="Courier New" panose="02070309020205020404" pitchFamily="49" charset="0"/>
                <a:cs typeface="Courier New" panose="02070309020205020404" pitchFamily="49" charset="0"/>
              </a:rPr>
              <a:t>…, sampler, …)</a:t>
            </a:r>
            <a:r>
              <a:rPr lang="en-GB" sz="1200" b="1" dirty="0">
                <a:solidFill>
                  <a:srgbClr val="000000"/>
                </a:solidFill>
                <a:latin typeface="Courier New" panose="02070309020205020404" pitchFamily="49" charset="0"/>
                <a:cs typeface="Courier New" panose="02070309020205020404" pitchFamily="49" charset="0"/>
              </a:rPr>
              <a:t>;</a:t>
            </a:r>
          </a:p>
          <a:p>
            <a:pPr marL="0" indent="0">
              <a:buNone/>
            </a:pPr>
            <a:endParaRPr lang="en-GB" sz="1200" b="1" dirty="0" smtClean="0">
              <a:solidFill>
                <a:srgbClr val="000000"/>
              </a:solidFill>
              <a:latin typeface="Courier New"/>
              <a:cs typeface="Courier New"/>
            </a:endParaRPr>
          </a:p>
          <a:p>
            <a:pPr marL="0" indent="0">
              <a:buNone/>
            </a:pPr>
            <a:endParaRPr lang="en-GB" sz="1200" b="1" dirty="0" smtClean="0">
              <a:solidFill>
                <a:srgbClr val="000000"/>
              </a:solidFill>
              <a:latin typeface="Courier New"/>
              <a:cs typeface="Courier New"/>
            </a:endParaRPr>
          </a:p>
          <a:p>
            <a:pPr marL="0" indent="0">
              <a:buNone/>
            </a:pPr>
            <a:r>
              <a:rPr lang="en-GB" sz="1200" b="1" dirty="0" smtClean="0">
                <a:solidFill>
                  <a:schemeClr val="accent2"/>
                </a:solidFill>
                <a:latin typeface="Courier New"/>
                <a:cs typeface="Courier New"/>
              </a:rPr>
              <a:t>kernel</a:t>
            </a:r>
            <a:r>
              <a:rPr lang="en-GB" sz="1200" b="1" dirty="0" smtClean="0">
                <a:solidFill>
                  <a:srgbClr val="000000"/>
                </a:solidFill>
                <a:latin typeface="Courier New"/>
                <a:cs typeface="Courier New"/>
              </a:rPr>
              <a:t> </a:t>
            </a:r>
            <a:r>
              <a:rPr lang="en-GB" sz="1200" b="1" i="1" dirty="0">
                <a:solidFill>
                  <a:srgbClr val="3366FF"/>
                </a:solidFill>
                <a:latin typeface="Courier New"/>
                <a:cs typeface="Courier New"/>
              </a:rPr>
              <a:t>void</a:t>
            </a:r>
            <a:r>
              <a:rPr lang="en-GB" sz="1200" b="1" dirty="0">
                <a:solidFill>
                  <a:srgbClr val="000000"/>
                </a:solidFill>
                <a:latin typeface="Courier New"/>
                <a:cs typeface="Courier New"/>
              </a:rPr>
              <a:t> </a:t>
            </a:r>
            <a:r>
              <a:rPr lang="en-GB" sz="1200" b="1" dirty="0">
                <a:solidFill>
                  <a:schemeClr val="accent3"/>
                </a:solidFill>
                <a:latin typeface="Courier New"/>
                <a:cs typeface="Courier New"/>
              </a:rPr>
              <a:t>foo</a:t>
            </a:r>
            <a:r>
              <a:rPr lang="en-GB" sz="1200" b="1" dirty="0" smtClean="0">
                <a:solidFill>
                  <a:srgbClr val="000000"/>
                </a:solidFill>
                <a:latin typeface="Courier New"/>
                <a:cs typeface="Courier New"/>
              </a:rPr>
              <a:t>(</a:t>
            </a:r>
            <a:r>
              <a:rPr lang="en-GB" sz="1200" b="1" dirty="0" err="1" smtClean="0">
                <a:solidFill>
                  <a:schemeClr val="accent2"/>
                </a:solidFill>
                <a:latin typeface="Courier New"/>
                <a:cs typeface="Courier New"/>
              </a:rPr>
              <a:t>read_only</a:t>
            </a:r>
            <a:r>
              <a:rPr lang="en-GB" sz="1200" b="1" dirty="0" smtClean="0">
                <a:solidFill>
                  <a:srgbClr val="000000"/>
                </a:solidFill>
                <a:latin typeface="Courier New"/>
                <a:cs typeface="Courier New"/>
              </a:rPr>
              <a:t> </a:t>
            </a:r>
            <a:r>
              <a:rPr lang="en-GB" sz="1200" b="1" i="1" dirty="0">
                <a:solidFill>
                  <a:srgbClr val="3366FF"/>
                </a:solidFill>
                <a:latin typeface="Courier New"/>
                <a:cs typeface="Courier New"/>
              </a:rPr>
              <a:t>image2d_t</a:t>
            </a:r>
            <a:r>
              <a:rPr lang="en-GB" sz="1200" b="1" dirty="0">
                <a:solidFill>
                  <a:srgbClr val="000000"/>
                </a:solidFill>
                <a:latin typeface="Courier New"/>
                <a:cs typeface="Courier New"/>
              </a:rPr>
              <a:t> input</a:t>
            </a:r>
            <a:r>
              <a:rPr lang="en-GB" sz="1200" b="1" dirty="0" smtClean="0">
                <a:solidFill>
                  <a:srgbClr val="000000"/>
                </a:solidFill>
                <a:latin typeface="Courier New"/>
                <a:cs typeface="Courier New"/>
              </a:rPr>
              <a:t>,</a:t>
            </a:r>
          </a:p>
          <a:p>
            <a:pPr marL="0" indent="0">
              <a:buNone/>
            </a:pPr>
            <a:r>
              <a:rPr lang="en-GB" sz="1200" b="1" dirty="0">
                <a:solidFill>
                  <a:srgbClr val="000000"/>
                </a:solidFill>
                <a:latin typeface="Courier New"/>
                <a:cs typeface="Courier New"/>
              </a:rPr>
              <a:t> </a:t>
            </a:r>
            <a:r>
              <a:rPr lang="en-GB" sz="1200" b="1" dirty="0" smtClean="0">
                <a:solidFill>
                  <a:srgbClr val="000000"/>
                </a:solidFill>
                <a:latin typeface="Courier New"/>
                <a:cs typeface="Courier New"/>
              </a:rPr>
              <a:t>               </a:t>
            </a:r>
            <a:r>
              <a:rPr lang="en-GB" sz="1200" b="1" dirty="0" err="1" smtClean="0">
                <a:solidFill>
                  <a:schemeClr val="accent2"/>
                </a:solidFill>
                <a:latin typeface="Courier New"/>
                <a:cs typeface="Courier New"/>
              </a:rPr>
              <a:t>write_only</a:t>
            </a:r>
            <a:r>
              <a:rPr lang="en-GB" sz="1200" b="1" dirty="0" smtClean="0">
                <a:solidFill>
                  <a:schemeClr val="accent2"/>
                </a:solidFill>
                <a:latin typeface="Courier New"/>
                <a:cs typeface="Courier New"/>
              </a:rPr>
              <a:t> </a:t>
            </a:r>
            <a:r>
              <a:rPr lang="en-GB" sz="1200" b="1" i="1" dirty="0">
                <a:solidFill>
                  <a:srgbClr val="3366FF"/>
                </a:solidFill>
                <a:latin typeface="Courier New"/>
                <a:cs typeface="Courier New"/>
              </a:rPr>
              <a:t>image2d_t</a:t>
            </a:r>
            <a:r>
              <a:rPr lang="en-GB" sz="1200" b="1" dirty="0">
                <a:solidFill>
                  <a:srgbClr val="000000"/>
                </a:solidFill>
                <a:latin typeface="Courier New"/>
                <a:cs typeface="Courier New"/>
              </a:rPr>
              <a:t> </a:t>
            </a:r>
            <a:r>
              <a:rPr lang="en-GB" sz="1200" b="1" dirty="0" smtClean="0">
                <a:solidFill>
                  <a:srgbClr val="000000"/>
                </a:solidFill>
                <a:latin typeface="Courier New"/>
                <a:cs typeface="Courier New"/>
              </a:rPr>
              <a:t>output,</a:t>
            </a:r>
          </a:p>
          <a:p>
            <a:pPr marL="0" indent="0">
              <a:buNone/>
            </a:pPr>
            <a:r>
              <a:rPr lang="en-GB" sz="1200" b="1" dirty="0" smtClean="0">
                <a:solidFill>
                  <a:srgbClr val="000000"/>
                </a:solidFill>
                <a:latin typeface="Courier New"/>
                <a:cs typeface="Courier New"/>
              </a:rPr>
              <a:t>                </a:t>
            </a:r>
            <a:r>
              <a:rPr lang="en-GB" sz="1200" b="1" dirty="0" err="1" smtClean="0">
                <a:solidFill>
                  <a:schemeClr val="accent2"/>
                </a:solidFill>
                <a:latin typeface="Courier New"/>
                <a:cs typeface="Courier New"/>
              </a:rPr>
              <a:t>const</a:t>
            </a:r>
            <a:r>
              <a:rPr lang="en-GB" sz="1200" b="1" dirty="0" smtClean="0">
                <a:solidFill>
                  <a:schemeClr val="accent2"/>
                </a:solidFill>
                <a:latin typeface="Courier New"/>
                <a:cs typeface="Courier New"/>
              </a:rPr>
              <a:t> </a:t>
            </a:r>
            <a:r>
              <a:rPr lang="en-GB" sz="1200" b="1" i="1" dirty="0" err="1" smtClean="0">
                <a:solidFill>
                  <a:srgbClr val="3366FF"/>
                </a:solidFill>
                <a:latin typeface="Courier New"/>
                <a:cs typeface="Courier New"/>
              </a:rPr>
              <a:t>sampler_t</a:t>
            </a:r>
            <a:r>
              <a:rPr lang="en-GB" sz="1200" b="1" dirty="0" smtClean="0">
                <a:solidFill>
                  <a:srgbClr val="000000"/>
                </a:solidFill>
                <a:latin typeface="Courier New"/>
                <a:cs typeface="Courier New"/>
              </a:rPr>
              <a:t> sampler)</a:t>
            </a:r>
            <a:endParaRPr lang="en-GB" sz="1200" b="1" dirty="0">
              <a:solidFill>
                <a:srgbClr val="000000"/>
              </a:solidFill>
              <a:latin typeface="Courier New"/>
              <a:cs typeface="Courier New"/>
            </a:endParaRPr>
          </a:p>
          <a:p>
            <a:pPr marL="0" indent="0">
              <a:buNone/>
            </a:pPr>
            <a:r>
              <a:rPr lang="en-GB" sz="1200" b="1" dirty="0" smtClean="0">
                <a:solidFill>
                  <a:srgbClr val="000000"/>
                </a:solidFill>
                <a:latin typeface="Courier New"/>
                <a:cs typeface="Courier New"/>
              </a:rPr>
              <a:t>{</a:t>
            </a:r>
          </a:p>
          <a:p>
            <a:pPr marL="0" indent="0">
              <a:buNone/>
            </a:pPr>
            <a:r>
              <a:rPr lang="en-GB" sz="1200" b="1" dirty="0" smtClean="0">
                <a:solidFill>
                  <a:srgbClr val="000000"/>
                </a:solidFill>
                <a:latin typeface="Courier New"/>
                <a:cs typeface="Courier New"/>
              </a:rPr>
              <a:t>  </a:t>
            </a:r>
            <a:r>
              <a:rPr lang="en-GB" sz="1200" b="1" i="1" dirty="0" err="1" smtClean="0">
                <a:solidFill>
                  <a:srgbClr val="3366FF"/>
                </a:solidFill>
                <a:latin typeface="Courier New"/>
                <a:cs typeface="Courier New"/>
              </a:rPr>
              <a:t>int</a:t>
            </a:r>
            <a:r>
              <a:rPr lang="en-GB" sz="1200" b="1" dirty="0" smtClean="0">
                <a:solidFill>
                  <a:srgbClr val="000000"/>
                </a:solidFill>
                <a:latin typeface="Courier New"/>
                <a:cs typeface="Courier New"/>
              </a:rPr>
              <a:t> x = </a:t>
            </a:r>
            <a:r>
              <a:rPr lang="en-GB" sz="1200" b="1" dirty="0" err="1" smtClean="0">
                <a:solidFill>
                  <a:srgbClr val="3366FF"/>
                </a:solidFill>
                <a:latin typeface="Courier New"/>
                <a:cs typeface="Courier New"/>
              </a:rPr>
              <a:t>get_global_id</a:t>
            </a:r>
            <a:r>
              <a:rPr lang="en-GB" sz="1200" b="1" dirty="0" smtClean="0">
                <a:solidFill>
                  <a:srgbClr val="000000"/>
                </a:solidFill>
                <a:latin typeface="Courier New"/>
                <a:cs typeface="Courier New"/>
              </a:rPr>
              <a:t>(</a:t>
            </a:r>
            <a:r>
              <a:rPr lang="en-GB" sz="1200" b="1" dirty="0" smtClean="0">
                <a:solidFill>
                  <a:srgbClr val="FF00FF"/>
                </a:solidFill>
                <a:latin typeface="Courier New"/>
                <a:cs typeface="Courier New"/>
              </a:rPr>
              <a:t>0</a:t>
            </a:r>
            <a:r>
              <a:rPr lang="en-GB" sz="1200" b="1" dirty="0" smtClean="0">
                <a:solidFill>
                  <a:srgbClr val="000000"/>
                </a:solidFill>
                <a:latin typeface="Courier New"/>
                <a:cs typeface="Courier New"/>
              </a:rPr>
              <a:t>);</a:t>
            </a:r>
          </a:p>
          <a:p>
            <a:pPr marL="0" indent="0">
              <a:buNone/>
            </a:pPr>
            <a:r>
              <a:rPr lang="en-GB" sz="1200" b="1" dirty="0" smtClean="0">
                <a:solidFill>
                  <a:srgbClr val="000000"/>
                </a:solidFill>
                <a:latin typeface="Courier New"/>
                <a:cs typeface="Courier New"/>
              </a:rPr>
              <a:t>  </a:t>
            </a:r>
            <a:r>
              <a:rPr lang="en-GB" sz="1200" b="1" i="1" dirty="0" err="1" smtClean="0">
                <a:solidFill>
                  <a:srgbClr val="3366FF"/>
                </a:solidFill>
                <a:latin typeface="Courier New"/>
                <a:cs typeface="Courier New"/>
              </a:rPr>
              <a:t>int</a:t>
            </a:r>
            <a:r>
              <a:rPr lang="en-GB" sz="1200" b="1" dirty="0" smtClean="0">
                <a:solidFill>
                  <a:srgbClr val="000000"/>
                </a:solidFill>
                <a:latin typeface="Courier New"/>
                <a:cs typeface="Courier New"/>
              </a:rPr>
              <a:t> y = </a:t>
            </a:r>
            <a:r>
              <a:rPr lang="en-GB" sz="1200" b="1" dirty="0" err="1" smtClean="0">
                <a:solidFill>
                  <a:srgbClr val="3366FF"/>
                </a:solidFill>
                <a:latin typeface="Courier New"/>
                <a:cs typeface="Courier New"/>
              </a:rPr>
              <a:t>get_global_id</a:t>
            </a:r>
            <a:r>
              <a:rPr lang="en-GB" sz="1200" b="1" dirty="0" smtClean="0">
                <a:solidFill>
                  <a:srgbClr val="000000"/>
                </a:solidFill>
                <a:latin typeface="Courier New"/>
                <a:cs typeface="Courier New"/>
              </a:rPr>
              <a:t>(</a:t>
            </a:r>
            <a:r>
              <a:rPr lang="en-GB" sz="1200" b="1" dirty="0" smtClean="0">
                <a:solidFill>
                  <a:srgbClr val="FF00FF"/>
                </a:solidFill>
                <a:latin typeface="Courier New"/>
                <a:cs typeface="Courier New"/>
              </a:rPr>
              <a:t>1</a:t>
            </a:r>
            <a:r>
              <a:rPr lang="en-GB" sz="1200" b="1" dirty="0" smtClean="0">
                <a:solidFill>
                  <a:srgbClr val="000000"/>
                </a:solidFill>
                <a:latin typeface="Courier New"/>
                <a:cs typeface="Courier New"/>
              </a:rPr>
              <a:t>);</a:t>
            </a:r>
          </a:p>
          <a:p>
            <a:pPr marL="0" indent="0">
              <a:buNone/>
            </a:pPr>
            <a:endParaRPr lang="en-GB" sz="1200" b="1" dirty="0" smtClean="0">
              <a:solidFill>
                <a:srgbClr val="000000"/>
              </a:solidFill>
              <a:latin typeface="Courier New"/>
              <a:cs typeface="Courier New"/>
            </a:endParaRPr>
          </a:p>
          <a:p>
            <a:pPr marL="0" indent="0">
              <a:buNone/>
            </a:pPr>
            <a:r>
              <a:rPr lang="en-GB" sz="1200" b="1" dirty="0" smtClean="0">
                <a:solidFill>
                  <a:srgbClr val="000000"/>
                </a:solidFill>
                <a:latin typeface="Courier New"/>
                <a:cs typeface="Courier New"/>
              </a:rPr>
              <a:t>  </a:t>
            </a:r>
            <a:r>
              <a:rPr lang="en-GB" sz="1200" b="1" dirty="0">
                <a:solidFill>
                  <a:srgbClr val="008000"/>
                </a:solidFill>
                <a:latin typeface="Courier New"/>
                <a:cs typeface="Courier New"/>
              </a:rPr>
              <a:t>// Read a normalized pixel </a:t>
            </a:r>
            <a:r>
              <a:rPr lang="en-GB" sz="1200" b="1" dirty="0" smtClean="0">
                <a:solidFill>
                  <a:srgbClr val="008000"/>
                </a:solidFill>
                <a:latin typeface="Courier New"/>
                <a:cs typeface="Courier New"/>
              </a:rPr>
              <a:t>value using a sampler</a:t>
            </a:r>
            <a:endParaRPr lang="en-GB" sz="1200" b="1" dirty="0">
              <a:solidFill>
                <a:srgbClr val="008000"/>
              </a:solidFill>
              <a:latin typeface="Courier New"/>
              <a:cs typeface="Courier New"/>
            </a:endParaRPr>
          </a:p>
          <a:p>
            <a:pPr marL="0" indent="0">
              <a:buNone/>
            </a:pPr>
            <a:r>
              <a:rPr lang="en-GB" sz="1200" b="1" dirty="0">
                <a:solidFill>
                  <a:srgbClr val="000000"/>
                </a:solidFill>
                <a:latin typeface="Courier New"/>
                <a:cs typeface="Courier New"/>
              </a:rPr>
              <a:t>  </a:t>
            </a:r>
            <a:r>
              <a:rPr lang="en-GB" sz="1200" b="1" i="1" dirty="0">
                <a:solidFill>
                  <a:srgbClr val="3366FF"/>
                </a:solidFill>
                <a:latin typeface="Courier New"/>
                <a:cs typeface="Courier New"/>
              </a:rPr>
              <a:t>float4</a:t>
            </a:r>
            <a:r>
              <a:rPr lang="en-GB" sz="1200" b="1" dirty="0">
                <a:solidFill>
                  <a:srgbClr val="000000"/>
                </a:solidFill>
                <a:latin typeface="Courier New"/>
                <a:cs typeface="Courier New"/>
              </a:rPr>
              <a:t> </a:t>
            </a:r>
            <a:r>
              <a:rPr lang="en-GB" sz="1200" b="1" dirty="0" err="1">
                <a:solidFill>
                  <a:srgbClr val="000000"/>
                </a:solidFill>
                <a:latin typeface="Courier New"/>
                <a:cs typeface="Courier New"/>
              </a:rPr>
              <a:t>color</a:t>
            </a:r>
            <a:r>
              <a:rPr lang="en-GB" sz="1200" b="1" dirty="0">
                <a:solidFill>
                  <a:srgbClr val="000000"/>
                </a:solidFill>
                <a:latin typeface="Courier New"/>
                <a:cs typeface="Courier New"/>
              </a:rPr>
              <a:t> = </a:t>
            </a:r>
            <a:r>
              <a:rPr lang="en-GB" sz="1200" b="1" dirty="0" err="1">
                <a:solidFill>
                  <a:srgbClr val="3366FF"/>
                </a:solidFill>
                <a:latin typeface="Courier New"/>
                <a:cs typeface="Courier New"/>
              </a:rPr>
              <a:t>read_imagef</a:t>
            </a:r>
            <a:r>
              <a:rPr lang="en-GB" sz="1200" b="1" dirty="0" smtClean="0">
                <a:solidFill>
                  <a:srgbClr val="000000"/>
                </a:solidFill>
                <a:latin typeface="Courier New"/>
                <a:cs typeface="Courier New"/>
              </a:rPr>
              <a:t>(input, sampler, (</a:t>
            </a:r>
            <a:r>
              <a:rPr lang="en-GB" sz="1200" b="1" i="1" dirty="0" smtClean="0">
                <a:solidFill>
                  <a:srgbClr val="3366FF"/>
                </a:solidFill>
                <a:latin typeface="Courier New"/>
                <a:cs typeface="Courier New"/>
              </a:rPr>
              <a:t>int2</a:t>
            </a:r>
            <a:r>
              <a:rPr lang="en-GB" sz="1200" b="1" dirty="0" smtClean="0">
                <a:solidFill>
                  <a:srgbClr val="000000"/>
                </a:solidFill>
                <a:latin typeface="Courier New"/>
                <a:cs typeface="Courier New"/>
              </a:rPr>
              <a:t>)(x, y));</a:t>
            </a:r>
          </a:p>
          <a:p>
            <a:pPr marL="0" indent="0">
              <a:buNone/>
            </a:pPr>
            <a:endParaRPr lang="en-GB" sz="1200" b="1" dirty="0" smtClean="0">
              <a:solidFill>
                <a:srgbClr val="000000"/>
              </a:solidFill>
              <a:latin typeface="Courier New"/>
              <a:cs typeface="Courier New"/>
            </a:endParaRPr>
          </a:p>
          <a:p>
            <a:pPr marL="0" indent="0">
              <a:buNone/>
            </a:pPr>
            <a:r>
              <a:rPr lang="en-GB" sz="1200" b="1" dirty="0" smtClean="0">
                <a:solidFill>
                  <a:srgbClr val="000000"/>
                </a:solidFill>
                <a:latin typeface="Courier New"/>
                <a:cs typeface="Courier New"/>
              </a:rPr>
              <a:t>  ...</a:t>
            </a:r>
          </a:p>
          <a:p>
            <a:pPr marL="0" indent="0">
              <a:buNone/>
            </a:pPr>
            <a:r>
              <a:rPr lang="en-GB" sz="1200" b="1" dirty="0" smtClean="0">
                <a:solidFill>
                  <a:srgbClr val="000000"/>
                </a:solidFill>
                <a:latin typeface="Courier New"/>
                <a:cs typeface="Courier New"/>
              </a:rPr>
              <a:t>}</a:t>
            </a:r>
          </a:p>
          <a:p>
            <a:pPr marL="0" indent="0">
              <a:buNone/>
            </a:pPr>
            <a:endParaRPr lang="en-GB" sz="1200" b="1" dirty="0" smtClean="0">
              <a:solidFill>
                <a:srgbClr val="000000"/>
              </a:solidFill>
              <a:latin typeface="Courier New"/>
              <a:cs typeface="Courier New"/>
            </a:endParaRPr>
          </a:p>
          <a:p>
            <a:pPr marL="0" indent="0">
              <a:buNone/>
            </a:pPr>
            <a:r>
              <a:rPr lang="en-GB" sz="1200" b="1" dirty="0" smtClean="0">
                <a:solidFill>
                  <a:srgbClr val="008000"/>
                </a:solidFill>
                <a:latin typeface="Courier New"/>
                <a:cs typeface="Courier New"/>
              </a:rPr>
              <a:t>// Alternatively, declare the sampler inside the kernel</a:t>
            </a:r>
          </a:p>
          <a:p>
            <a:pPr marL="0" indent="0">
              <a:buNone/>
            </a:pPr>
            <a:r>
              <a:rPr lang="en-GB" sz="1200" b="1" dirty="0" err="1">
                <a:solidFill>
                  <a:schemeClr val="accent2"/>
                </a:solidFill>
                <a:latin typeface="Courier New"/>
                <a:cs typeface="Courier New"/>
              </a:rPr>
              <a:t>const</a:t>
            </a:r>
            <a:r>
              <a:rPr lang="en-GB" sz="1200" b="1" dirty="0">
                <a:solidFill>
                  <a:schemeClr val="accent2"/>
                </a:solidFill>
                <a:latin typeface="Courier New"/>
                <a:cs typeface="Courier New"/>
              </a:rPr>
              <a:t> </a:t>
            </a:r>
            <a:r>
              <a:rPr lang="en-GB" sz="1200" b="1" i="1" dirty="0" err="1">
                <a:solidFill>
                  <a:srgbClr val="3366FF"/>
                </a:solidFill>
                <a:latin typeface="Courier New"/>
                <a:cs typeface="Courier New"/>
              </a:rPr>
              <a:t>sampler_t</a:t>
            </a:r>
            <a:r>
              <a:rPr lang="en-GB" sz="1200" b="1" dirty="0">
                <a:solidFill>
                  <a:srgbClr val="000000"/>
                </a:solidFill>
                <a:latin typeface="Courier New"/>
                <a:cs typeface="Courier New"/>
              </a:rPr>
              <a:t> sampler </a:t>
            </a:r>
            <a:r>
              <a:rPr lang="en-GB" sz="1200" b="1" dirty="0" smtClean="0">
                <a:solidFill>
                  <a:srgbClr val="000000"/>
                </a:solidFill>
                <a:latin typeface="Courier New"/>
                <a:cs typeface="Courier New"/>
              </a:rPr>
              <a:t>= CLK_NORMALIZED_COORDS_FALSE </a:t>
            </a:r>
            <a:r>
              <a:rPr lang="en-GB" sz="1200" b="1" dirty="0">
                <a:solidFill>
                  <a:srgbClr val="000000"/>
                </a:solidFill>
                <a:latin typeface="Courier New"/>
                <a:cs typeface="Courier New"/>
              </a:rPr>
              <a:t>|</a:t>
            </a:r>
          </a:p>
          <a:p>
            <a:pPr marL="0" indent="0">
              <a:buNone/>
            </a:pPr>
            <a:r>
              <a:rPr lang="en-GB" sz="1200" b="1" dirty="0">
                <a:solidFill>
                  <a:srgbClr val="000000"/>
                </a:solidFill>
                <a:latin typeface="Courier New"/>
                <a:cs typeface="Courier New"/>
              </a:rPr>
              <a:t> </a:t>
            </a:r>
            <a:r>
              <a:rPr lang="en-GB" sz="1200" b="1" dirty="0" smtClean="0">
                <a:solidFill>
                  <a:srgbClr val="000000"/>
                </a:solidFill>
                <a:latin typeface="Courier New"/>
                <a:cs typeface="Courier New"/>
              </a:rPr>
              <a:t>                         </a:t>
            </a:r>
            <a:r>
              <a:rPr lang="en-GB" sz="1200" b="1" dirty="0">
                <a:solidFill>
                  <a:srgbClr val="000000"/>
                </a:solidFill>
                <a:latin typeface="Courier New"/>
                <a:cs typeface="Courier New"/>
              </a:rPr>
              <a:t>CLK_ADDRESS_CLAMP_TO_EDGE   |</a:t>
            </a:r>
          </a:p>
          <a:p>
            <a:pPr marL="0" indent="0">
              <a:buNone/>
            </a:pPr>
            <a:r>
              <a:rPr lang="en-GB" sz="1200" b="1" dirty="0">
                <a:solidFill>
                  <a:srgbClr val="000000"/>
                </a:solidFill>
                <a:latin typeface="Courier New"/>
                <a:cs typeface="Courier New"/>
              </a:rPr>
              <a:t> </a:t>
            </a:r>
            <a:r>
              <a:rPr lang="en-GB" sz="1200" b="1" dirty="0" smtClean="0">
                <a:solidFill>
                  <a:srgbClr val="000000"/>
                </a:solidFill>
                <a:latin typeface="Courier New"/>
                <a:cs typeface="Courier New"/>
              </a:rPr>
              <a:t>                         </a:t>
            </a:r>
            <a:r>
              <a:rPr lang="en-GB" sz="1200" b="1" dirty="0">
                <a:solidFill>
                  <a:srgbClr val="000000"/>
                </a:solidFill>
                <a:latin typeface="Courier New"/>
                <a:cs typeface="Courier New"/>
              </a:rPr>
              <a:t>CLK_FILTER_NEAREST;</a:t>
            </a:r>
          </a:p>
        </p:txBody>
      </p:sp>
      <p:sp>
        <p:nvSpPr>
          <p:cNvPr id="4" name="Text Placeholder 3"/>
          <p:cNvSpPr>
            <a:spLocks noGrp="1"/>
          </p:cNvSpPr>
          <p:nvPr>
            <p:ph type="body" sz="half" idx="2"/>
          </p:nvPr>
        </p:nvSpPr>
        <p:spPr>
          <a:xfrm>
            <a:off x="326270" y="1435100"/>
            <a:ext cx="3008313" cy="4691063"/>
          </a:xfrm>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host (</a:t>
            </a:r>
            <a:r>
              <a:rPr lang="en-GB" b="1" dirty="0" err="1" smtClean="0">
                <a:solidFill>
                  <a:srgbClr val="3366FF"/>
                </a:solidFill>
                <a:latin typeface="Courier New"/>
                <a:cs typeface="Courier New"/>
              </a:rPr>
              <a:t>clCreateSampler</a:t>
            </a:r>
            <a:r>
              <a:rPr lang="en-GB" dirty="0"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optimisations</a:t>
            </a:r>
            <a:endParaRPr lang="en-GB" dirty="0"/>
          </a:p>
        </p:txBody>
      </p:sp>
      <p:sp>
        <p:nvSpPr>
          <p:cNvPr id="3" name="Content Placeholder 2"/>
          <p:cNvSpPr>
            <a:spLocks noGrp="1"/>
          </p:cNvSpPr>
          <p:nvPr>
            <p:ph idx="1"/>
          </p:nvPr>
        </p:nvSpPr>
        <p:spPr/>
        <p:txBody>
          <a:bodyPr>
            <a:normAutofit lnSpcReduction="10000"/>
          </a:bodyPr>
          <a:lstStyle/>
          <a:p>
            <a:r>
              <a:rPr lang="en-GB" dirty="0" smtClean="0"/>
              <a:t>Try some of the more advanced optimisations on the bilateral kernel code</a:t>
            </a:r>
          </a:p>
          <a:p>
            <a:r>
              <a:rPr lang="en-GB" dirty="0" smtClean="0"/>
              <a:t>In particular, you should consider:</a:t>
            </a:r>
          </a:p>
          <a:p>
            <a:pPr lvl="1"/>
            <a:r>
              <a:rPr lang="en-GB" dirty="0" smtClean="0"/>
              <a:t>Is the memory access coalesced or not?</a:t>
            </a:r>
          </a:p>
          <a:p>
            <a:pPr lvl="1"/>
            <a:r>
              <a:rPr lang="en-GB" dirty="0" smtClean="0"/>
              <a:t>Experiment with work-group sizes</a:t>
            </a:r>
          </a:p>
          <a:p>
            <a:pPr lvl="1"/>
            <a:r>
              <a:rPr lang="en-GB" dirty="0" smtClean="0"/>
              <a:t>Experiment with native math functions</a:t>
            </a:r>
          </a:p>
          <a:p>
            <a:r>
              <a:rPr lang="en-GB" dirty="0" smtClean="0"/>
              <a:t>An example solution with all of the above applied will be provided.</a:t>
            </a:r>
          </a:p>
          <a:p>
            <a:r>
              <a:rPr lang="en-GB" b="1" dirty="0" smtClean="0"/>
              <a:t>Extra: </a:t>
            </a:r>
            <a:r>
              <a:rPr lang="en-GB" dirty="0" smtClean="0"/>
              <a:t>Try using image types instead of buffers</a:t>
            </a:r>
            <a:endParaRPr lang="en-GB" b="1" dirty="0" smtClean="0"/>
          </a:p>
        </p:txBody>
      </p:sp>
    </p:spTree>
    <p:extLst>
      <p:ext uri="{BB962C8B-B14F-4D97-AF65-F5344CB8AC3E}">
        <p14:creationId xmlns:p14="http://schemas.microsoft.com/office/powerpoint/2010/main" val="4217113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a:t>
            </a:r>
            <a:r>
              <a:rPr lang="en-GB" dirty="0" smtClean="0"/>
              <a:t>optimisations</a:t>
            </a:r>
            <a:endParaRPr lang="en-GB" dirty="0"/>
          </a:p>
        </p:txBody>
      </p:sp>
      <p:sp>
        <p:nvSpPr>
          <p:cNvPr id="3" name="Content Placeholder 2"/>
          <p:cNvSpPr>
            <a:spLocks noGrp="1"/>
          </p:cNvSpPr>
          <p:nvPr>
            <p:ph idx="1"/>
          </p:nvPr>
        </p:nvSpPr>
        <p:spPr>
          <a:xfrm>
            <a:off x="457200" y="1417638"/>
            <a:ext cx="8229600" cy="5440362"/>
          </a:xfrm>
        </p:spPr>
        <p:txBody>
          <a:bodyPr>
            <a:normAutofit/>
          </a:bodyPr>
          <a:lstStyle/>
          <a:p>
            <a:pPr marL="0" indent="0">
              <a:buNone/>
            </a:pPr>
            <a:r>
              <a:rPr lang="en-GB" sz="2800" dirty="0" smtClean="0"/>
              <a:t>Results from 3 different versions (original, meta programming, and optimised) on an NVIDIA K40:</a:t>
            </a:r>
          </a:p>
          <a:p>
            <a:pPr marL="0" indent="0">
              <a:buNone/>
            </a:pPr>
            <a:endParaRPr lang="en-GB" sz="2000" dirty="0" smtClean="0">
              <a:latin typeface="Courier New"/>
              <a:cs typeface="Courier New"/>
            </a:endParaRPr>
          </a:p>
          <a:p>
            <a:pPr marL="0" indent="0">
              <a:buNone/>
            </a:pPr>
            <a:r>
              <a:rPr lang="en-GB" sz="2000" dirty="0">
                <a:latin typeface="Courier New"/>
                <a:cs typeface="Courier New"/>
              </a:rPr>
              <a:t>$ </a:t>
            </a:r>
            <a:r>
              <a:rPr lang="en-GB" sz="2000" b="1" dirty="0">
                <a:latin typeface="Courier New"/>
                <a:cs typeface="Courier New"/>
              </a:rPr>
              <a:t>./bilateral </a:t>
            </a:r>
          </a:p>
          <a:p>
            <a:pPr marL="0" indent="0">
              <a:buNone/>
            </a:pPr>
            <a:r>
              <a:rPr lang="en-GB" sz="2000" dirty="0">
                <a:latin typeface="Courier New"/>
                <a:cs typeface="Courier New"/>
              </a:rPr>
              <a:t>OpenCL took 427.7ms (</a:t>
            </a:r>
            <a:r>
              <a:rPr lang="en-GB" sz="2000" b="1" dirty="0">
                <a:latin typeface="Courier New"/>
                <a:cs typeface="Courier New"/>
              </a:rPr>
              <a:t>13.4ms</a:t>
            </a:r>
            <a:r>
              <a:rPr lang="en-GB" sz="2000" dirty="0">
                <a:latin typeface="Courier New"/>
                <a:cs typeface="Courier New"/>
              </a:rPr>
              <a:t> / frame)</a:t>
            </a:r>
          </a:p>
          <a:p>
            <a:pPr marL="0" indent="0">
              <a:buNone/>
            </a:pPr>
            <a:endParaRPr lang="en-GB" sz="2000" dirty="0">
              <a:latin typeface="Courier New"/>
              <a:cs typeface="Courier New"/>
            </a:endParaRPr>
          </a:p>
          <a:p>
            <a:pPr marL="0" indent="0">
              <a:buNone/>
            </a:pPr>
            <a:r>
              <a:rPr lang="en-GB" sz="2000" dirty="0">
                <a:latin typeface="Courier New"/>
                <a:cs typeface="Courier New"/>
              </a:rPr>
              <a:t>$ </a:t>
            </a:r>
            <a:r>
              <a:rPr lang="en-GB" sz="2000" b="1" dirty="0">
                <a:latin typeface="Courier New"/>
                <a:cs typeface="Courier New"/>
              </a:rPr>
              <a:t>./</a:t>
            </a:r>
            <a:r>
              <a:rPr lang="en-GB" sz="2000" b="1" dirty="0" err="1">
                <a:latin typeface="Courier New"/>
                <a:cs typeface="Courier New"/>
              </a:rPr>
              <a:t>bilateral_meta</a:t>
            </a:r>
            <a:r>
              <a:rPr lang="en-GB" sz="2000" b="1" dirty="0">
                <a:latin typeface="Courier New"/>
                <a:cs typeface="Courier New"/>
              </a:rPr>
              <a:t> </a:t>
            </a:r>
          </a:p>
          <a:p>
            <a:pPr marL="0" indent="0">
              <a:buNone/>
            </a:pPr>
            <a:r>
              <a:rPr lang="en-GB" sz="2000" dirty="0">
                <a:latin typeface="Courier New"/>
                <a:cs typeface="Courier New"/>
              </a:rPr>
              <a:t>OpenCL took 341.2ms (</a:t>
            </a:r>
            <a:r>
              <a:rPr lang="en-GB" sz="2000" b="1" dirty="0">
                <a:latin typeface="Courier New"/>
                <a:cs typeface="Courier New"/>
              </a:rPr>
              <a:t>10.7ms</a:t>
            </a:r>
            <a:r>
              <a:rPr lang="en-GB" sz="2000" dirty="0">
                <a:latin typeface="Courier New"/>
                <a:cs typeface="Courier New"/>
              </a:rPr>
              <a:t> / frame)</a:t>
            </a:r>
          </a:p>
          <a:p>
            <a:pPr marL="0" indent="0">
              <a:buNone/>
            </a:pPr>
            <a:endParaRPr lang="en-GB" sz="2000" dirty="0">
              <a:latin typeface="Courier New"/>
              <a:cs typeface="Courier New"/>
            </a:endParaRPr>
          </a:p>
          <a:p>
            <a:pPr marL="0" indent="0">
              <a:buNone/>
            </a:pPr>
            <a:r>
              <a:rPr lang="en-GB" sz="2000" dirty="0">
                <a:latin typeface="Courier New"/>
                <a:cs typeface="Courier New"/>
              </a:rPr>
              <a:t>$ </a:t>
            </a:r>
            <a:r>
              <a:rPr lang="en-GB" sz="2000" b="1" dirty="0">
                <a:latin typeface="Courier New"/>
                <a:cs typeface="Courier New"/>
              </a:rPr>
              <a:t>./</a:t>
            </a:r>
            <a:r>
              <a:rPr lang="en-GB" sz="2000" b="1" dirty="0" err="1">
                <a:latin typeface="Courier New"/>
                <a:cs typeface="Courier New"/>
              </a:rPr>
              <a:t>bilateral_opt</a:t>
            </a:r>
            <a:endParaRPr lang="en-GB" sz="2000" b="1" dirty="0">
              <a:latin typeface="Courier New"/>
              <a:cs typeface="Courier New"/>
            </a:endParaRPr>
          </a:p>
          <a:p>
            <a:pPr marL="0" indent="0">
              <a:buNone/>
            </a:pPr>
            <a:r>
              <a:rPr lang="en-GB" sz="2000">
                <a:latin typeface="Courier New"/>
                <a:cs typeface="Courier New"/>
              </a:rPr>
              <a:t>OpenCL took 59.9ms (</a:t>
            </a:r>
            <a:r>
              <a:rPr lang="en-GB" sz="2000" b="1">
                <a:latin typeface="Courier New"/>
                <a:cs typeface="Courier New"/>
              </a:rPr>
              <a:t>1.9ms</a:t>
            </a:r>
            <a:r>
              <a:rPr lang="en-GB" sz="2000">
                <a:latin typeface="Courier New"/>
                <a:cs typeface="Courier New"/>
              </a:rPr>
              <a:t> / frame)</a:t>
            </a:r>
          </a:p>
          <a:p>
            <a:pPr marL="0" indent="0">
              <a:buNone/>
            </a:pPr>
            <a:endParaRPr lang="en-GB" sz="2000" dirty="0">
              <a:latin typeface="Courier New"/>
              <a:cs typeface="Courier New"/>
            </a:endParaRPr>
          </a:p>
        </p:txBody>
      </p:sp>
    </p:spTree>
    <p:extLst>
      <p:ext uri="{BB962C8B-B14F-4D97-AF65-F5344CB8AC3E}">
        <p14:creationId xmlns:p14="http://schemas.microsoft.com/office/powerpoint/2010/main" val="4218318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image types</a:t>
            </a:r>
            <a:endParaRPr lang="en-GB" dirty="0"/>
          </a:p>
        </p:txBody>
      </p:sp>
      <p:sp>
        <p:nvSpPr>
          <p:cNvPr id="3" name="Content Placeholder 2"/>
          <p:cNvSpPr>
            <a:spLocks noGrp="1"/>
          </p:cNvSpPr>
          <p:nvPr>
            <p:ph idx="1"/>
          </p:nvPr>
        </p:nvSpPr>
        <p:spPr>
          <a:xfrm>
            <a:off x="457200" y="1600200"/>
            <a:ext cx="8229600" cy="4995041"/>
          </a:xfrm>
        </p:spPr>
        <p:txBody>
          <a:bodyPr>
            <a:normAutofit fontScale="77500" lnSpcReduction="20000"/>
          </a:bodyPr>
          <a:lstStyle/>
          <a:p>
            <a:r>
              <a:rPr lang="en-GB" dirty="0" smtClean="0"/>
              <a:t>Start with the </a:t>
            </a:r>
            <a:r>
              <a:rPr lang="en-GB" dirty="0" smtClean="0">
                <a:latin typeface="Courier New"/>
                <a:cs typeface="Courier New"/>
              </a:rPr>
              <a:t>Bilateral</a:t>
            </a:r>
            <a:r>
              <a:rPr lang="en-GB" dirty="0" smtClean="0"/>
              <a:t> example</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normalization and bounds checking</a:t>
            </a:r>
          </a:p>
          <a:p>
            <a:r>
              <a:rPr lang="en-GB" dirty="0" smtClean="0"/>
              <a:t>Compare the performance to the buffer version for different devices</a:t>
            </a:r>
          </a:p>
          <a:p>
            <a:r>
              <a:rPr lang="en-GB" dirty="0" smtClean="0"/>
              <a:t>Extra: try some other optimizations such as native functions</a:t>
            </a:r>
          </a:p>
          <a:p>
            <a:r>
              <a:rPr lang="en-GB" dirty="0"/>
              <a:t>Tip: If verification is too slow, use </a:t>
            </a:r>
            <a:r>
              <a:rPr lang="en-GB" b="1" dirty="0">
                <a:solidFill>
                  <a:srgbClr val="3366FF"/>
                </a:solidFill>
                <a:latin typeface="Courier New"/>
                <a:cs typeface="Courier New"/>
              </a:rPr>
              <a:t>--</a:t>
            </a:r>
            <a:r>
              <a:rPr lang="en-GB" b="1" dirty="0" err="1">
                <a:solidFill>
                  <a:srgbClr val="3366FF"/>
                </a:solidFill>
                <a:latin typeface="Courier New"/>
                <a:cs typeface="Courier New"/>
              </a:rPr>
              <a:t>noverify</a:t>
            </a:r>
            <a:r>
              <a:rPr lang="en-GB" dirty="0"/>
              <a:t> flag or set </a:t>
            </a:r>
            <a:r>
              <a:rPr lang="en-GB" b="1" dirty="0">
                <a:solidFill>
                  <a:srgbClr val="3366FF"/>
                </a:solidFill>
                <a:latin typeface="Courier New"/>
                <a:cs typeface="Courier New"/>
              </a:rPr>
              <a:t>verify = </a:t>
            </a:r>
            <a:r>
              <a:rPr lang="en-GB" b="1" dirty="0" smtClean="0">
                <a:solidFill>
                  <a:srgbClr val="3366FF"/>
                </a:solidFill>
                <a:latin typeface="Courier New"/>
                <a:cs typeface="Courier New"/>
              </a:rPr>
              <a:t>false</a:t>
            </a:r>
            <a:endParaRPr lang="en-GB" dirty="0"/>
          </a:p>
        </p:txBody>
      </p:sp>
    </p:spTree>
    <p:extLst>
      <p:ext uri="{BB962C8B-B14F-4D97-AF65-F5344CB8AC3E}">
        <p14:creationId xmlns:p14="http://schemas.microsoft.com/office/powerpoint/2010/main" val="224497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image types</a:t>
            </a:r>
          </a:p>
        </p:txBody>
      </p:sp>
      <p:sp>
        <p:nvSpPr>
          <p:cNvPr id="3" name="Content Placeholder 2"/>
          <p:cNvSpPr>
            <a:spLocks noGrp="1"/>
          </p:cNvSpPr>
          <p:nvPr>
            <p:ph idx="1"/>
          </p:nvPr>
        </p:nvSpPr>
        <p:spPr>
          <a:xfrm>
            <a:off x="457200" y="1417638"/>
            <a:ext cx="8229600" cy="5440362"/>
          </a:xfrm>
        </p:spPr>
        <p:txBody>
          <a:bodyPr>
            <a:normAutofit fontScale="92500" lnSpcReduction="20000"/>
          </a:bodyPr>
          <a:lstStyle/>
          <a:p>
            <a:pPr marL="0" indent="0">
              <a:buNone/>
            </a:pPr>
            <a:r>
              <a:rPr lang="en-GB" dirty="0" smtClean="0"/>
              <a:t>Results from </a:t>
            </a:r>
            <a:r>
              <a:rPr lang="en-GB" dirty="0"/>
              <a:t>4</a:t>
            </a:r>
            <a:r>
              <a:rPr lang="en-GB" dirty="0" smtClean="0"/>
              <a:t> different versions (original, meta programming, optimised, and images) on an NVIDIA K40:</a:t>
            </a:r>
          </a:p>
          <a:p>
            <a:pPr marL="0" indent="0">
              <a:buNone/>
            </a:pPr>
            <a:endParaRPr lang="en-GB" sz="2400" dirty="0" smtClean="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smtClean="0">
                <a:latin typeface="Courier New"/>
                <a:cs typeface="Courier New"/>
              </a:rPr>
              <a:t>bilateral </a:t>
            </a:r>
            <a:endParaRPr lang="en-GB" sz="2400" b="1" dirty="0">
              <a:latin typeface="Courier New"/>
              <a:cs typeface="Courier New"/>
            </a:endParaRPr>
          </a:p>
          <a:p>
            <a:pPr marL="0" indent="0">
              <a:buNone/>
            </a:pPr>
            <a:r>
              <a:rPr lang="en-GB" sz="2400" dirty="0">
                <a:latin typeface="Courier New"/>
                <a:cs typeface="Courier New"/>
              </a:rPr>
              <a:t>OpenCL took </a:t>
            </a:r>
            <a:r>
              <a:rPr lang="en-GB" sz="2400" dirty="0" smtClean="0">
                <a:latin typeface="Courier New"/>
                <a:cs typeface="Courier New"/>
              </a:rPr>
              <a:t>427.7ms </a:t>
            </a:r>
            <a:r>
              <a:rPr lang="en-GB" sz="2400" dirty="0" smtClean="0">
                <a:latin typeface="Courier New"/>
                <a:cs typeface="Courier New"/>
              </a:rPr>
              <a:t>(</a:t>
            </a:r>
            <a:r>
              <a:rPr lang="en-GB" sz="2400" b="1" dirty="0" smtClean="0">
                <a:latin typeface="Courier New"/>
                <a:cs typeface="Courier New"/>
              </a:rPr>
              <a:t>13.4ms</a:t>
            </a:r>
            <a:r>
              <a:rPr lang="en-GB" sz="2400" dirty="0" smtClean="0">
                <a:latin typeface="Courier New"/>
                <a:cs typeface="Courier New"/>
              </a:rPr>
              <a:t> </a:t>
            </a:r>
            <a:r>
              <a:rPr lang="en-GB" sz="2400" dirty="0" smtClean="0">
                <a:latin typeface="Courier New"/>
                <a:cs typeface="Courier New"/>
              </a:rPr>
              <a:t>/ frame)</a:t>
            </a:r>
          </a:p>
          <a:p>
            <a:pPr marL="0" indent="0">
              <a:buNone/>
            </a:pPr>
            <a:endParaRPr lang="en-GB" sz="2400" dirty="0" smtClean="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bilateral_meta</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a:t>
            </a:r>
            <a:r>
              <a:rPr lang="en-GB" sz="2400" dirty="0" smtClean="0">
                <a:latin typeface="Courier New"/>
                <a:cs typeface="Courier New"/>
              </a:rPr>
              <a:t>341.2ms </a:t>
            </a:r>
            <a:r>
              <a:rPr lang="en-GB" sz="2400" dirty="0">
                <a:latin typeface="Courier New"/>
                <a:cs typeface="Courier New"/>
              </a:rPr>
              <a:t>(</a:t>
            </a:r>
            <a:r>
              <a:rPr lang="en-GB" sz="2400" b="1" dirty="0" smtClean="0">
                <a:latin typeface="Courier New"/>
                <a:cs typeface="Courier New"/>
              </a:rPr>
              <a:t>10.7ms</a:t>
            </a:r>
            <a:r>
              <a:rPr lang="en-GB" sz="2400" dirty="0" smtClean="0">
                <a:latin typeface="Courier New"/>
                <a:cs typeface="Courier New"/>
              </a:rPr>
              <a:t> </a:t>
            </a:r>
            <a:r>
              <a:rPr lang="en-GB" sz="2400" dirty="0">
                <a:latin typeface="Courier New"/>
                <a:cs typeface="Courier New"/>
              </a:rPr>
              <a:t>/ frame</a:t>
            </a:r>
            <a:r>
              <a:rPr lang="en-GB" sz="2400" dirty="0" smtClean="0">
                <a:latin typeface="Courier New"/>
                <a:cs typeface="Courier New"/>
              </a:rPr>
              <a:t>)</a:t>
            </a:r>
            <a:endParaRPr lang="en-GB" sz="2400" dirty="0">
              <a:latin typeface="Courier New"/>
              <a:cs typeface="Courier New"/>
            </a:endParaRPr>
          </a:p>
          <a:p>
            <a:pPr marL="0" indent="0">
              <a:buNone/>
            </a:pPr>
            <a:endParaRPr lang="en-GB" sz="2400" dirty="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bilateral_opt</a:t>
            </a:r>
            <a:endParaRPr lang="en-GB" sz="2400" b="1" dirty="0">
              <a:latin typeface="Courier New"/>
              <a:cs typeface="Courier New"/>
            </a:endParaRPr>
          </a:p>
          <a:p>
            <a:pPr marL="0" indent="0">
              <a:buNone/>
            </a:pPr>
            <a:r>
              <a:rPr lang="en-GB" sz="2400" dirty="0" smtClean="0">
                <a:latin typeface="Courier New"/>
                <a:cs typeface="Courier New"/>
              </a:rPr>
              <a:t>OpenCL </a:t>
            </a:r>
            <a:r>
              <a:rPr lang="en-GB" sz="2400" dirty="0">
                <a:latin typeface="Courier New"/>
                <a:cs typeface="Courier New"/>
              </a:rPr>
              <a:t>took </a:t>
            </a:r>
            <a:r>
              <a:rPr lang="en-GB" sz="2400" dirty="0" smtClean="0">
                <a:latin typeface="Courier New"/>
                <a:cs typeface="Courier New"/>
              </a:rPr>
              <a:t>59</a:t>
            </a:r>
            <a:r>
              <a:rPr lang="en-GB" sz="2400" dirty="0" smtClean="0">
                <a:latin typeface="Courier New"/>
                <a:cs typeface="Courier New"/>
              </a:rPr>
              <a:t>.9ms (</a:t>
            </a:r>
            <a:r>
              <a:rPr lang="en-GB" sz="2400" b="1" dirty="0" smtClean="0">
                <a:latin typeface="Courier New"/>
                <a:cs typeface="Courier New"/>
              </a:rPr>
              <a:t>1</a:t>
            </a:r>
            <a:r>
              <a:rPr lang="en-GB" sz="2400" b="1" dirty="0" smtClean="0">
                <a:latin typeface="Courier New"/>
                <a:cs typeface="Courier New"/>
              </a:rPr>
              <a:t>.9ms</a:t>
            </a:r>
            <a:r>
              <a:rPr lang="en-GB" sz="2400" dirty="0" smtClean="0">
                <a:latin typeface="Courier New"/>
                <a:cs typeface="Courier New"/>
              </a:rPr>
              <a:t> </a:t>
            </a:r>
            <a:r>
              <a:rPr lang="en-GB" sz="2400" dirty="0">
                <a:latin typeface="Courier New"/>
                <a:cs typeface="Courier New"/>
              </a:rPr>
              <a:t>/ frame</a:t>
            </a:r>
            <a:r>
              <a:rPr lang="en-GB" sz="2400" dirty="0" smtClean="0">
                <a:latin typeface="Courier New"/>
                <a:cs typeface="Courier New"/>
              </a:rPr>
              <a:t>)</a:t>
            </a:r>
          </a:p>
          <a:p>
            <a:pPr marL="0" indent="0">
              <a:buNone/>
            </a:pPr>
            <a:endParaRPr lang="en-GB" sz="2400" dirty="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bilateral_images</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a:t>
            </a:r>
            <a:r>
              <a:rPr lang="en-GB" sz="2400" dirty="0" smtClean="0">
                <a:latin typeface="Courier New"/>
                <a:cs typeface="Courier New"/>
              </a:rPr>
              <a:t>39.6ms </a:t>
            </a:r>
            <a:r>
              <a:rPr lang="en-GB" sz="2400" dirty="0">
                <a:latin typeface="Courier New"/>
                <a:cs typeface="Courier New"/>
              </a:rPr>
              <a:t>(</a:t>
            </a:r>
            <a:r>
              <a:rPr lang="en-GB" sz="2400" b="1" dirty="0" smtClean="0">
                <a:latin typeface="Courier New"/>
                <a:cs typeface="Courier New"/>
              </a:rPr>
              <a:t>1.2ms</a:t>
            </a:r>
            <a:r>
              <a:rPr lang="en-GB" sz="2400" dirty="0" smtClean="0">
                <a:latin typeface="Courier New"/>
                <a:cs typeface="Courier New"/>
              </a:rPr>
              <a:t> </a:t>
            </a:r>
            <a:r>
              <a:rPr lang="en-GB" sz="2400" dirty="0">
                <a:latin typeface="Courier New"/>
                <a:cs typeface="Courier New"/>
              </a:rPr>
              <a:t>/ frame</a:t>
            </a:r>
            <a:r>
              <a:rPr lang="en-GB" sz="2400" dirty="0" smtClean="0">
                <a:latin typeface="Courier New"/>
                <a:cs typeface="Courier New"/>
              </a:rPr>
              <a:t>)</a:t>
            </a:r>
            <a:endParaRPr lang="en-GB" dirty="0">
              <a:latin typeface="Courier New"/>
              <a:cs typeface="Courier New"/>
            </a:endParaRPr>
          </a:p>
        </p:txBody>
      </p:sp>
    </p:spTree>
    <p:extLst>
      <p:ext uri="{BB962C8B-B14F-4D97-AF65-F5344CB8AC3E}">
        <p14:creationId xmlns:p14="http://schemas.microsoft.com/office/powerpoint/2010/main" val="16643089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604</TotalTime>
  <Words>7847</Words>
  <Application>Microsoft Macintosh PowerPoint</Application>
  <PresentationFormat>On-screen Show (4:3)</PresentationFormat>
  <Paragraphs>1148</Paragraphs>
  <Slides>88</Slides>
  <Notes>24</Notes>
  <HiddenSlides>47</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Advanced OpenCL Topics: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Intel Offline Compiler</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Memory Access</vt:lpstr>
      <vt:lpstr>Memory Access Coalescence</vt:lpstr>
      <vt:lpstr>PowerPoint Presentation</vt:lpstr>
      <vt:lpstr>PowerPoint Presentation</vt:lpstr>
      <vt:lpstr>PowerPoint Presentation</vt:lpstr>
      <vt:lpstr>PowerPoint Presentation</vt:lpstr>
      <vt:lpstr>PowerPoint Presentation</vt:lpstr>
      <vt:lpstr>Memory layout is critical to performance</vt:lpstr>
      <vt:lpstr>Sub Buffers</vt:lpstr>
      <vt:lpstr>Constant Memory</vt:lpstr>
      <vt:lpstr>Work-groups</vt:lpstr>
      <vt:lpstr>Effect of work-group sizes</vt:lpstr>
      <vt:lpstr>Padding work-groups</vt:lpstr>
      <vt:lpstr>Occupancy</vt:lpstr>
      <vt:lpstr>Auto tuning</vt:lpstr>
      <vt:lpstr>Tuning Knobs some general issues to think about</vt:lpstr>
      <vt:lpstr>Auto tuning example - Flamingo</vt:lpstr>
      <vt:lpstr>Auto tuning - Example</vt:lpstr>
      <vt:lpstr>Thread throttling</vt:lpstr>
      <vt:lpstr>Barrier example</vt:lpstr>
      <vt:lpstr>Atomics</vt:lpstr>
      <vt:lpstr>Atomics</vt:lpstr>
      <vt:lpstr>Vectorization</vt:lpstr>
      <vt:lpstr>Vectorization</vt:lpstr>
      <vt:lpstr>Vectorization</vt:lpstr>
      <vt:lpstr>Vectorization</vt:lpstr>
      <vt:lpstr>Branching</vt:lpstr>
      <vt:lpstr>Single Instruction Multiple Data</vt:lpstr>
      <vt:lpstr>Branching</vt:lpstr>
      <vt:lpstr>Faster Math Functions</vt:lpstr>
      <vt:lpstr>Half Precision</vt:lpstr>
      <vt:lpstr>Image Types</vt:lpstr>
      <vt:lpstr>Checking for Image Support</vt:lpstr>
      <vt:lpstr>Image Types – Host API</vt:lpstr>
      <vt:lpstr>Image Formats </vt:lpstr>
      <vt:lpstr>Image Types – Kernel</vt:lpstr>
      <vt:lpstr>Image Samplers</vt:lpstr>
      <vt:lpstr>Exercise: optimisations</vt:lpstr>
      <vt:lpstr>Exercise: optimisations</vt:lpstr>
      <vt:lpstr>Exercise 12</vt:lpstr>
      <vt:lpstr>Exercise: image types</vt:lpstr>
      <vt:lpstr>Exercise: image types</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James Price</cp:lastModifiedBy>
  <cp:revision>215</cp:revision>
  <dcterms:created xsi:type="dcterms:W3CDTF">2015-05-05T22:43:30Z</dcterms:created>
  <dcterms:modified xsi:type="dcterms:W3CDTF">2017-05-12T22:37:48Z</dcterms:modified>
</cp:coreProperties>
</file>