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220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printerSettings" Target="printerSettings/printerSettings1.bin"/><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06/05/15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06/05/15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06/05/15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06/05/15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06/05/15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06/05/15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06/05/15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a:t>
            </a:r>
            <a:r>
              <a:rPr lang="en-GB" dirty="0" err="1" smtClean="0"/>
              <a:t>OpenCL</a:t>
            </a:r>
            <a:r>
              <a:rPr lang="en-GB" dirty="0" smtClean="0"/>
              <a:t> Topics –</a:t>
            </a:r>
            <a:br>
              <a:rPr lang="en-GB" dirty="0" smtClean="0"/>
            </a:br>
            <a:r>
              <a:rPr lang="en-GB" dirty="0" smtClean="0"/>
              <a:t>Tools and </a:t>
            </a:r>
            <a:r>
              <a:rPr lang="en-GB" dirty="0" smtClean="0"/>
              <a:t>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a:t>
            </a:r>
            <a:r>
              <a:rPr lang="en-GB" dirty="0" smtClean="0"/>
              <a:t>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t>
            </a:r>
            <a:r>
              <a:rPr lang="en-GB" dirty="0" smtClean="0"/>
              <a:t>after kernel calls</a:t>
            </a:r>
          </a:p>
          <a:p>
            <a:pPr lvl="1"/>
            <a:r>
              <a:rPr lang="en-GB" dirty="0" smtClean="0"/>
              <a:t>Inappropriate work 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r>
              <a:rPr lang="en-GB" b="1" dirty="0" smtClean="0">
                <a:solidFill>
                  <a:srgbClr val="3366FF"/>
                </a:solidFill>
                <a:latin typeface="Courier New" panose="02070309020205020404" pitchFamily="49" charset="0"/>
                <a:cs typeface="Courier New" panose="02070309020205020404" pitchFamily="49" charset="0"/>
              </a:rPr>
              <a:t>(</a:t>
            </a:r>
            <a:r>
              <a:rPr lang="en-GB" b="1" dirty="0" smtClean="0">
                <a:solidFill>
                  <a:srgbClr val="3366FF"/>
                </a:solidFill>
                <a:latin typeface="Courier New" panose="02070309020205020404" pitchFamily="49" charset="0"/>
                <a:cs typeface="Courier New" panose="02070309020205020404" pitchFamily="49" charset="0"/>
              </a:rPr>
              <a:t>)</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INDE</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a:t>
            </a:r>
            <a:r>
              <a:rPr lang="en-US" dirty="0" err="1" smtClean="0">
                <a:latin typeface="Calibri"/>
                <a:cs typeface="Calibri"/>
              </a:rPr>
              <a:t>OpenCL</a:t>
            </a:r>
            <a:r>
              <a:rPr lang="en-US" dirty="0" smtClean="0">
                <a:latin typeface="Calibri"/>
                <a:cs typeface="Calibri"/>
              </a:rPr>
              <a:t> 1.2 )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Intel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more 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 Point;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a:t>
            </a:r>
            <a:r>
              <a:rPr lang="en-GB" dirty="0" smtClean="0">
                <a:solidFill>
                  <a:schemeClr val="accent1"/>
                </a:solidFill>
              </a:rPr>
              <a:t>items/vector-lanes </a:t>
            </a:r>
            <a:r>
              <a:rPr lang="en-GB" dirty="0" smtClean="0">
                <a:solidFill>
                  <a:schemeClr val="accent1"/>
                </a:solidFill>
              </a:rPr>
              <a:t>like to access adjacent </a:t>
            </a:r>
            <a:r>
              <a:rPr lang="en-GB" dirty="0" smtClean="0">
                <a:solidFill>
                  <a:schemeClr val="accent1"/>
                </a:solidFill>
              </a:rPr>
              <a:t>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a:t>
            </a:r>
            <a:r>
              <a:rPr lang="en-US" dirty="0" smtClean="0"/>
              <a:t>K40 has 128 words of memory per processor element (PE), i.e. 128 registers per </a:t>
            </a:r>
            <a:r>
              <a:rPr lang="en-US" dirty="0" smtClean="0"/>
              <a:t>core; and 48KB of local memory per CU</a:t>
            </a:r>
            <a:endParaRPr lang="en-US" dirty="0" smtClean="0"/>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r>
              <a:rPr lang="en-US" dirty="0" smtClean="0"/>
              <a:t>!</a:t>
            </a:r>
            <a:endParaRPr lang="en-US" dirty="0" smtClean="0"/>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pPr>
              <a:lnSpc>
                <a:spcPct val="110000"/>
              </a:lnSpc>
            </a:pPr>
            <a:r>
              <a:rPr lang="en-GB" dirty="0" smtClean="0"/>
              <a:t>You many come across some </a:t>
            </a:r>
            <a:r>
              <a:rPr lang="en-GB" dirty="0" smtClean="0"/>
              <a:t>platforms </a:t>
            </a:r>
            <a:r>
              <a:rPr lang="en-GB" dirty="0" smtClean="0"/>
              <a:t>that still </a:t>
            </a:r>
            <a:r>
              <a:rPr lang="en-GB" dirty="0" smtClean="0"/>
              <a:t>require explicit </a:t>
            </a:r>
            <a:r>
              <a:rPr lang="en-GB" dirty="0" err="1" smtClean="0"/>
              <a:t>vectorization</a:t>
            </a:r>
            <a:endParaRPr lang="en-GB" dirty="0" smtClean="0"/>
          </a:p>
          <a:p>
            <a:pPr>
              <a:lnSpc>
                <a:spcPct val="110000"/>
              </a:lnSpc>
            </a:pPr>
            <a:r>
              <a:rPr lang="en-GB" dirty="0" smtClean="0"/>
              <a:t>As </a:t>
            </a:r>
            <a:r>
              <a:rPr lang="en-GB" dirty="0" smtClean="0"/>
              <a:t>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sz="2000" b="1" dirty="0" err="1" smtClean="0">
                <a:solidFill>
                  <a:srgbClr val="3366FF"/>
                </a:solidFill>
                <a:latin typeface="Courier New"/>
                <a:cs typeface="Courier New"/>
              </a:rPr>
              <a:t>d</a:t>
            </a:r>
            <a:r>
              <a:rPr lang="en-GB" sz="2000" b="1" dirty="0" err="1" smtClean="0">
                <a:solidFill>
                  <a:srgbClr val="3366FF"/>
                </a:solidFill>
                <a:latin typeface="Courier New"/>
                <a:cs typeface="Courier New"/>
              </a:rPr>
              <a:t>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a:t>
            </a:r>
            <a:r>
              <a:rPr lang="en-GB" sz="2000" b="1" dirty="0" smtClean="0">
                <a:solidFill>
                  <a:srgbClr val="3366FF"/>
                </a:solidFill>
                <a:latin typeface="Courier New"/>
                <a:cs typeface="Courier New"/>
              </a:rPr>
              <a:t>CL_DEVICE_PREFERRED_VECTOR_WIDTH_FLOAT&gt;</a:t>
            </a:r>
            <a:r>
              <a:rPr lang="en-GB" sz="2000" b="1" dirty="0" smtClean="0">
                <a:solidFill>
                  <a:srgbClr val="3366FF"/>
                </a:solidFill>
                <a:latin typeface="Courier New"/>
                <a:cs typeface="Courier New"/>
              </a:rPr>
              <a:t>();</a:t>
            </a:r>
            <a:endParaRPr lang="en-GB" sz="2000" b="1" dirty="0" smtClean="0">
              <a:solidFill>
                <a:srgbClr val="3366FF"/>
              </a:solidFill>
              <a:latin typeface="Courier New"/>
              <a:cs typeface="Courier New"/>
            </a:endParaRP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err="1">
                <a:solidFill>
                  <a:srgbClr val="3366FF"/>
                </a:solidFill>
                <a:latin typeface="Courier New"/>
                <a:cs typeface="Courier New"/>
              </a:rPr>
              <a:t>enqueueReadImage</a:t>
            </a:r>
            <a:r>
              <a:rPr lang="en-GB"/>
              <a:t> </a:t>
            </a:r>
            <a:r>
              <a:rPr lang="en-GB" smtClean="0"/>
              <a:t>functions</a:t>
            </a:r>
            <a:endParaRPr lang="en-GB" dirty="0"/>
          </a:p>
          <a:p>
            <a:pPr marL="285750" indent="-285750">
              <a:buFont typeface="Arial"/>
              <a:buChar char="•"/>
            </a:pPr>
            <a:r>
              <a:rPr lang="en-GB" dirty="0"/>
              <a:t>Presence</a:t>
            </a:r>
            <a:r>
              <a:rPr lang="en-GB"/>
              <a:t> of image support </a:t>
            </a:r>
            <a:r>
              <a:rPr lang="en-GB" smtClean="0"/>
              <a:t>can </a:t>
            </a:r>
            <a:r>
              <a:rPr lang="en-GB"/>
              <a:t>be queried </a:t>
            </a:r>
            <a:r>
              <a:rPr lang="en-GB" smtClean="0"/>
              <a:t>with </a:t>
            </a:r>
            <a:r>
              <a:rPr lang="en-GB" b="1" err="1">
                <a:solidFill>
                  <a:srgbClr val="3366FF"/>
                </a:solidFill>
                <a:latin typeface="Courier New"/>
                <a:cs typeface="Courier New"/>
              </a:rPr>
              <a:t>getDeviceInfo</a:t>
            </a:r>
            <a:r>
              <a:rPr lang="en-GB"/>
              <a:t> </a:t>
            </a:r>
            <a:r>
              <a:rPr lang="en-GB" smtClean="0"/>
              <a:t>and </a:t>
            </a:r>
            <a:r>
              <a:rPr lang="en-GB" dirty="0"/>
              <a:t>the</a:t>
            </a:r>
            <a:r>
              <a:rPr lang="en-GB"/>
              <a:t> </a:t>
            </a:r>
            <a:r>
              <a:rPr lang="en-GB" b="1">
                <a:solidFill>
                  <a:srgbClr val="3366FF"/>
                </a:solidFill>
                <a:latin typeface="Courier New"/>
                <a:cs typeface="Courier New"/>
              </a:rPr>
              <a:t>CL_DEVICE_IMAGE_SUPPORT</a:t>
            </a:r>
            <a:r>
              <a:rPr lang="en-GB">
                <a:solidFill>
                  <a:srgbClr val="3366FF"/>
                </a:solidFill>
              </a:rPr>
              <a:t> </a:t>
            </a:r>
            <a:r>
              <a:rPr lang="en-GB"/>
              <a:t>parameter</a:t>
            </a:r>
            <a:endParaRPr lang="en-GB" dirty="0"/>
          </a:p>
          <a:p>
            <a:pPr marL="285750" indent="-285750">
              <a:buFont typeface="Arial"/>
              <a:buChar char="•"/>
            </a:pPr>
            <a:r>
              <a:rPr lang="en-GB"/>
              <a:t>A list of image formats supported by the target device can be queried with </a:t>
            </a:r>
            <a:r>
              <a:rPr lang="en-GB" b="1" smtClean="0">
                <a:solidFill>
                  <a:srgbClr val="3366FF"/>
                </a:solidFill>
                <a:latin typeface="Courier New"/>
                <a:cs typeface="Courier New"/>
              </a:rPr>
              <a:t>getSupportedImageFormats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4923380" cy="369332"/>
          </a:xfrm>
          <a:prstGeom prst="rect">
            <a:avLst/>
          </a:prstGeom>
          <a:noFill/>
        </p:spPr>
        <p:txBody>
          <a:bodyPr wrap="none" rtlCol="0">
            <a:spAutoFit/>
          </a:bodyPr>
          <a:lstStyle/>
          <a:p>
            <a:r>
              <a:rPr lang="en-US" dirty="0" smtClean="0"/>
              <a:t>Note: the sampler-less reads are </a:t>
            </a:r>
            <a:r>
              <a:rPr lang="en-US" dirty="0" err="1" smtClean="0"/>
              <a:t>OpenCL</a:t>
            </a:r>
            <a:r>
              <a:rPr lang="en-US" dirty="0" smtClean="0"/>
              <a:t>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a:t>
            </a:r>
            <a:r>
              <a:rPr lang="en-GB" dirty="0" smtClean="0"/>
              <a:t>3</a:t>
            </a:r>
            <a:endParaRPr lang="en-GB" dirty="0"/>
          </a:p>
        </p:txBody>
      </p:sp>
      <p:sp>
        <p:nvSpPr>
          <p:cNvPr id="3" name="Content Placeholder 2"/>
          <p:cNvSpPr>
            <a:spLocks noGrp="1"/>
          </p:cNvSpPr>
          <p:nvPr>
            <p:ph idx="1"/>
          </p:nvPr>
        </p:nvSpPr>
        <p:spPr>
          <a:xfrm>
            <a:off x="457200" y="1600200"/>
            <a:ext cx="8229600" cy="4995041"/>
          </a:xfrm>
        </p:spPr>
        <p:txBody>
          <a:bodyPr>
            <a:normAutofit fontScale="92500" lnSpcReduction="20000"/>
          </a:bodyPr>
          <a:lstStyle/>
          <a:p>
            <a:r>
              <a:rPr lang="en-GB" dirty="0" smtClean="0"/>
              <a:t>Start with the </a:t>
            </a:r>
            <a:r>
              <a:rPr lang="en-GB" dirty="0" smtClean="0">
                <a:latin typeface="Courier New"/>
                <a:cs typeface="Courier New"/>
              </a:rPr>
              <a:t>Bilateral</a:t>
            </a:r>
            <a:r>
              <a:rPr lang="en-GB" dirty="0" smtClean="0"/>
              <a:t> project</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a:t>
            </a:r>
            <a:r>
              <a:rPr lang="en-GB" dirty="0" smtClean="0"/>
              <a:t>normalization </a:t>
            </a:r>
            <a:r>
              <a:rPr lang="en-GB" dirty="0" smtClean="0"/>
              <a:t>and bounds checking</a:t>
            </a:r>
          </a:p>
          <a:p>
            <a:r>
              <a:rPr lang="en-GB" dirty="0" smtClean="0"/>
              <a:t>Compare the performance to the buffer version for different </a:t>
            </a:r>
            <a:r>
              <a:rPr lang="en-GB" dirty="0" smtClean="0"/>
              <a:t>devices</a:t>
            </a:r>
          </a:p>
          <a:p>
            <a:r>
              <a:rPr lang="en-GB" dirty="0" smtClean="0"/>
              <a:t>Extra: try some other optimizations such as native functions</a:t>
            </a:r>
            <a:endParaRPr lang="en-GB" dirty="0" smtClean="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TotalTime>
  <Words>6270</Words>
  <Application>Microsoft Macintosh PowerPoint</Application>
  <PresentationFormat>On-screen Show (4:3)</PresentationFormat>
  <Paragraphs>946</Paragraphs>
  <Slides>79</Slides>
  <Notes>9</Notes>
  <HiddenSlides>43</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Advanced OpenCL Topics –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Branching</vt:lpstr>
      <vt:lpstr>Native Math Functions</vt:lpstr>
      <vt:lpstr>Half Precision</vt:lpstr>
      <vt:lpstr>Exercise 12</vt:lpstr>
      <vt:lpstr>Image Types</vt:lpstr>
      <vt:lpstr>Image Types – Host API</vt:lpstr>
      <vt:lpstr>Image Formats </vt:lpstr>
      <vt:lpstr>Image Types – Kernel</vt:lpstr>
      <vt:lpstr>Image Samplers</vt:lpstr>
      <vt:lpstr>Exercise 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Tom Deakin</cp:lastModifiedBy>
  <cp:revision>65</cp:revision>
  <dcterms:created xsi:type="dcterms:W3CDTF">2015-05-05T22:43:30Z</dcterms:created>
  <dcterms:modified xsi:type="dcterms:W3CDTF">2015-05-06T15:52:58Z</dcterms:modified>
</cp:coreProperties>
</file>