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2"/>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3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98" r:id="rId59"/>
    <p:sldId id="314" r:id="rId60"/>
    <p:sldId id="313" r:id="rId61"/>
    <p:sldId id="315" r:id="rId62"/>
    <p:sldId id="316" r:id="rId63"/>
    <p:sldId id="317" r:id="rId64"/>
    <p:sldId id="318" r:id="rId65"/>
    <p:sldId id="320" r:id="rId66"/>
    <p:sldId id="321" r:id="rId67"/>
    <p:sldId id="322" r:id="rId68"/>
    <p:sldId id="323" r:id="rId69"/>
    <p:sldId id="324" r:id="rId70"/>
    <p:sldId id="325" r:id="rId71"/>
    <p:sldId id="326" r:id="rId72"/>
    <p:sldId id="327" r:id="rId73"/>
    <p:sldId id="328" r:id="rId74"/>
    <p:sldId id="329" r:id="rId75"/>
    <p:sldId id="337" r:id="rId76"/>
    <p:sldId id="330" r:id="rId77"/>
    <p:sldId id="331" r:id="rId78"/>
    <p:sldId id="332" r:id="rId79"/>
    <p:sldId id="333" r:id="rId80"/>
    <p:sldId id="334" r:id="rId8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99" autoAdjust="0"/>
  </p:normalViewPr>
  <p:slideViewPr>
    <p:cSldViewPr snapToGrid="0" snapToObjects="1">
      <p:cViewPr varScale="1">
        <p:scale>
          <a:sx n="77" d="100"/>
          <a:sy n="77" d="100"/>
        </p:scale>
        <p:origin x="-120" y="-7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printerSettings" Target="printerSettings/printerSettings1.bin"/><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10/05/15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Mask 0 if a &lt;= b </a:t>
            </a:r>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70</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74</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77</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78</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sample 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79</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Suite </a:t>
            </a:r>
            <a:r>
              <a:rPr lang="en-US" dirty="0" err="1" smtClean="0"/>
              <a:t>of</a:t>
            </a:r>
            <a:r>
              <a:rPr lang="en-US" baseline="0" dirty="0" err="1" smtClean="0"/>
              <a:t>profiling</a:t>
            </a:r>
            <a:r>
              <a:rPr lang="en-US" baseline="0" dirty="0" smtClean="0"/>
              <a:t> tools. </a:t>
            </a:r>
            <a:endParaRPr lang="en-US" dirty="0" smtClean="0"/>
          </a:p>
          <a:p>
            <a:r>
              <a:rPr lang="en-US" dirty="0" smtClean="0"/>
              <a:t>Intel </a:t>
            </a:r>
            <a:r>
              <a:rPr lang="en-US" dirty="0" err="1" smtClean="0"/>
              <a:t>vTune</a:t>
            </a:r>
            <a:r>
              <a:rPr lang="en-US" dirty="0" smtClean="0"/>
              <a:t> – Commercial,</a:t>
            </a:r>
            <a:r>
              <a:rPr lang="en-US" baseline="0" dirty="0" smtClean="0"/>
              <a:t> 30 day free trial. </a:t>
            </a:r>
          </a:p>
          <a:p>
            <a:r>
              <a:rPr lang="en-GB" dirty="0" smtClean="0"/>
              <a:t>Intel's offline compiler shows whether your kernel is being </a:t>
            </a:r>
            <a:r>
              <a:rPr lang="en-GB" dirty="0" err="1" smtClean="0"/>
              <a:t>vectorised</a:t>
            </a:r>
            <a:r>
              <a:rPr lang="en-GB" dirty="0" smtClean="0"/>
              <a:t> for the target device – if it can’t </a:t>
            </a:r>
            <a:r>
              <a:rPr lang="en-GB" dirty="0" err="1" smtClean="0"/>
              <a:t>vectorise</a:t>
            </a:r>
            <a:r>
              <a:rPr lang="en-GB" dirty="0" smtClean="0"/>
              <a:t>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pPr marL="0" indent="0">
              <a:buFont typeface="+mj-lt"/>
              <a:buNone/>
            </a:pPr>
            <a:endParaRPr lang="en-GB" dirty="0" smtClean="0"/>
          </a:p>
          <a:p>
            <a:pPr marL="0" indent="0">
              <a:buFont typeface="+mj-lt"/>
              <a:buNone/>
            </a:pPr>
            <a:r>
              <a:rPr lang="en-GB" dirty="0" err="1" smtClean="0"/>
              <a:t>Extrae</a:t>
            </a:r>
            <a:r>
              <a:rPr lang="en-GB" dirty="0" smtClean="0"/>
              <a:t> </a:t>
            </a:r>
            <a:r>
              <a:rPr lang="en-GB" i="1" dirty="0" smtClean="0"/>
              <a:t>instruments</a:t>
            </a:r>
            <a:r>
              <a:rPr lang="en-GB" dirty="0" smtClean="0"/>
              <a:t> your application and produces “</a:t>
            </a:r>
            <a:r>
              <a:rPr lang="en-GB" dirty="0" err="1" smtClean="0"/>
              <a:t>timestamped</a:t>
            </a:r>
            <a:r>
              <a:rPr lang="en-GB" dirty="0" smtClean="0"/>
              <a:t> events of runtime calls, performance counters and source code references”</a:t>
            </a:r>
          </a:p>
          <a:p>
            <a:pPr marL="914400" lvl="1" indent="-514350"/>
            <a:r>
              <a:rPr lang="en-GB" dirty="0" smtClean="0"/>
              <a:t>Allows you to measure the run times of your API and kernel calls</a:t>
            </a:r>
          </a:p>
          <a:p>
            <a:pPr marL="514350" indent="-514350">
              <a:buFont typeface="+mj-lt"/>
              <a:buAutoNum type="arabicPeriod"/>
            </a:pPr>
            <a:endParaRPr lang="en-GB" dirty="0" smtClean="0"/>
          </a:p>
          <a:p>
            <a:pPr marL="0" indent="0">
              <a:buFont typeface="+mj-lt"/>
              <a:buNone/>
            </a:pPr>
            <a:r>
              <a:rPr lang="en-GB" dirty="0" err="1" smtClean="0"/>
              <a:t>Paraver</a:t>
            </a:r>
            <a:r>
              <a:rPr lang="en-GB" dirty="0" smtClean="0"/>
              <a:t> provides a way to view and </a:t>
            </a:r>
            <a:r>
              <a:rPr lang="en-GB" dirty="0" err="1" smtClean="0"/>
              <a:t>analyze</a:t>
            </a:r>
            <a:r>
              <a:rPr lang="en-GB" dirty="0" smtClean="0"/>
              <a:t> these traces in a graphical way</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AMD </a:t>
            </a:r>
            <a:r>
              <a:rPr lang="en-US" dirty="0" err="1" smtClean="0"/>
              <a:t>CodeXL</a:t>
            </a:r>
            <a:r>
              <a:rPr lang="en-US" dirty="0" smtClean="0"/>
              <a:t> – classic</a:t>
            </a:r>
            <a:r>
              <a:rPr lang="en-US" baseline="0" dirty="0" smtClean="0"/>
              <a:t> debugging abilities, step through code and inspect state on AMD GPUs</a:t>
            </a:r>
          </a:p>
          <a:p>
            <a:r>
              <a:rPr lang="en-US" baseline="0" dirty="0" smtClean="0"/>
              <a:t>Intel INDE – starter edition free, offline compiling, Visual Studio plugin with debugging</a:t>
            </a:r>
          </a:p>
          <a:p>
            <a:r>
              <a:rPr lang="en-US" baseline="0" dirty="0" err="1" smtClean="0"/>
              <a:t>Oclgrind</a:t>
            </a:r>
            <a:r>
              <a:rPr lang="en-US" baseline="0" dirty="0" smtClean="0"/>
              <a:t> – Presents as an </a:t>
            </a:r>
            <a:r>
              <a:rPr lang="en-US" baseline="0" dirty="0" err="1" smtClean="0"/>
              <a:t>OpenCL</a:t>
            </a:r>
            <a:r>
              <a:rPr lang="en-US" baseline="0" dirty="0" smtClean="0"/>
              <a:t> platform, simulates your code and identifies issues </a:t>
            </a:r>
          </a:p>
          <a:p>
            <a:r>
              <a:rPr lang="en-US" baseline="0" dirty="0" err="1" smtClean="0"/>
              <a:t>GPUVerify</a:t>
            </a:r>
            <a:r>
              <a:rPr lang="en-US" baseline="0" dirty="0" smtClean="0"/>
              <a:t> – Formal analysis of GPU kernels, data races and bugs</a:t>
            </a:r>
          </a:p>
          <a:p>
            <a:r>
              <a:rPr lang="en-US" baseline="0" dirty="0" err="1" smtClean="0"/>
              <a:t>Printf</a:t>
            </a:r>
            <a:r>
              <a:rPr lang="en-US" baseline="0" dirty="0" smtClean="0"/>
              <a:t> – Works (almost!) everywhere, careful not to print too much. </a:t>
            </a:r>
          </a:p>
          <a:p>
            <a:endParaRPr lang="en-US" baseline="0" dirty="0" smtClean="0"/>
          </a:p>
          <a:p>
            <a:r>
              <a:rPr lang="en-US" baseline="0" dirty="0" smtClean="0"/>
              <a:t>Also mention:</a:t>
            </a:r>
          </a:p>
          <a:p>
            <a:r>
              <a:rPr lang="en-US" baseline="0" dirty="0" smtClean="0"/>
              <a:t>Copy to host and inspect. </a:t>
            </a:r>
            <a:endParaRPr lang="en-US"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32</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40</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 which will allocate remainder box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56</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1332754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smtClean="0"/>
          </a:p>
          <a:p>
            <a:endParaRPr lang="en-GB" dirty="0" smtClean="0"/>
          </a:p>
          <a:p>
            <a:r>
              <a:rPr lang="en-GB" dirty="0" smtClean="0"/>
              <a:t>Architecture dependent, may not always</a:t>
            </a:r>
            <a:r>
              <a:rPr lang="en-GB" baseline="0" dirty="0" smtClean="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63</a:t>
            </a:fld>
            <a:endParaRPr lang="en-GB"/>
          </a:p>
        </p:txBody>
      </p:sp>
    </p:spTree>
    <p:extLst>
      <p:ext uri="{BB962C8B-B14F-4D97-AF65-F5344CB8AC3E}">
        <p14:creationId xmlns:p14="http://schemas.microsoft.com/office/powerpoint/2010/main" val="80389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10/05/15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10/05/15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10/05/15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10/05/15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10/05/15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10/05/15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10/05/15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10/05/15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10/05/15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10/05/15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10/05/15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10/05/15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istymountain.co.uk/flamingo/"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solidFill>
                  <a:srgbClr val="3366FF"/>
                </a:solidFill>
                <a:latin typeface="Courier New"/>
                <a:cs typeface="Courier New"/>
              </a:rPr>
              <a:t>(context, CL_QUEUE_PROFILING_ENABLE);</a:t>
            </a:r>
          </a:p>
          <a:p>
            <a:r>
              <a:rPr lang="en-GB" dirty="0" smtClean="0"/>
              <a:t>Capture the event from the command</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cl</a:t>
            </a:r>
            <a:r>
              <a:rPr lang="en-GB" b="1" dirty="0">
                <a:solidFill>
                  <a:srgbClr val="3366FF"/>
                </a:solidFill>
                <a:latin typeface="Courier New" panose="02070309020205020404" pitchFamily="49" charset="0"/>
                <a:cs typeface="Courier New" panose="02070309020205020404" pitchFamily="49" charset="0"/>
              </a:rPr>
              <a:t>::Event </a:t>
            </a:r>
            <a:r>
              <a:rPr lang="en-GB" b="1" dirty="0" smtClean="0">
                <a:solidFill>
                  <a:srgbClr val="3366FF"/>
                </a:solidFill>
                <a:latin typeface="Courier New" panose="02070309020205020404" pitchFamily="49" charset="0"/>
                <a:cs typeface="Courier New" panose="02070309020205020404" pitchFamily="49" charset="0"/>
              </a:rPr>
              <a:t>event = 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solidFill>
                  <a:srgbClr val="3366FF"/>
                </a:solidFill>
                <a:latin typeface="Courier New"/>
                <a:cs typeface="Courier New"/>
              </a:rPr>
              <a:t>queue.enqueueReadBuffer</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d_data</a:t>
            </a:r>
            <a:r>
              <a:rPr lang="en-GB" b="1" dirty="0" smtClean="0">
                <a:solidFill>
                  <a:srgbClr val="3366FF"/>
                </a:solidFill>
                <a:latin typeface="Courier New"/>
                <a:cs typeface="Courier New"/>
              </a:rPr>
              <a:t>, CL_FALSE,</a:t>
            </a:r>
          </a:p>
          <a:p>
            <a:pPr marL="45720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0, </a:t>
            </a:r>
            <a:r>
              <a:rPr lang="en-GB" b="1" dirty="0" err="1" smtClean="0">
                <a:solidFill>
                  <a:srgbClr val="3366FF"/>
                </a:solidFill>
                <a:latin typeface="Courier New"/>
                <a:cs typeface="Courier New"/>
              </a:rPr>
              <a:t>sz</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h_data</a:t>
            </a:r>
            <a:r>
              <a:rPr lang="en-GB" b="1" dirty="0" smtClean="0">
                <a:solidFill>
                  <a:srgbClr val="3366FF"/>
                </a:solidFill>
                <a:latin typeface="Courier New"/>
                <a:cs typeface="Courier New"/>
              </a:rPr>
              <a:t>, NULL, &amp;event);</a:t>
            </a:r>
          </a:p>
          <a:p>
            <a:r>
              <a:rPr lang="en-GB" dirty="0" smtClean="0"/>
              <a:t>Query the start and end times from the event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 Ensure command has </a:t>
            </a:r>
            <a:r>
              <a:rPr lang="en-GB" b="1" dirty="0" smtClean="0">
                <a:solidFill>
                  <a:srgbClr val="3366FF"/>
                </a:solidFill>
                <a:latin typeface="Courier New" panose="02070309020205020404" pitchFamily="49" charset="0"/>
                <a:cs typeface="Courier New" panose="02070309020205020404" pitchFamily="49" charset="0"/>
              </a:rPr>
              <a:t>finished</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event.wait</a:t>
            </a:r>
            <a:r>
              <a:rPr lang="en-GB" b="1" dirty="0" smtClean="0">
                <a:solidFill>
                  <a:srgbClr val="3366FF"/>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 </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cl_ulong</a:t>
            </a:r>
            <a:r>
              <a:rPr lang="en-GB" b="1" dirty="0" smtClean="0">
                <a:solidFill>
                  <a:srgbClr val="3366FF"/>
                </a:solidFill>
                <a:latin typeface="Courier New" panose="02070309020205020404" pitchFamily="49" charset="0"/>
                <a:cs typeface="Courier New" panose="02070309020205020404" pitchFamily="49" charset="0"/>
              </a:rPr>
              <a:t> start, end;</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s</a:t>
            </a:r>
            <a:r>
              <a:rPr lang="en-GB" b="1" dirty="0" smtClean="0">
                <a:solidFill>
                  <a:srgbClr val="3366FF"/>
                </a:solidFill>
                <a:latin typeface="Courier New" panose="02070309020205020404" pitchFamily="49" charset="0"/>
                <a:cs typeface="Courier New" panose="02070309020205020404" pitchFamily="49" charset="0"/>
              </a:rPr>
              <a:t>tart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CL_PROFILING_COMMAND_START&gt;();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e</a:t>
            </a:r>
            <a:r>
              <a:rPr lang="en-GB" b="1" dirty="0" smtClean="0">
                <a:solidFill>
                  <a:srgbClr val="3366FF"/>
                </a:solidFill>
                <a:latin typeface="Courier New" panose="02070309020205020404" pitchFamily="49" charset="0"/>
                <a:cs typeface="Courier New" panose="02070309020205020404" pitchFamily="49" charset="0"/>
              </a:rPr>
              <a:t>nd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a:solidFill>
                  <a:srgbClr val="3366FF"/>
                </a:solidFill>
                <a:latin typeface="Courier New" panose="02070309020205020404" pitchFamily="49" charset="0"/>
                <a:cs typeface="Courier New" panose="02070309020205020404" pitchFamily="49" charset="0"/>
              </a:rPr>
              <a:t>// </a:t>
            </a:r>
            <a:r>
              <a:rPr lang="en-GB" b="1" dirty="0" smtClean="0">
                <a:solidFill>
                  <a:srgbClr val="3366FF"/>
                </a:solidFill>
                <a:latin typeface="Courier New" panose="02070309020205020404" pitchFamily="49" charset="0"/>
                <a:cs typeface="Courier New" panose="02070309020205020404" pitchFamily="49" charset="0"/>
              </a:rPr>
              <a:t>Compute time taken (in milliseconds)</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double </a:t>
            </a:r>
            <a:r>
              <a:rPr lang="en-GB" b="1" dirty="0" err="1">
                <a:solidFill>
                  <a:srgbClr val="3366FF"/>
                </a:solidFill>
                <a:latin typeface="Courier New" panose="02070309020205020404" pitchFamily="49" charset="0"/>
                <a:cs typeface="Courier New" panose="02070309020205020404" pitchFamily="49" charset="0"/>
              </a:rPr>
              <a:t>time_taken</a:t>
            </a:r>
            <a:r>
              <a:rPr lang="en-GB" b="1" dirty="0">
                <a:solidFill>
                  <a:srgbClr val="3366FF"/>
                </a:solidFill>
                <a:latin typeface="Courier New" panose="02070309020205020404" pitchFamily="49" charset="0"/>
                <a:cs typeface="Courier New" panose="02070309020205020404" pitchFamily="49" charset="0"/>
              </a:rPr>
              <a:t> = </a:t>
            </a:r>
            <a:r>
              <a:rPr lang="en-GB" b="1" dirty="0" smtClean="0">
                <a:solidFill>
                  <a:srgbClr val="3366FF"/>
                </a:solidFill>
                <a:latin typeface="Courier New" panose="02070309020205020404" pitchFamily="49" charset="0"/>
                <a:cs typeface="Courier New" panose="02070309020205020404" pitchFamily="49" charset="0"/>
              </a:rPr>
              <a:t>(end</a:t>
            </a:r>
            <a:r>
              <a:rPr lang="en-GB" b="1" dirty="0">
                <a:solidFill>
                  <a:srgbClr val="3366FF"/>
                </a:solidFill>
                <a:latin typeface="Courier New" panose="02070309020205020404" pitchFamily="49" charset="0"/>
                <a:cs typeface="Courier New" panose="02070309020205020404" pitchFamily="49" charset="0"/>
              </a:rPr>
              <a:t>-start)*1.0e-6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INDE</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a:t>
            </a:r>
            <a:r>
              <a:rPr lang="en-US" dirty="0" err="1" smtClean="0">
                <a:latin typeface="Calibri"/>
                <a:cs typeface="Calibri"/>
              </a:rPr>
              <a:t>OpenCL</a:t>
            </a:r>
            <a:r>
              <a:rPr lang="en-US" dirty="0" smtClean="0">
                <a:latin typeface="Calibri"/>
                <a:cs typeface="Calibri"/>
              </a:rPr>
              <a:t> 1.2 )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lnSpcReduction="10000"/>
          </a:bodyPr>
          <a:lstStyle/>
          <a:p>
            <a:r>
              <a:rPr lang="en-US" dirty="0" smtClean="0"/>
              <a:t>Intel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dirty="0" err="1" smtClean="0"/>
              <a:t>AoS</a:t>
            </a:r>
            <a:r>
              <a:rPr lang="en-US" dirty="0" smtClean="0"/>
              <a:t> vs. </a:t>
            </a:r>
            <a:r>
              <a:rPr lang="en-US" dirty="0" err="1" smtClean="0"/>
              <a:t>SoA</a:t>
            </a:r>
            <a:endParaRPr lang="en-US" dirty="0" smtClean="0"/>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more 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smtClean="0">
                <a:solidFill>
                  <a:schemeClr val="accent2"/>
                </a:solidFill>
                <a:latin typeface="Courier New Bold"/>
              </a:rPr>
              <a:t> </a:t>
            </a:r>
            <a:r>
              <a:rPr lang="en-GB" b="1" dirty="0">
                <a:latin typeface="Courier New Bold"/>
              </a:rPr>
              <a: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 Point;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dirty="0"/>
              <a:t>Coalesce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a:solidFill>
                  <a:srgbClr val="3366FF"/>
                </a:solidFill>
                <a:latin typeface="Courier New"/>
                <a:cs typeface="Courier New"/>
                <a:sym typeface="Menlo Regular"/>
              </a:rPr>
              <a:t>__kernel func( __global float </a:t>
            </a:r>
            <a:r>
              <a:rPr sz="1400" b="1" dirty="0" smtClean="0">
                <a:solidFill>
                  <a:srgbClr val="3366FF"/>
                </a:solidFill>
                <a:latin typeface="Courier New"/>
                <a:cs typeface="Courier New"/>
                <a:sym typeface="Menlo Regular"/>
              </a:rPr>
              <a:t>*</a:t>
            </a:r>
            <a:r>
              <a:rPr sz="1400" b="1" dirty="0">
                <a:solidFill>
                  <a:srgbClr val="3366FF"/>
                </a:solidFill>
                <a:latin typeface="Courier New"/>
                <a:cs typeface="Courier New"/>
                <a:sym typeface="Menlo Regular"/>
              </a:rPr>
              <a:t>memA, </a:t>
            </a:r>
            <a:r>
              <a:rPr lang="en-GB" sz="1400" b="1" dirty="0" smtClean="0">
                <a:solidFill>
                  <a:srgbClr val="3366FF"/>
                </a:solidFill>
                <a:latin typeface="Courier New"/>
                <a:cs typeface="Courier New"/>
                <a:sym typeface="Menlo Regular"/>
              </a:rPr>
              <a:t/>
            </a:r>
            <a:br>
              <a:rPr lang="en-GB" sz="1400" b="1" dirty="0" smtClean="0">
                <a:solidFill>
                  <a:srgbClr val="3366FF"/>
                </a:solidFill>
                <a:latin typeface="Courier New"/>
                <a:cs typeface="Courier New"/>
                <a:sym typeface="Menlo Regular"/>
              </a:rPr>
            </a:b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__global </a:t>
            </a:r>
            <a:r>
              <a:rPr sz="1400" b="1" dirty="0">
                <a:solidFill>
                  <a:srgbClr val="3366FF"/>
                </a:solidFill>
                <a:latin typeface="Courier New"/>
                <a:cs typeface="Courier New"/>
                <a:sym typeface="Menlo Regular"/>
              </a:rPr>
              <a:t>float *memB)</a:t>
            </a:r>
          </a:p>
          <a:p>
            <a:pPr defTabSz="410751">
              <a:defRPr sz="1800"/>
            </a:pP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int g_id = get_global_id(0);</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ideal</a:t>
            </a: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float val1 = memA[g_id];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still </a:t>
            </a:r>
            <a:r>
              <a:rPr sz="1400" b="1" dirty="0">
                <a:solidFill>
                  <a:srgbClr val="3366FF"/>
                </a:solidFill>
                <a:latin typeface="Courier New"/>
                <a:cs typeface="Courier New"/>
                <a:sym typeface="Menlo Regular"/>
              </a:rPr>
              <a:t>pretty good </a:t>
            </a:r>
          </a:p>
          <a:p>
            <a:pPr lvl="1" indent="241093" defTabSz="410751">
              <a:defRPr sz="1800"/>
            </a:pPr>
            <a:r>
              <a:rPr sz="1400" b="1" dirty="0">
                <a:solidFill>
                  <a:srgbClr val="3366FF"/>
                </a:solidFill>
                <a:latin typeface="Courier New"/>
                <a:cs typeface="Courier New"/>
                <a:sym typeface="Menlo Regular"/>
              </a:rPr>
              <a:t>const int c = 3;</a:t>
            </a:r>
          </a:p>
          <a:p>
            <a:pPr lvl="1" indent="241093" defTabSz="410751">
              <a:defRPr sz="1800"/>
            </a:pPr>
            <a:r>
              <a:rPr sz="1400" b="1" dirty="0">
                <a:solidFill>
                  <a:srgbClr val="3366FF"/>
                </a:solidFill>
                <a:latin typeface="Courier New"/>
                <a:cs typeface="Courier New"/>
                <a:sym typeface="Menlo Regular"/>
              </a:rPr>
              <a:t>float val2 = memA[g_id + c];</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stride </a:t>
            </a:r>
            <a:r>
              <a:rPr sz="1400" b="1" dirty="0">
                <a:solidFill>
                  <a:srgbClr val="3366FF"/>
                </a:solidFill>
                <a:latin typeface="Courier New"/>
                <a:cs typeface="Courier New"/>
                <a:sym typeface="Menlo Regular"/>
              </a:rPr>
              <a:t>size is not so good</a:t>
            </a:r>
          </a:p>
          <a:p>
            <a:pPr lvl="1" indent="241093" defTabSz="410751">
              <a:defRPr sz="1800"/>
            </a:pPr>
            <a:r>
              <a:rPr sz="1400" b="1" dirty="0">
                <a:solidFill>
                  <a:srgbClr val="3366FF"/>
                </a:solidFill>
                <a:latin typeface="Courier New"/>
                <a:cs typeface="Courier New"/>
                <a:sym typeface="Menlo Regular"/>
              </a:rPr>
              <a:t>float val3 = memA[c*g_id];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const int loc =</a:t>
            </a:r>
          </a:p>
          <a:p>
            <a:pPr lvl="1" indent="241093" defTabSz="410751">
              <a:defRPr sz="1800"/>
            </a:pPr>
            <a:r>
              <a:rPr sz="1400" b="1" dirty="0">
                <a:solidFill>
                  <a:srgbClr val="3366FF"/>
                </a:solidFill>
                <a:latin typeface="Courier New"/>
                <a:cs typeface="Courier New"/>
                <a:sym typeface="Menlo Regular"/>
              </a:rPr>
              <a:t>  some_strange_func(g_id);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terrible</a:t>
            </a: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float val4 = memA[loc];</a:t>
            </a:r>
          </a:p>
          <a:p>
            <a:pPr defTabSz="410751">
              <a:defRPr sz="1800"/>
            </a:pPr>
            <a:r>
              <a:rPr sz="1400" b="1" dirty="0">
                <a:solidFill>
                  <a:srgbClr val="3366FF"/>
                </a:solidFill>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variables that never change </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If a device has constant memory, upon kernel execution the data will be copied once from global</a:t>
            </a:r>
          </a:p>
          <a:p>
            <a:pPr marL="285750" indent="-285750">
              <a:buFont typeface="Arial"/>
              <a:buChar char="•"/>
            </a:pPr>
            <a:r>
              <a:rPr lang="en-US" sz="1800" dirty="0" smtClean="0"/>
              <a:t>GPUs typically have ~64kB of constant memory</a:t>
            </a:r>
          </a:p>
          <a:p>
            <a:pPr marL="285750" indent="-285750">
              <a:buFont typeface="Arial"/>
              <a:buChar char="•"/>
            </a:pPr>
            <a:r>
              <a:rPr lang="en-US" sz="1800" dirty="0" smtClean="0"/>
              <a:t>Can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rgbClr val="3366FF"/>
                </a:solidFill>
                <a:latin typeface="Courier New"/>
                <a:cs typeface="Courier New"/>
              </a:rPr>
              <a:t>kernel void</a:t>
            </a:r>
          </a:p>
          <a:p>
            <a:pPr marL="0" indent="0">
              <a:buNone/>
            </a:pPr>
            <a:r>
              <a:rPr lang="en-US" sz="1400" b="1" dirty="0" err="1" smtClean="0">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memory </a:t>
            </a:r>
            <a:r>
              <a:rPr lang="en-US" sz="1400" b="1" dirty="0">
                <a:solidFill>
                  <a:srgbClr val="3366FF"/>
                </a:solidFill>
                <a:latin typeface="Courier New"/>
                <a:cs typeface="Courier New"/>
              </a:rPr>
              <a:t>is set by the host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float *</a:t>
            </a:r>
            <a:r>
              <a:rPr lang="en-US" sz="1400" b="1" dirty="0" err="1" smtClean="0">
                <a:solidFill>
                  <a:srgbClr val="3366FF"/>
                </a:solidFill>
                <a:latin typeface="Courier New"/>
                <a:cs typeface="Courier New"/>
              </a:rPr>
              <a:t>params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smtClean="0">
                <a:solidFill>
                  <a:srgbClr val="3366FF"/>
                </a:solidFill>
                <a:latin typeface="Courier New"/>
                <a:cs typeface="Courier New"/>
              </a:rPr>
              <a:t>  //code here</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being a power of 2 helps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2"/>
              </a:rPr>
              <a:t>http://mistymountain.co.uk/flamingo</a:t>
            </a:r>
            <a:r>
              <a:rPr lang="en-GB" dirty="0" smtClean="0">
                <a:hlinkClick r:id="rId2"/>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it up by helping the caches</a:t>
            </a:r>
          </a:p>
          <a:p>
            <a:r>
              <a:rPr lang="en-GB" dirty="0" smtClean="0"/>
              <a:t>Helps temporal locality of data</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GB" dirty="0" smtClean="0"/>
              <a:t>In the past, several platforms required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a:bodyPr>
          <a:lstStyle/>
          <a:p>
            <a:pPr>
              <a:lnSpc>
                <a:spcPct val="110000"/>
              </a:lnSpc>
            </a:pPr>
            <a:r>
              <a:rPr lang="en-GB" dirty="0" smtClean="0"/>
              <a:t>You many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00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i="1" dirty="0" smtClean="0"/>
              <a:t>divergent branches (vs. uniform branches)</a:t>
            </a:r>
          </a:p>
          <a:p>
            <a:pPr>
              <a:lnSpc>
                <a:spcPct val="110000"/>
              </a:lnSpc>
            </a:pPr>
            <a:r>
              <a:rPr lang="en-GB" dirty="0" smtClean="0"/>
              <a:t>These are even worse: work-items will stall while waiting for the others to complete</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3366FF"/>
                </a:solidFill>
                <a:latin typeface="Courier New"/>
                <a:cs typeface="Courier New"/>
              </a:rPr>
              <a:t>// Only evaluate expression</a:t>
            </a:r>
          </a:p>
          <a:p>
            <a:pPr marL="0" indent="0">
              <a:buNone/>
            </a:pPr>
            <a:r>
              <a:rPr lang="en-GB" sz="1400" b="1" dirty="0" smtClean="0">
                <a:solidFill>
                  <a:srgbClr val="3366FF"/>
                </a:solidFill>
                <a:latin typeface="Courier New"/>
                <a:cs typeface="Courier New"/>
              </a:rPr>
              <a:t>// if condition is met</a:t>
            </a:r>
          </a:p>
          <a:p>
            <a:pPr marL="0" indent="0">
              <a:buNone/>
            </a:pPr>
            <a:r>
              <a:rPr lang="en-GB" sz="1400" b="1" dirty="0" smtClean="0">
                <a:solidFill>
                  <a:srgbClr val="3366FF"/>
                </a:solidFill>
                <a:latin typeface="Courier New"/>
                <a:cs typeface="Courier New"/>
              </a:rPr>
              <a:t>if </a:t>
            </a:r>
            <a:r>
              <a:rPr lang="en-GB" sz="1400" b="1" dirty="0">
                <a:solidFill>
                  <a:srgbClr val="3366FF"/>
                </a:solidFill>
                <a:latin typeface="Courier New"/>
                <a:cs typeface="Courier New"/>
              </a:rPr>
              <a:t>(a &gt; b)</a:t>
            </a:r>
          </a:p>
          <a:p>
            <a:pPr marL="0" indent="0">
              <a:buNone/>
            </a:pPr>
            <a:r>
              <a:rPr lang="en-GB" sz="1400" b="1" dirty="0">
                <a:solidFill>
                  <a:srgbClr val="3366FF"/>
                </a:solidFill>
                <a:latin typeface="Courier New"/>
                <a:cs typeface="Courier New"/>
              </a:rPr>
              <a:t>{</a:t>
            </a:r>
          </a:p>
          <a:p>
            <a:pPr marL="0" indent="0">
              <a:buNone/>
            </a:pPr>
            <a:r>
              <a:rPr lang="it-IT" sz="1400" b="1" dirty="0">
                <a:solidFill>
                  <a:srgbClr val="3366FF"/>
                </a:solidFill>
                <a:latin typeface="Courier New"/>
                <a:cs typeface="Courier New"/>
              </a:rPr>
              <a:t>  </a:t>
            </a:r>
            <a:r>
              <a:rPr lang="it-IT" sz="1400" b="1" dirty="0" err="1" smtClean="0">
                <a:solidFill>
                  <a:srgbClr val="3366FF"/>
                </a:solidFill>
                <a:latin typeface="Courier New"/>
                <a:cs typeface="Courier New"/>
              </a:rPr>
              <a:t>acc</a:t>
            </a:r>
            <a:r>
              <a:rPr lang="it-IT" sz="1400" b="1" dirty="0" smtClean="0">
                <a:solidFill>
                  <a:srgbClr val="3366FF"/>
                </a:solidFill>
                <a:latin typeface="Courier New"/>
                <a:cs typeface="Courier New"/>
              </a:rPr>
              <a:t> </a:t>
            </a:r>
            <a:r>
              <a:rPr lang="it-IT" sz="1400" b="1" dirty="0">
                <a:solidFill>
                  <a:srgbClr val="3366FF"/>
                </a:solidFill>
                <a:latin typeface="Courier New"/>
                <a:cs typeface="Courier New"/>
              </a:rPr>
              <a:t>+= (a - b*c);</a:t>
            </a:r>
          </a:p>
          <a:p>
            <a:pPr marL="0" indent="0">
              <a:buNone/>
            </a:pPr>
            <a:r>
              <a:rPr lang="it-IT" sz="1400" b="1" dirty="0" smtClean="0">
                <a:solidFill>
                  <a:srgbClr val="3366FF"/>
                </a:solidFill>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3366FF"/>
                </a:solidFill>
                <a:latin typeface="Courier New"/>
                <a:cs typeface="Courier New"/>
              </a:rPr>
              <a:t>// Always evaluate expression</a:t>
            </a:r>
          </a:p>
          <a:p>
            <a:pPr marL="0" indent="0">
              <a:buNone/>
            </a:pPr>
            <a:r>
              <a:rPr lang="en-GB" sz="1400" b="1" dirty="0" smtClean="0">
                <a:solidFill>
                  <a:srgbClr val="3366FF"/>
                </a:solidFill>
                <a:latin typeface="Courier New"/>
                <a:cs typeface="Courier New"/>
              </a:rPr>
              <a:t>// and mask result</a:t>
            </a:r>
          </a:p>
          <a:p>
            <a:pPr marL="0" indent="0">
              <a:buNone/>
            </a:pPr>
            <a:r>
              <a:rPr lang="en-GB" sz="1400" b="1" dirty="0" smtClean="0">
                <a:solidFill>
                  <a:srgbClr val="3366FF"/>
                </a:solidFill>
                <a:latin typeface="Courier New"/>
                <a:cs typeface="Courier New"/>
              </a:rPr>
              <a:t>temp </a:t>
            </a:r>
            <a:r>
              <a:rPr lang="en-GB" sz="1400" b="1" dirty="0">
                <a:solidFill>
                  <a:srgbClr val="3366FF"/>
                </a:solidFill>
                <a:latin typeface="Courier New"/>
                <a:cs typeface="Courier New"/>
              </a:rPr>
              <a:t>= (a - b*c);</a:t>
            </a:r>
          </a:p>
          <a:p>
            <a:pPr marL="0" indent="0">
              <a:buNone/>
            </a:pPr>
            <a:r>
              <a:rPr lang="da-DK" sz="1400" b="1" dirty="0">
                <a:solidFill>
                  <a:srgbClr val="3366FF"/>
                </a:solidFill>
                <a:latin typeface="Courier New"/>
                <a:cs typeface="Courier New"/>
              </a:rPr>
              <a:t>mask = (a &gt; b ? </a:t>
            </a:r>
            <a:r>
              <a:rPr lang="da-DK" sz="1400" b="1" dirty="0" smtClean="0">
                <a:solidFill>
                  <a:srgbClr val="3366FF"/>
                </a:solidFill>
                <a:latin typeface="Courier New"/>
                <a:cs typeface="Courier New"/>
              </a:rPr>
              <a:t>1.f </a:t>
            </a:r>
            <a:r>
              <a:rPr lang="da-DK" sz="1400" b="1" dirty="0">
                <a:solidFill>
                  <a:srgbClr val="3366FF"/>
                </a:solidFill>
                <a:latin typeface="Courier New"/>
                <a:cs typeface="Courier New"/>
              </a:rPr>
              <a:t>: </a:t>
            </a:r>
            <a:r>
              <a:rPr lang="da-DK" sz="1400" b="1" dirty="0" smtClean="0">
                <a:solidFill>
                  <a:srgbClr val="3366FF"/>
                </a:solidFill>
                <a:latin typeface="Courier New"/>
                <a:cs typeface="Courier New"/>
              </a:rPr>
              <a:t>0.f);</a:t>
            </a:r>
            <a:endParaRPr lang="da-DK" sz="1400" b="1" dirty="0">
              <a:solidFill>
                <a:srgbClr val="3366FF"/>
              </a:solidFill>
              <a:latin typeface="Courier New"/>
              <a:cs typeface="Courier New"/>
            </a:endParaRPr>
          </a:p>
          <a:p>
            <a:pPr marL="0" indent="0">
              <a:buNone/>
            </a:pPr>
            <a:r>
              <a:rPr lang="da-DK" sz="1400" b="1" dirty="0" err="1" smtClean="0">
                <a:solidFill>
                  <a:srgbClr val="3366FF"/>
                </a:solidFill>
                <a:latin typeface="Courier New"/>
                <a:cs typeface="Courier New"/>
              </a:rPr>
              <a:t>acc</a:t>
            </a:r>
            <a:r>
              <a:rPr lang="da-DK" sz="1400" b="1" dirty="0" smtClean="0">
                <a:solidFill>
                  <a:srgbClr val="3366FF"/>
                </a:solidFill>
                <a:latin typeface="Courier New"/>
                <a:cs typeface="Courier New"/>
              </a:rPr>
              <a:t> </a:t>
            </a:r>
            <a:r>
              <a:rPr lang="da-DK" sz="1400" b="1" dirty="0">
                <a:solidFill>
                  <a:srgbClr val="3366FF"/>
                </a:solidFill>
                <a:latin typeface="Courier New"/>
                <a:cs typeface="Courier New"/>
              </a:rPr>
              <a:t>+= (mask * </a:t>
            </a:r>
            <a:r>
              <a:rPr lang="da-DK" sz="1400" b="1" dirty="0" err="1">
                <a:solidFill>
                  <a:srgbClr val="3366FF"/>
                </a:solidFill>
                <a:latin typeface="Courier New"/>
                <a:cs typeface="Courier New"/>
              </a:rPr>
              <a:t>temp</a:t>
            </a:r>
            <a:r>
              <a:rPr lang="da-DK" sz="1400" b="1" dirty="0">
                <a:solidFill>
                  <a:srgbClr val="3366FF"/>
                </a:solidFill>
                <a:latin typeface="Courier New"/>
                <a:cs typeface="Courier New"/>
              </a:rPr>
              <a:t>)</a:t>
            </a:r>
            <a:r>
              <a:rPr lang="da-DK" sz="1400" b="1" dirty="0" smtClean="0">
                <a:solidFill>
                  <a:srgbClr val="3366FF"/>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pPr>
              <a:lnSpc>
                <a:spcPct val="110000"/>
              </a:lnSpc>
            </a:pPr>
            <a:r>
              <a:rPr lang="en-GB" dirty="0" smtClean="0"/>
              <a:t>If you can settle for reduced precision, then these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OpenCL provides a half precision data type</a:t>
            </a:r>
          </a:p>
          <a:p>
            <a:pPr lvl="1"/>
            <a:r>
              <a:rPr lang="en-GB" dirty="0" smtClean="0"/>
              <a:t>This can only be used as storage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a:t>
            </a:r>
            <a:r>
              <a:rPr lang="en-GB" b="1" dirty="0" smtClean="0">
                <a:solidFill>
                  <a:srgbClr val="3366FF"/>
                </a:solidFill>
                <a:latin typeface="Courier New"/>
                <a:cs typeface="Courier New"/>
              </a:rPr>
              <a:t>cl_khr_fp16</a:t>
            </a:r>
            <a:r>
              <a:rPr lang="en-GB" dirty="0" smtClean="0"/>
              <a:t>, you can also perform arithmetic on these types, and use the built-in </a:t>
            </a:r>
            <a:r>
              <a:rPr lang="en-GB" smtClean="0"/>
              <a:t>math functions</a:t>
            </a:r>
            <a:endParaRPr lang="en-GB" dirty="0" smtClean="0"/>
          </a:p>
          <a:p>
            <a:r>
              <a:rPr lang="en-GB" dirty="0" smtClean="0"/>
              <a:t>There are also </a:t>
            </a:r>
            <a:r>
              <a:rPr lang="en-GB" b="1" dirty="0" smtClean="0">
                <a:solidFill>
                  <a:srgbClr val="3366FF"/>
                </a:solidFill>
                <a:latin typeface="Courier New"/>
                <a:cs typeface="Courier New"/>
              </a:rPr>
              <a:t>half_</a:t>
            </a:r>
            <a:r>
              <a:rPr lang="en-GB" dirty="0" smtClean="0"/>
              <a:t> variants of many of the math functions</a:t>
            </a:r>
          </a:p>
          <a:p>
            <a:pPr lvl="1"/>
            <a:r>
              <a:rPr lang="en-GB" dirty="0" smtClean="0"/>
              <a:t>Unlike the </a:t>
            </a:r>
            <a:r>
              <a:rPr lang="en-GB" b="1" dirty="0" smtClean="0">
                <a:solidFill>
                  <a:srgbClr val="3366FF"/>
                </a:solidFill>
                <a:latin typeface="Courier New"/>
                <a:cs typeface="Courier New"/>
              </a:rPr>
              <a:t>native_</a:t>
            </a:r>
            <a:r>
              <a:rPr lang="en-GB" dirty="0" smtClean="0"/>
              <a:t> functions, these </a:t>
            </a:r>
            <a:r>
              <a:rPr lang="en-GB" i="1" dirty="0" smtClean="0"/>
              <a:t>do</a:t>
            </a:r>
            <a:r>
              <a:rPr lang="en-GB" dirty="0" smtClean="0"/>
              <a:t> have well-defined precision requirements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3366FF"/>
                </a:solidFill>
                <a:latin typeface="Courier New"/>
                <a:cs typeface="Courier New"/>
              </a:rPr>
              <a:t>// Check if device supports images</a:t>
            </a:r>
          </a:p>
          <a:p>
            <a:pPr marL="0" indent="0">
              <a:buNone/>
            </a:pPr>
            <a:r>
              <a:rPr lang="en-GB" b="1" dirty="0" err="1" smtClean="0">
                <a:solidFill>
                  <a:srgbClr val="3366FF"/>
                </a:solidFill>
                <a:latin typeface="Courier New"/>
                <a:cs typeface="Courier New"/>
              </a:rPr>
              <a:t>cl_bool</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imageSupport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&lt;CL_DEVICE_IMAGE_SUPPORT&gt;(</a:t>
            </a:r>
          </a:p>
          <a:p>
            <a:pPr marL="0" indent="0">
              <a:buNone/>
            </a:pP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imageSupport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Check maximum image dimensions</a:t>
            </a:r>
          </a:p>
          <a:p>
            <a:pPr marL="0" indent="0">
              <a:buNone/>
            </a:pPr>
            <a:r>
              <a:rPr lang="en-GB" b="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maxWidth</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maxHeight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&lt;CL_DEVICE_IMAGE2D_MAX_WIDTH&gt;(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maxWidth</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&lt;CL_DEVICE_IMAGE2D_MAX_HEIGHT&gt;(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maxHeight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r>
              <a:rPr lang="en-GB" b="1" dirty="0">
                <a:solidFill>
                  <a:srgbClr val="3366FF"/>
                </a:solidFill>
                <a:latin typeface="Courier New"/>
                <a:cs typeface="Courier New"/>
              </a:rPr>
              <a:t>;</a:t>
            </a: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Get list of supported image formats</a:t>
            </a:r>
          </a:p>
          <a:p>
            <a:pPr marL="0" indent="0">
              <a:buNone/>
            </a:pPr>
            <a:r>
              <a:rPr lang="en-GB" b="1" dirty="0" err="1" smtClean="0">
                <a:solidFill>
                  <a:srgbClr val="3366FF"/>
                </a:solidFill>
                <a:latin typeface="Courier New"/>
                <a:cs typeface="Courier New"/>
              </a:rPr>
              <a:t>std</a:t>
            </a:r>
            <a:r>
              <a:rPr lang="en-GB" b="1" dirty="0" smtClean="0">
                <a:solidFill>
                  <a:srgbClr val="3366FF"/>
                </a:solidFill>
                <a:latin typeface="Courier New"/>
                <a:cs typeface="Courier New"/>
              </a:rPr>
              <a:t>::vector&lt;cl::</a:t>
            </a:r>
            <a:r>
              <a:rPr lang="en-GB" b="1" dirty="0" err="1" smtClean="0">
                <a:solidFill>
                  <a:srgbClr val="3366FF"/>
                </a:solidFill>
                <a:latin typeface="Courier New"/>
                <a:cs typeface="Courier New"/>
              </a:rPr>
              <a:t>ImageFormat</a:t>
            </a:r>
            <a:r>
              <a:rPr lang="en-GB" b="1" dirty="0" smtClean="0">
                <a:solidFill>
                  <a:srgbClr val="3366FF"/>
                </a:solidFill>
                <a:latin typeface="Courier New"/>
                <a:cs typeface="Courier New"/>
              </a:rPr>
              <a:t>&gt; formats;</a:t>
            </a:r>
          </a:p>
          <a:p>
            <a:pPr marL="0" indent="0">
              <a:buNone/>
            </a:pPr>
            <a:r>
              <a:rPr lang="en-GB" b="1" dirty="0" err="1" smtClean="0">
                <a:solidFill>
                  <a:srgbClr val="3366FF"/>
                </a:solidFill>
                <a:latin typeface="Courier New"/>
                <a:cs typeface="Courier New"/>
              </a:rPr>
              <a:t>context.getSupportedImageFormats</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CL_MEM_READ_WRITE,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CL_MEM_OBJECT_IMAGE2D,</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&amp;formats</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runtime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format(</a:t>
            </a:r>
          </a:p>
          <a:p>
            <a:pPr marL="0" indent="0">
              <a:buNone/>
            </a:pPr>
            <a:r>
              <a:rPr lang="en-GB" b="1" dirty="0">
                <a:solidFill>
                  <a:srgbClr val="3366FF"/>
                </a:solidFill>
                <a:latin typeface="Courier New"/>
                <a:cs typeface="Courier New"/>
              </a:rPr>
              <a:t>  CL_RGBA,      // channel order</a:t>
            </a:r>
          </a:p>
          <a:p>
            <a:pPr marL="0" indent="0">
              <a:buNone/>
            </a:pPr>
            <a:r>
              <a:rPr lang="en-GB" b="1" dirty="0">
                <a:solidFill>
                  <a:srgbClr val="3366FF"/>
                </a:solidFill>
                <a:latin typeface="Courier New"/>
                <a:cs typeface="Courier New"/>
              </a:rPr>
              <a:t>  CL_UNORM_INT8 // channel data type</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cl::Image2D </a:t>
            </a:r>
            <a:r>
              <a:rPr lang="en-GB" b="1" dirty="0" err="1">
                <a:solidFill>
                  <a:srgbClr val="3366FF"/>
                </a:solidFill>
                <a:latin typeface="Courier New"/>
                <a:cs typeface="Courier New"/>
              </a:rPr>
              <a:t>d_image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context,          // context object</a:t>
            </a:r>
          </a:p>
          <a:p>
            <a:pPr marL="0" indent="0">
              <a:buNone/>
            </a:pPr>
            <a:r>
              <a:rPr lang="en-GB" b="1" dirty="0">
                <a:solidFill>
                  <a:srgbClr val="3366FF"/>
                </a:solidFill>
                <a:latin typeface="Courier New"/>
                <a:cs typeface="Courier New"/>
              </a:rPr>
              <a:t>  CL_MEM_READ_ONLY, // memory access flags</a:t>
            </a:r>
          </a:p>
          <a:p>
            <a:pPr marL="0" indent="0">
              <a:buNone/>
            </a:pPr>
            <a:r>
              <a:rPr lang="en-GB" b="1" dirty="0">
                <a:solidFill>
                  <a:srgbClr val="3366FF"/>
                </a:solidFill>
                <a:latin typeface="Courier New"/>
                <a:cs typeface="Courier New"/>
              </a:rPr>
              <a:t>  format,           // image format (above)</a:t>
            </a:r>
          </a:p>
          <a:p>
            <a:pPr marL="0" indent="0">
              <a:buNone/>
            </a:pPr>
            <a:r>
              <a:rPr lang="en-GB" b="1" dirty="0">
                <a:solidFill>
                  <a:srgbClr val="3366FF"/>
                </a:solidFill>
                <a:latin typeface="Courier New"/>
                <a:cs typeface="Courier New"/>
              </a:rPr>
              <a:t>  width,            // image width</a:t>
            </a:r>
          </a:p>
          <a:p>
            <a:pPr marL="0" indent="0">
              <a:buNone/>
            </a:pPr>
            <a:r>
              <a:rPr lang="en-GB" b="1" dirty="0">
                <a:solidFill>
                  <a:srgbClr val="3366FF"/>
                </a:solidFill>
                <a:latin typeface="Courier New"/>
                <a:cs typeface="Courier New"/>
              </a:rPr>
              <a:t>  height,           // image height</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hr-HR" b="1" dirty="0">
                <a:solidFill>
                  <a:srgbClr val="3366FF"/>
                </a:solidFill>
                <a:latin typeface="Courier New"/>
                <a:cs typeface="Courier New"/>
              </a:rPr>
              <a:t>cl::size_t&lt;3&gt; origin;</a:t>
            </a:r>
          </a:p>
          <a:p>
            <a:pPr marL="0" indent="0">
              <a:buNone/>
            </a:pPr>
            <a:r>
              <a:rPr lang="hr-HR" b="1" dirty="0">
                <a:solidFill>
                  <a:srgbClr val="3366FF"/>
                </a:solidFill>
                <a:latin typeface="Courier New"/>
                <a:cs typeface="Courier New"/>
              </a:rPr>
              <a:t>    origin[0] = origin[1] = origin[2] = 0;</a:t>
            </a:r>
          </a:p>
          <a:p>
            <a:pPr marL="0" indent="0">
              <a:buNone/>
            </a:pPr>
            <a:r>
              <a:rPr lang="hr-HR" b="1" dirty="0">
                <a:solidFill>
                  <a:srgbClr val="3366FF"/>
                </a:solidFill>
                <a:latin typeface="Courier New"/>
                <a:cs typeface="Courier New"/>
              </a:rPr>
              <a:t>cl::size_t&lt;3&gt; region;</a:t>
            </a:r>
          </a:p>
          <a:p>
            <a:pPr marL="0" indent="0">
              <a:buNone/>
            </a:pPr>
            <a:r>
              <a:rPr lang="hr-HR" b="1" dirty="0">
                <a:solidFill>
                  <a:srgbClr val="3366FF"/>
                </a:solidFill>
                <a:latin typeface="Courier New"/>
                <a:cs typeface="Courier New"/>
              </a:rPr>
              <a:t>    region[0] </a:t>
            </a:r>
            <a:r>
              <a:rPr lang="hr-HR" b="1">
                <a:solidFill>
                  <a:srgbClr val="3366FF"/>
                </a:solidFill>
                <a:latin typeface="Courier New"/>
                <a:cs typeface="Courier New"/>
              </a:rPr>
              <a:t>= </a:t>
            </a:r>
            <a:r>
              <a:rPr lang="hr-HR" b="1" dirty="0">
                <a:solidFill>
                  <a:srgbClr val="3366FF"/>
                </a:solidFill>
                <a:latin typeface="Courier New"/>
                <a:cs typeface="Courier New"/>
              </a:rPr>
              <a:t>image</a:t>
            </a:r>
            <a:r>
              <a:rPr lang="hr-HR" b="1">
                <a:solidFill>
                  <a:srgbClr val="3366FF"/>
                </a:solidFill>
                <a:latin typeface="Courier New"/>
                <a:cs typeface="Courier New"/>
              </a:rPr>
              <a:t>-&gt;</a:t>
            </a:r>
            <a:r>
              <a:rPr lang="hr-HR" b="1" smtClean="0">
                <a:solidFill>
                  <a:srgbClr val="3366FF"/>
                </a:solidFill>
                <a:latin typeface="Courier New"/>
                <a:cs typeface="Courier New"/>
              </a:rPr>
              <a:t>w;</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region[1] </a:t>
            </a:r>
            <a:r>
              <a:rPr lang="hr-HR" b="1">
                <a:solidFill>
                  <a:srgbClr val="3366FF"/>
                </a:solidFill>
                <a:latin typeface="Courier New"/>
                <a:cs typeface="Courier New"/>
              </a:rPr>
              <a:t>= </a:t>
            </a:r>
            <a:r>
              <a:rPr lang="hr-HR" b="1" dirty="0">
                <a:solidFill>
                  <a:srgbClr val="3366FF"/>
                </a:solidFill>
                <a:latin typeface="Courier New"/>
                <a:cs typeface="Courier New"/>
              </a:rPr>
              <a:t>image</a:t>
            </a:r>
            <a:r>
              <a:rPr lang="hr-HR" b="1">
                <a:solidFill>
                  <a:srgbClr val="3366FF"/>
                </a:solidFill>
                <a:latin typeface="Courier New"/>
                <a:cs typeface="Courier New"/>
              </a:rPr>
              <a:t>-&gt;</a:t>
            </a:r>
            <a:r>
              <a:rPr lang="hr-HR" b="1" smtClean="0">
                <a:solidFill>
                  <a:srgbClr val="3366FF"/>
                </a:solidFill>
                <a:latin typeface="Courier New"/>
                <a:cs typeface="Courier New"/>
              </a:rPr>
              <a:t>h;</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region[2] = 1;</a:t>
            </a:r>
            <a:endParaRPr lang="en-GB" b="1" dirty="0">
              <a:solidFill>
                <a:srgbClr val="3366FF"/>
              </a:solidFill>
              <a:latin typeface="Courier New"/>
              <a:cs typeface="Courier New"/>
            </a:endParaRPr>
          </a:p>
          <a:p>
            <a:pPr marL="0" indent="0">
              <a:buNone/>
            </a:pPr>
            <a:r>
              <a:rPr lang="en-GB" b="1" dirty="0" err="1">
                <a:solidFill>
                  <a:srgbClr val="3366FF"/>
                </a:solidFill>
                <a:latin typeface="Courier New"/>
                <a:cs typeface="Courier New"/>
              </a:rPr>
              <a:t>queue.enqueueWriteImage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d_image</a:t>
            </a:r>
            <a:r>
              <a:rPr lang="en-GB" b="1" dirty="0">
                <a:solidFill>
                  <a:srgbClr val="3366FF"/>
                </a:solidFill>
                <a:latin typeface="Courier New"/>
                <a:cs typeface="Courier New"/>
              </a:rPr>
              <a:t>,      // image object</a:t>
            </a:r>
          </a:p>
          <a:p>
            <a:pPr marL="0" indent="0">
              <a:buNone/>
            </a:pPr>
            <a:r>
              <a:rPr lang="en-GB" b="1" dirty="0">
                <a:solidFill>
                  <a:srgbClr val="3366FF"/>
                </a:solidFill>
                <a:latin typeface="Courier New"/>
                <a:cs typeface="Courier New"/>
              </a:rPr>
              <a:t>  CL_TRUE,      // blocking read</a:t>
            </a:r>
          </a:p>
          <a:p>
            <a:pPr marL="0" indent="0">
              <a:buNone/>
            </a:pPr>
            <a:r>
              <a:rPr lang="en-GB" b="1" dirty="0">
                <a:solidFill>
                  <a:srgbClr val="3366FF"/>
                </a:solidFill>
                <a:latin typeface="Courier New"/>
                <a:cs typeface="Courier New"/>
              </a:rPr>
              <a:t>  origin,       // origin of write</a:t>
            </a:r>
          </a:p>
          <a:p>
            <a:pPr marL="0" indent="0">
              <a:buNone/>
            </a:pPr>
            <a:r>
              <a:rPr lang="en-GB" b="1" dirty="0">
                <a:solidFill>
                  <a:srgbClr val="3366FF"/>
                </a:solidFill>
                <a:latin typeface="Courier New"/>
                <a:cs typeface="Courier New"/>
              </a:rPr>
              <a:t>  region,       // region to write</a:t>
            </a:r>
          </a:p>
          <a:p>
            <a:pPr marL="0" indent="0">
              <a:buNone/>
            </a:pPr>
            <a:r>
              <a:rPr lang="en-GB" b="1" dirty="0">
                <a:solidFill>
                  <a:srgbClr val="3366FF"/>
                </a:solidFill>
                <a:latin typeface="Courier New"/>
                <a:cs typeface="Courier New"/>
              </a:rPr>
              <a:t>  0,            // image row pitch</a:t>
            </a:r>
          </a:p>
          <a:p>
            <a:pPr marL="0" indent="0">
              <a:buNone/>
            </a:pPr>
            <a:r>
              <a:rPr lang="en-GB" b="1" dirty="0">
                <a:solidFill>
                  <a:srgbClr val="3366FF"/>
                </a:solidFill>
                <a:latin typeface="Courier New"/>
                <a:cs typeface="Courier New"/>
              </a:rPr>
              <a:t>  0,            // image slice pitch (3D only)</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h_image</a:t>
            </a:r>
            <a:r>
              <a:rPr lang="en-GB" b="1" dirty="0">
                <a:solidFill>
                  <a:srgbClr val="3366FF"/>
                </a:solidFill>
                <a:latin typeface="Courier New"/>
                <a:cs typeface="Courier New"/>
              </a:rPr>
              <a:t>,      // host data</a:t>
            </a:r>
          </a:p>
          <a:p>
            <a:pPr marL="0" indent="0">
              <a:buNone/>
            </a:pPr>
            <a:r>
              <a:rPr lang="en-GB" b="1" dirty="0">
                <a:solidFill>
                  <a:srgbClr val="3366FF"/>
                </a:solidFill>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a:t>
            </a:r>
            <a:r>
              <a:rPr lang="en-GB" sz="1200" b="1" dirty="0" smtClean="0">
                <a:solidFill>
                  <a:srgbClr val="3366FF"/>
                </a:solidFill>
                <a:latin typeface="Calibri"/>
                <a:cs typeface="Calibri"/>
              </a:rPr>
              <a:t>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void foo(</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read_only</a:t>
            </a:r>
            <a:r>
              <a:rPr lang="en-GB" b="1" dirty="0" smtClean="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write_only</a:t>
            </a:r>
            <a:r>
              <a:rPr lang="en-GB" b="1" dirty="0" smtClean="0">
                <a:solidFill>
                  <a:srgbClr val="3366FF"/>
                </a:solidFill>
                <a:latin typeface="Courier New"/>
                <a:cs typeface="Courier New"/>
              </a:rPr>
              <a:t> image2d_t output)</a:t>
            </a:r>
          </a:p>
          <a:p>
            <a:pPr marL="0" indent="0">
              <a:buNone/>
            </a:pP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Read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float4 </a:t>
            </a:r>
            <a:r>
              <a:rPr lang="en-GB" b="1" dirty="0" err="1" smtClean="0">
                <a:solidFill>
                  <a:srgbClr val="3366FF"/>
                </a:solidFill>
                <a:latin typeface="Courier New"/>
                <a:cs typeface="Courier New"/>
              </a:rPr>
              <a:t>color</a:t>
            </a:r>
            <a:r>
              <a:rPr lang="en-GB" b="1" dirty="0" smtClean="0">
                <a:solidFill>
                  <a:srgbClr val="3366FF"/>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Write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output,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color</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these sampler-less read functions are OpenCL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3366FF"/>
                </a:solidFill>
                <a:latin typeface="Courier New"/>
                <a:cs typeface="Courier New"/>
              </a:rPr>
              <a:t>// Create a sampler object</a:t>
            </a:r>
          </a:p>
          <a:p>
            <a:pPr marL="0" indent="0">
              <a:buNone/>
            </a:pPr>
            <a:r>
              <a:rPr lang="en-GB" b="1" dirty="0" smtClean="0">
                <a:solidFill>
                  <a:srgbClr val="3366FF"/>
                </a:solidFill>
                <a:latin typeface="Courier New"/>
                <a:cs typeface="Courier New"/>
              </a:rPr>
              <a:t>cl::Sampler sampler(</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context,           // context objects</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CL_FALSE,          // normalized coordinates</a:t>
            </a:r>
          </a:p>
          <a:p>
            <a:pPr marL="0" indent="0">
              <a:buNone/>
            </a:pPr>
            <a:r>
              <a:rPr lang="en-GB" b="1" dirty="0" smtClean="0">
                <a:solidFill>
                  <a:srgbClr val="3366FF"/>
                </a:solidFill>
                <a:latin typeface="Courier New"/>
                <a:cs typeface="Courier New"/>
              </a:rPr>
              <a:t>  CL_ADDRESS_REPEAT, // addressing mode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CL_FILTER_NEAREST, // filtering mode</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Pass sampler to kernel as an argument</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 sampler, …)</a:t>
            </a:r>
            <a:r>
              <a:rPr lang="en-GB" b="1" dirty="0">
                <a:solidFill>
                  <a:srgbClr val="3366FF"/>
                </a:solidFill>
                <a:latin typeface="Courier New" panose="02070309020205020404" pitchFamily="49" charset="0"/>
                <a:cs typeface="Courier New" panose="02070309020205020404" pitchFamily="49" charset="0"/>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foo(</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read_only</a:t>
            </a:r>
            <a:r>
              <a:rPr lang="en-GB" b="1" dirty="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write_only</a:t>
            </a:r>
            <a:r>
              <a:rPr lang="en-GB" b="1" dirty="0">
                <a:solidFill>
                  <a:srgbClr val="3366FF"/>
                </a:solidFill>
                <a:latin typeface="Courier New"/>
                <a:cs typeface="Courier New"/>
              </a:rPr>
              <a:t> image2d_t </a:t>
            </a:r>
            <a:r>
              <a:rPr lang="en-GB" b="1" dirty="0" smtClean="0">
                <a:solidFill>
                  <a:srgbClr val="3366FF"/>
                </a:solidFill>
                <a:latin typeface="Courier New"/>
                <a:cs typeface="Courier New"/>
              </a:rPr>
              <a:t>output,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const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sampler_t</a:t>
            </a:r>
            <a:r>
              <a:rPr lang="en-GB" b="1" dirty="0" smtClean="0">
                <a:solidFill>
                  <a:srgbClr val="3366FF"/>
                </a:solidFill>
                <a:latin typeface="Courier New"/>
                <a:cs typeface="Courier New"/>
              </a:rPr>
              <a:t> sampler)</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r>
              <a:rPr lang="en-GB" b="1" dirty="0">
                <a:solidFill>
                  <a:srgbClr val="3366FF"/>
                </a:solidFill>
                <a:latin typeface="Courier New"/>
                <a:cs typeface="Courier New"/>
              </a:rPr>
              <a:t>// Read a normalized pixel </a:t>
            </a:r>
            <a:r>
              <a:rPr lang="en-GB" b="1" dirty="0" smtClean="0">
                <a:solidFill>
                  <a:srgbClr val="3366FF"/>
                </a:solidFill>
                <a:latin typeface="Courier New"/>
                <a:cs typeface="Courier New"/>
              </a:rPr>
              <a:t>value using a sampler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float4 </a:t>
            </a:r>
            <a:r>
              <a:rPr lang="en-GB" b="1" dirty="0" err="1">
                <a:solidFill>
                  <a:srgbClr val="3366FF"/>
                </a:solidFill>
                <a:latin typeface="Courier New"/>
                <a:cs typeface="Courier New"/>
              </a:rPr>
              <a:t>color</a:t>
            </a:r>
            <a:r>
              <a:rPr lang="en-GB" b="1" dirty="0">
                <a:solidFill>
                  <a:srgbClr val="3366FF"/>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input,</a:t>
            </a:r>
          </a:p>
          <a:p>
            <a:pPr marL="0" indent="0">
              <a:buNone/>
            </a:pPr>
            <a:r>
              <a:rPr lang="en-GB" b="1" dirty="0" smtClean="0">
                <a:solidFill>
                  <a:srgbClr val="3366FF"/>
                </a:solidFill>
                <a:latin typeface="Courier New"/>
                <a:cs typeface="Courier New"/>
              </a:rPr>
              <a:t>    sampler,</a:t>
            </a:r>
          </a:p>
          <a:p>
            <a:pPr marL="0" indent="0">
              <a:buNone/>
            </a:pP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Alternatively, declare the sampler inside the kernel source</a:t>
            </a:r>
          </a:p>
          <a:p>
            <a:pPr marL="0" indent="0">
              <a:buNone/>
            </a:pPr>
            <a:r>
              <a:rPr lang="en-GB" b="1" dirty="0" err="1">
                <a:solidFill>
                  <a:srgbClr val="3366FF"/>
                </a:solidFill>
                <a:latin typeface="Courier New"/>
                <a:cs typeface="Courier New"/>
              </a:rPr>
              <a:t>const</a:t>
            </a:r>
            <a:r>
              <a:rPr lang="en-GB" b="1" dirty="0">
                <a:solidFill>
                  <a:srgbClr val="3366FF"/>
                </a:solidFill>
                <a:latin typeface="Courier New"/>
                <a:cs typeface="Courier New"/>
              </a:rPr>
              <a:t> </a:t>
            </a:r>
            <a:r>
              <a:rPr lang="en-GB" b="1" dirty="0" err="1">
                <a:solidFill>
                  <a:srgbClr val="3366FF"/>
                </a:solidFill>
                <a:latin typeface="Courier New"/>
                <a:cs typeface="Courier New"/>
              </a:rPr>
              <a:t>sampler_t</a:t>
            </a:r>
            <a:r>
              <a:rPr lang="en-GB" b="1" dirty="0">
                <a:solidFill>
                  <a:srgbClr val="3366FF"/>
                </a:solidFill>
                <a:latin typeface="Courier New"/>
                <a:cs typeface="Courier New"/>
              </a:rPr>
              <a:t> sampler =</a:t>
            </a:r>
          </a:p>
          <a:p>
            <a:pPr marL="0" indent="0">
              <a:buNone/>
            </a:pPr>
            <a:r>
              <a:rPr lang="en-GB" b="1" dirty="0">
                <a:solidFill>
                  <a:srgbClr val="3366FF"/>
                </a:solidFill>
                <a:latin typeface="Courier New"/>
                <a:cs typeface="Courier New"/>
              </a:rPr>
              <a:t>  CLK_NORMALIZED_COORDS_FALSE |</a:t>
            </a:r>
          </a:p>
          <a:p>
            <a:pPr marL="0" indent="0">
              <a:buNone/>
            </a:pPr>
            <a:r>
              <a:rPr lang="en-GB" b="1" dirty="0">
                <a:solidFill>
                  <a:srgbClr val="3366FF"/>
                </a:solidFill>
                <a:latin typeface="Courier New"/>
                <a:cs typeface="Courier New"/>
              </a:rPr>
              <a:t>  CLK_ADDRESS_CLAMP_TO_EDGE   |</a:t>
            </a:r>
          </a:p>
          <a:p>
            <a:pPr marL="0" indent="0">
              <a:buNone/>
            </a:pPr>
            <a:r>
              <a:rPr lang="en-GB" b="1" dirty="0">
                <a:solidFill>
                  <a:srgbClr val="3366FF"/>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3</a:t>
            </a:r>
            <a:endParaRPr lang="en-GB" dirty="0"/>
          </a:p>
        </p:txBody>
      </p:sp>
      <p:sp>
        <p:nvSpPr>
          <p:cNvPr id="3" name="Content Placeholder 2"/>
          <p:cNvSpPr>
            <a:spLocks noGrp="1"/>
          </p:cNvSpPr>
          <p:nvPr>
            <p:ph idx="1"/>
          </p:nvPr>
        </p:nvSpPr>
        <p:spPr>
          <a:xfrm>
            <a:off x="457200" y="1600200"/>
            <a:ext cx="8229600" cy="4995041"/>
          </a:xfrm>
        </p:spPr>
        <p:txBody>
          <a:bodyPr>
            <a:normAutofit fontScale="92500" lnSpcReduction="20000"/>
          </a:bodyPr>
          <a:lstStyle/>
          <a:p>
            <a:r>
              <a:rPr lang="en-GB" dirty="0" smtClean="0"/>
              <a:t>Start with the </a:t>
            </a:r>
            <a:r>
              <a:rPr lang="en-GB" smtClean="0">
                <a:latin typeface="Courier New"/>
                <a:cs typeface="Courier New"/>
              </a:rPr>
              <a:t>Bilateral</a:t>
            </a:r>
            <a:r>
              <a:rPr lang="en-GB"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TotalTime>
  <Words>6814</Words>
  <Application>Microsoft Macintosh PowerPoint</Application>
  <PresentationFormat>On-screen Show (4:3)</PresentationFormat>
  <Paragraphs>1020</Paragraphs>
  <Slides>80</Slides>
  <Notes>16</Notes>
  <HiddenSlides>43</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10: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Access</vt:lpstr>
      <vt:lpstr>Memory layout is critical to performance</vt:lpstr>
      <vt:lpstr>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Vectorization</vt:lpstr>
      <vt:lpstr>Vectorization</vt:lpstr>
      <vt:lpstr>Vectorization</vt:lpstr>
      <vt:lpstr>Vectorization</vt:lpstr>
      <vt:lpstr>Branching</vt:lpstr>
      <vt:lpstr>Branching</vt:lpstr>
      <vt:lpstr>Native Math Functions</vt:lpstr>
      <vt:lpstr>Half Precision</vt:lpstr>
      <vt:lpstr>Exercise 12</vt:lpstr>
      <vt:lpstr>Image Types</vt:lpstr>
      <vt:lpstr>Checking for Image Support</vt:lpstr>
      <vt:lpstr>Image Types – Host API</vt:lpstr>
      <vt:lpstr>Image Formats </vt:lpstr>
      <vt:lpstr>Image Types – Kernel</vt:lpstr>
      <vt:lpstr>Image Samplers</vt:lpstr>
      <vt:lpstr>Exercise 3</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Mike O' Connor</cp:lastModifiedBy>
  <cp:revision>87</cp:revision>
  <dcterms:created xsi:type="dcterms:W3CDTF">2015-05-05T22:43:30Z</dcterms:created>
  <dcterms:modified xsi:type="dcterms:W3CDTF">2015-05-10T12:48:07Z</dcterms:modified>
</cp:coreProperties>
</file>